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9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1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9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1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2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7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318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1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53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4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9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B6B8-7D57-438E-9CF4-C760A7B83699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68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7566" y="2899953"/>
            <a:ext cx="9966335" cy="1646302"/>
          </a:xfrm>
        </p:spPr>
        <p:txBody>
          <a:bodyPr/>
          <a:lstStyle/>
          <a:p>
            <a:r>
              <a:rPr lang="en-GB" u="sng" dirty="0" smtClean="0">
                <a:latin typeface="HfW cursive" panose="00000500000000000000" pitchFamily="2" charset="0"/>
              </a:rPr>
              <a:t>Tuesday 18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51" y="4152595"/>
            <a:ext cx="2766891" cy="270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84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5855" y="3200400"/>
            <a:ext cx="8869069" cy="2163273"/>
          </a:xfrm>
        </p:spPr>
        <p:txBody>
          <a:bodyPr/>
          <a:lstStyle/>
          <a:p>
            <a:pPr algn="l"/>
            <a:r>
              <a:rPr lang="en-GB" sz="4400" dirty="0" smtClean="0">
                <a:latin typeface="HfW cursive" panose="00000500000000000000" pitchFamily="2" charset="0"/>
              </a:rPr>
              <a:t>As part of our “Great Science Share” project we are going to be writing a letter to </a:t>
            </a:r>
            <a:r>
              <a:rPr lang="en-GB" sz="44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Mrs Featherstone-Wright </a:t>
            </a:r>
            <a:r>
              <a:rPr lang="en-GB" sz="4400" dirty="0" smtClean="0">
                <a:latin typeface="HfW cursive" panose="00000500000000000000" pitchFamily="2" charset="0"/>
              </a:rPr>
              <a:t>to suggest how we can make the school more environmentally friendly.</a:t>
            </a:r>
            <a:endParaRPr lang="en-GB" sz="4400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27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70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2836" y="5167746"/>
            <a:ext cx="8869069" cy="2163273"/>
          </a:xfrm>
        </p:spPr>
        <p:txBody>
          <a:bodyPr/>
          <a:lstStyle/>
          <a:p>
            <a:pPr algn="l"/>
            <a:r>
              <a:rPr lang="en-US" dirty="0" smtClean="0">
                <a:latin typeface="HfW cursive" panose="00000500000000000000" pitchFamily="2" charset="0"/>
              </a:rPr>
              <a:t>As we are writing to </a:t>
            </a:r>
            <a:r>
              <a:rPr lang="en-US" dirty="0" err="1" smtClean="0">
                <a:solidFill>
                  <a:schemeClr val="tx1"/>
                </a:solidFill>
                <a:latin typeface="HfW cursive" panose="00000500000000000000" pitchFamily="2" charset="0"/>
              </a:rPr>
              <a:t>Mrs</a:t>
            </a:r>
            <a:r>
              <a:rPr lang="en-US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Featherstone-Wright</a:t>
            </a:r>
            <a:r>
              <a:rPr lang="en-US" dirty="0" smtClean="0">
                <a:latin typeface="HfW cursive" panose="00000500000000000000" pitchFamily="2" charset="0"/>
              </a:rPr>
              <a:t> are we going to be writing a </a:t>
            </a:r>
            <a:r>
              <a:rPr lang="en-US" dirty="0" smtClean="0">
                <a:solidFill>
                  <a:srgbClr val="00B0F0"/>
                </a:solidFill>
                <a:latin typeface="HfW cursive" panose="00000500000000000000" pitchFamily="2" charset="0"/>
              </a:rPr>
              <a:t>formal </a:t>
            </a:r>
            <a:r>
              <a:rPr lang="en-US" dirty="0" smtClean="0">
                <a:latin typeface="HfW cursive" panose="00000500000000000000" pitchFamily="2" charset="0"/>
              </a:rPr>
              <a:t>or </a:t>
            </a:r>
            <a:r>
              <a:rPr lang="en-US" dirty="0" smtClean="0">
                <a:solidFill>
                  <a:srgbClr val="002060"/>
                </a:solidFill>
                <a:latin typeface="HfW cursive" panose="00000500000000000000" pitchFamily="2" charset="0"/>
              </a:rPr>
              <a:t>informal</a:t>
            </a:r>
            <a:r>
              <a:rPr lang="en-US" dirty="0" smtClean="0">
                <a:latin typeface="HfW cursive" panose="00000500000000000000" pitchFamily="2" charset="0"/>
              </a:rPr>
              <a:t> letter? </a:t>
            </a:r>
            <a:br>
              <a:rPr lang="en-US" dirty="0" smtClean="0">
                <a:latin typeface="HfW cursive" panose="00000500000000000000" pitchFamily="2" charset="0"/>
              </a:rPr>
            </a:br>
            <a:r>
              <a:rPr lang="en-US" dirty="0">
                <a:latin typeface="HfW cursive" panose="00000500000000000000" pitchFamily="2" charset="0"/>
              </a:rPr>
              <a:t/>
            </a:r>
            <a:br>
              <a:rPr lang="en-US" dirty="0">
                <a:latin typeface="HfW cursive" panose="00000500000000000000" pitchFamily="2" charset="0"/>
              </a:rPr>
            </a:br>
            <a:r>
              <a:rPr lang="en-US" dirty="0" smtClean="0">
                <a:latin typeface="HfW cursive" panose="00000500000000000000" pitchFamily="2" charset="0"/>
              </a:rPr>
              <a:t>How do you know?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45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7549" y="5403272"/>
            <a:ext cx="8869069" cy="2163273"/>
          </a:xfrm>
        </p:spPr>
        <p:txBody>
          <a:bodyPr/>
          <a:lstStyle/>
          <a:p>
            <a:pPr algn="l"/>
            <a:r>
              <a:rPr lang="en-US" dirty="0">
                <a:latin typeface="HfW cursive" panose="00000500000000000000" pitchFamily="2" charset="0"/>
              </a:rPr>
              <a:t> 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GB" dirty="0" smtClean="0">
                <a:latin typeface="HfW cursive" panose="00000500000000000000" pitchFamily="2" charset="0"/>
              </a:rPr>
              <a:t>What is the purpose of our letter?</a:t>
            </a:r>
            <a:br>
              <a:rPr lang="en-GB" dirty="0" smtClean="0"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00B0F0"/>
                </a:solidFill>
                <a:latin typeface="HfW cursive" panose="00000500000000000000" pitchFamily="2" charset="0"/>
              </a:rPr>
              <a:t/>
            </a:r>
            <a:br>
              <a:rPr lang="en-GB" dirty="0">
                <a:solidFill>
                  <a:srgbClr val="00B0F0"/>
                </a:solidFill>
                <a:latin typeface="HfW cursive" panose="00000500000000000000" pitchFamily="2" charset="0"/>
              </a:rPr>
            </a:br>
            <a:r>
              <a:rPr lang="en-GB" dirty="0" smtClean="0">
                <a:solidFill>
                  <a:srgbClr val="00B0F0"/>
                </a:solidFill>
                <a:latin typeface="HfW cursive" panose="00000500000000000000" pitchFamily="2" charset="0"/>
              </a:rPr>
              <a:t>Persuade </a:t>
            </a:r>
            <a:r>
              <a:rPr lang="en-GB" dirty="0" smtClean="0">
                <a:latin typeface="HfW cursive" panose="00000500000000000000" pitchFamily="2" charset="0"/>
              </a:rPr>
              <a:t/>
            </a:r>
            <a:br>
              <a:rPr lang="en-GB" dirty="0" smtClean="0">
                <a:latin typeface="HfW cursive" panose="00000500000000000000" pitchFamily="2" charset="0"/>
              </a:rPr>
            </a:br>
            <a:r>
              <a:rPr lang="en-GB" dirty="0" smtClean="0">
                <a:latin typeface="HfW cursive" panose="00000500000000000000" pitchFamily="2" charset="0"/>
              </a:rPr>
              <a:t>Inform</a:t>
            </a:r>
            <a:br>
              <a:rPr lang="en-GB" dirty="0" smtClean="0">
                <a:latin typeface="HfW cursive" panose="00000500000000000000" pitchFamily="2" charset="0"/>
              </a:rPr>
            </a:br>
            <a:r>
              <a:rPr lang="en-GB" dirty="0" smtClean="0">
                <a:solidFill>
                  <a:srgbClr val="7030A0"/>
                </a:solidFill>
                <a:latin typeface="HfW cursive" panose="00000500000000000000" pitchFamily="2" charset="0"/>
              </a:rPr>
              <a:t>Entertain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059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546" y="3586364"/>
            <a:ext cx="8869069" cy="2163273"/>
          </a:xfrm>
        </p:spPr>
        <p:txBody>
          <a:bodyPr/>
          <a:lstStyle/>
          <a:p>
            <a:pPr lvl="0" algn="l"/>
            <a:r>
              <a:rPr lang="en-US" dirty="0">
                <a:latin typeface="HfW cursive" panose="00000500000000000000" pitchFamily="2" charset="0"/>
              </a:rPr>
              <a:t> 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US" dirty="0" smtClean="0">
                <a:latin typeface="HfW cursive" panose="00000500000000000000" pitchFamily="2" charset="0"/>
              </a:rPr>
              <a:t>Let’s brain </a:t>
            </a:r>
            <a:r>
              <a:rPr lang="en-US" dirty="0">
                <a:latin typeface="HfW cursive" panose="00000500000000000000" pitchFamily="2" charset="0"/>
              </a:rPr>
              <a:t>storm some ideas and things that we could </a:t>
            </a:r>
            <a:r>
              <a:rPr lang="en-US" dirty="0" smtClean="0">
                <a:latin typeface="HfW cursive" panose="00000500000000000000" pitchFamily="2" charset="0"/>
              </a:rPr>
              <a:t>swap or fix! 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4479080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450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5018" y="5776363"/>
            <a:ext cx="8869069" cy="2163273"/>
          </a:xfrm>
        </p:spPr>
        <p:txBody>
          <a:bodyPr/>
          <a:lstStyle/>
          <a:p>
            <a:pPr lvl="0" algn="l"/>
            <a:r>
              <a:rPr lang="en-US" sz="4800" dirty="0">
                <a:latin typeface="HfW cursive" panose="00000500000000000000" pitchFamily="2" charset="0"/>
              </a:rPr>
              <a:t> </a:t>
            </a:r>
            <a:r>
              <a:rPr lang="en-US" sz="4800" dirty="0" smtClean="0">
                <a:latin typeface="HfW cursive" panose="00000500000000000000" pitchFamily="2" charset="0"/>
              </a:rPr>
              <a:t>The most successful persuasive letters offer solutions for the problems they have talked about! </a:t>
            </a:r>
            <a:br>
              <a:rPr lang="en-US" sz="4800" dirty="0" smtClean="0">
                <a:latin typeface="HfW cursive" panose="00000500000000000000" pitchFamily="2" charset="0"/>
              </a:rPr>
            </a:br>
            <a:r>
              <a:rPr lang="en-US" sz="4800" dirty="0">
                <a:latin typeface="HfW cursive" panose="00000500000000000000" pitchFamily="2" charset="0"/>
              </a:rPr>
              <a:t/>
            </a:r>
            <a:br>
              <a:rPr lang="en-US" sz="4800" dirty="0">
                <a:latin typeface="HfW cursive" panose="00000500000000000000" pitchFamily="2" charset="0"/>
              </a:rPr>
            </a:br>
            <a:r>
              <a:rPr lang="en-US" sz="4800" dirty="0" smtClean="0">
                <a:latin typeface="HfW cursive" panose="00000500000000000000" pitchFamily="2" charset="0"/>
              </a:rPr>
              <a:t>Let’s work back through our ideas and think of some.</a:t>
            </a:r>
            <a:r>
              <a:rPr lang="en-GB" sz="4800" dirty="0"/>
              <a:t/>
            </a:r>
            <a:br>
              <a:rPr lang="en-GB" sz="4800" dirty="0"/>
            </a:br>
            <a:r>
              <a:rPr lang="en-US" sz="4800" dirty="0" smtClean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4479080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988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9340" y="5873345"/>
            <a:ext cx="8869069" cy="2163273"/>
          </a:xfrm>
        </p:spPr>
        <p:txBody>
          <a:bodyPr/>
          <a:lstStyle/>
          <a:p>
            <a:pPr lvl="0" algn="l"/>
            <a:r>
              <a:rPr lang="en-US" dirty="0">
                <a:solidFill>
                  <a:srgbClr val="FF0000"/>
                </a:solidFill>
                <a:latin typeface="HfW cursive" panose="00000500000000000000" pitchFamily="2" charset="0"/>
              </a:rPr>
              <a:t>RED PEN QUESTION: </a:t>
            </a:r>
            <a:r>
              <a:rPr lang="en-US" dirty="0">
                <a:solidFill>
                  <a:schemeClr val="tx1"/>
                </a:solidFill>
                <a:latin typeface="HfW cursive" panose="00000500000000000000" pitchFamily="2" charset="0"/>
              </a:rPr>
              <a:t>What do you think is the biggest issue in the school? Which do you think is the easiest to fix?</a:t>
            </a:r>
            <a:r>
              <a:rPr lang="en-GB" sz="4800" dirty="0"/>
              <a:t/>
            </a:r>
            <a:br>
              <a:rPr lang="en-GB" sz="4800" dirty="0"/>
            </a:br>
            <a:r>
              <a:rPr lang="en-US" sz="4800" dirty="0" smtClean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4479080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lip Art Red Pen, Cliparts &amp; Cartoons - Jing.f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84" b="949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051" y="235527"/>
            <a:ext cx="3293136" cy="259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0324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080E245-32DB-4B3A-851B-47CFDF9CAC83}"/>
</file>

<file path=customXml/itemProps2.xml><?xml version="1.0" encoding="utf-8"?>
<ds:datastoreItem xmlns:ds="http://schemas.openxmlformats.org/officeDocument/2006/customXml" ds:itemID="{BDF00229-D4D0-41AD-AADE-84ACFDD94260}"/>
</file>

<file path=customXml/itemProps3.xml><?xml version="1.0" encoding="utf-8"?>
<ds:datastoreItem xmlns:ds="http://schemas.openxmlformats.org/officeDocument/2006/customXml" ds:itemID="{95968521-982F-45F7-BB22-3F1BC7E67568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</TotalTime>
  <Words>82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HfW cursive</vt:lpstr>
      <vt:lpstr>Trebuchet MS</vt:lpstr>
      <vt:lpstr>Wingdings 3</vt:lpstr>
      <vt:lpstr>Facet</vt:lpstr>
      <vt:lpstr>Tuesday 18th May 2021 L.O: To write with purpose C: Persuasive Letter</vt:lpstr>
      <vt:lpstr>As part of our “Great Science Share” project we are going to be writing a letter to Mrs Featherstone-Wright to suggest how we can make the school more environmentally friendly.</vt:lpstr>
      <vt:lpstr>As we are writing to Mrs Featherstone-Wright are we going to be writing a formal or informal letter?   How do you know?    </vt:lpstr>
      <vt:lpstr>  What is the purpose of our letter?  Persuade  Inform Entertain    </vt:lpstr>
      <vt:lpstr>  Let’s brain storm some ideas and things that we could swap or fix!       </vt:lpstr>
      <vt:lpstr> The most successful persuasive letters offer solutions for the problems they have talked about!   Let’s work back through our ideas and think of some.      </vt:lpstr>
      <vt:lpstr>RED PEN QUESTION: What do you think is the biggest issue in the school? Which do you think is the easiest to fix?   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L.O: To write with purpose C: Persuasive Letter</dc:title>
  <dc:creator>Alice Watton</dc:creator>
  <cp:lastModifiedBy>Alice Watton</cp:lastModifiedBy>
  <cp:revision>3</cp:revision>
  <dcterms:created xsi:type="dcterms:W3CDTF">2021-05-16T09:31:52Z</dcterms:created>
  <dcterms:modified xsi:type="dcterms:W3CDTF">2021-05-16T13:16:49Z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