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9" r:id="rId3"/>
    <p:sldId id="283" r:id="rId4"/>
    <p:sldId id="284" r:id="rId5"/>
    <p:sldId id="270" r:id="rId6"/>
    <p:sldId id="260" r:id="rId7"/>
    <p:sldId id="285" r:id="rId8"/>
    <p:sldId id="257" r:id="rId9"/>
    <p:sldId id="258" r:id="rId10"/>
    <p:sldId id="272" r:id="rId11"/>
    <p:sldId id="262" r:id="rId12"/>
    <p:sldId id="263" r:id="rId13"/>
    <p:sldId id="273" r:id="rId14"/>
    <p:sldId id="288" r:id="rId15"/>
    <p:sldId id="261" r:id="rId16"/>
    <p:sldId id="274" r:id="rId17"/>
    <p:sldId id="264" r:id="rId18"/>
    <p:sldId id="265" r:id="rId19"/>
    <p:sldId id="286" r:id="rId20"/>
    <p:sldId id="278" r:id="rId21"/>
    <p:sldId id="289" r:id="rId22"/>
    <p:sldId id="275" r:id="rId23"/>
    <p:sldId id="276" r:id="rId24"/>
    <p:sldId id="277" r:id="rId25"/>
    <p:sldId id="267" r:id="rId26"/>
    <p:sldId id="269" r:id="rId27"/>
    <p:sldId id="287" r:id="rId28"/>
    <p:sldId id="280" r:id="rId29"/>
    <p:sldId id="279" r:id="rId30"/>
    <p:sldId id="282" r:id="rId31"/>
    <p:sldId id="281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F49806-A4C5-440B-BEFD-21CBAE715936}" v="2741" dt="2020-10-08T15:37:38.0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69CB8-F204-4D06-B913-C5A26A89888A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9855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B376-B19C-488D-ABEB-03C7E6E9E3E0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637A9-119A-49DA-BD12-AAC58B377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2656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F077B-A50F-4D64-8574-E2D6A98A5553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3442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E2A62-1983-43A1-A163-D8AA46534C80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6402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3E3B-34E3-4345-B2A1-994B83598A9C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878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6C96-82A1-4D77-8ADA-627AC6FE3D65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624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02C1E-28F2-47E9-802D-339E64E2F920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856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4271A48-F18A-45B3-BC05-1E27DA3F88AF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006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747F8-9654-4282-85D2-65F41AAE7A75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028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E300-0A13-4A81-945A-7333C271A069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457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1962-1EA4-46E7-BCB0-F36CE46D1A59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817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DC5B261-8843-42D1-AAFC-05E20E2D9B97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0536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2bi3rDPYjM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unenglishgames.com/grammargames/conjunction.html" TargetMode="External"/><Relationship Id="rId2" Type="http://schemas.openxmlformats.org/officeDocument/2006/relationships/hyperlink" Target="https://wordwall.net/resource/44156/english/conjunctions-match-up-gam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wordwall.net/resource/516002/conjunctions-level-1-2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Comic Sans MS"/>
                <a:cs typeface="Calibri Light"/>
              </a:rPr>
              <a:t>Monday 12th October 2020</a:t>
            </a:r>
            <a:endParaRPr lang="en-US" sz="600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cap="none" dirty="0">
                <a:latin typeface="Comic Sans MS"/>
                <a:cs typeface="Calibri Light"/>
              </a:rPr>
              <a:t>LO: to use imaginative description</a:t>
            </a:r>
          </a:p>
          <a:p>
            <a:r>
              <a:rPr lang="en-US" cap="none" dirty="0">
                <a:latin typeface="Comic Sans MS"/>
                <a:cs typeface="Calibri Light"/>
              </a:rPr>
              <a:t>C: Robin Hood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F61B-94C2-4CA9-91A4-6AF2B11AA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Starter: Adjectives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C8E1B-31B7-4A30-9054-2BEF8C806F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What is an adjective?</a:t>
            </a:r>
          </a:p>
          <a:p>
            <a:r>
              <a:rPr lang="en-US" dirty="0">
                <a:latin typeface="Comic Sans MS"/>
                <a:cs typeface="Calibri"/>
              </a:rPr>
              <a:t>Why do we use adjectives?</a:t>
            </a:r>
          </a:p>
        </p:txBody>
      </p:sp>
      <p:pic>
        <p:nvPicPr>
          <p:cNvPr id="4" name="Picture 4" descr="Shape&#10;&#10;Description automatically generated">
            <a:extLst>
              <a:ext uri="{FF2B5EF4-FFF2-40B4-BE49-F238E27FC236}">
                <a16:creationId xmlns:a16="http://schemas.microsoft.com/office/drawing/2014/main" id="{F98EDC55-B18E-42C9-B05E-7966668230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99" r="1499" b="379"/>
          <a:stretch/>
        </p:blipFill>
        <p:spPr>
          <a:xfrm>
            <a:off x="5385759" y="2398683"/>
            <a:ext cx="6510158" cy="377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079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F61B-94C2-4CA9-91A4-6AF2B11AA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Starter: Adjectives</a:t>
            </a:r>
            <a:endParaRPr lang="en-US">
              <a:latin typeface="Comic Sans MS"/>
            </a:endParaRPr>
          </a:p>
        </p:txBody>
      </p:sp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99B970AD-73BC-401F-BC68-298949F825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5268" y="1927594"/>
            <a:ext cx="7473350" cy="410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13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7">
            <a:extLst>
              <a:ext uri="{FF2B5EF4-FFF2-40B4-BE49-F238E27FC236}">
                <a16:creationId xmlns:a16="http://schemas.microsoft.com/office/drawing/2014/main" id="{44C5A9E5-0F35-4AA6-AF26-B90A2D47B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5AE1FDB1-D8E4-453E-94CC-4C9B1B5E2A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184205"/>
            <a:ext cx="5291666" cy="3968749"/>
          </a:xfrm>
          <a:prstGeom prst="rect">
            <a:avLst/>
          </a:prstGeom>
        </p:spPr>
      </p:pic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FB213FF9-D63F-4C5C-AA4F-7633949B2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866" y="1184205"/>
            <a:ext cx="5291666" cy="3968749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id="{4D9DB69D-7E48-4FDF-806E-F0B4BF005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1">
            <a:extLst>
              <a:ext uri="{FF2B5EF4-FFF2-40B4-BE49-F238E27FC236}">
                <a16:creationId xmlns:a16="http://schemas.microsoft.com/office/drawing/2014/main" id="{846BF69C-4724-4F8D-8EA6-1487E9C9C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17440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F61B-94C2-4CA9-91A4-6AF2B11AA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Starter: Spot the Adjectives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C8E1B-31B7-4A30-9054-2BEF8C806F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Fred has a red hat and blue shoes.</a:t>
            </a:r>
          </a:p>
          <a:p>
            <a:r>
              <a:rPr lang="en-US" dirty="0">
                <a:latin typeface="Comic Sans MS"/>
                <a:cs typeface="Calibri"/>
              </a:rPr>
              <a:t>Lilly's scarf was blue.</a:t>
            </a:r>
          </a:p>
          <a:p>
            <a:r>
              <a:rPr lang="en-US" dirty="0" err="1">
                <a:latin typeface="Comic Sans MS"/>
                <a:cs typeface="Calibri"/>
              </a:rPr>
              <a:t>Mrs</a:t>
            </a:r>
            <a:r>
              <a:rPr lang="en-US" dirty="0">
                <a:latin typeface="Comic Sans MS"/>
                <a:cs typeface="Calibri"/>
              </a:rPr>
              <a:t> </a:t>
            </a:r>
            <a:r>
              <a:rPr lang="en-US" dirty="0" err="1">
                <a:latin typeface="Comic Sans MS"/>
                <a:cs typeface="Calibri"/>
              </a:rPr>
              <a:t>Snagglenose</a:t>
            </a:r>
            <a:r>
              <a:rPr lang="en-US" dirty="0">
                <a:latin typeface="Comic Sans MS"/>
                <a:cs typeface="Calibri"/>
              </a:rPr>
              <a:t> picked up the broken box, the damp coat and the dusty cloak.</a:t>
            </a:r>
          </a:p>
          <a:p>
            <a:r>
              <a:rPr lang="en-US" dirty="0">
                <a:latin typeface="Comic Sans MS"/>
                <a:cs typeface="Calibri"/>
              </a:rPr>
              <a:t>Gavin stared at the watery painting and gave a deep chuckle.</a:t>
            </a:r>
          </a:p>
        </p:txBody>
      </p:sp>
      <p:pic>
        <p:nvPicPr>
          <p:cNvPr id="4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34A308EC-3042-4A66-870A-B4FAAE548B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7570" y="2908971"/>
            <a:ext cx="3390181" cy="357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433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What is an expanded noun phrase?</a:t>
            </a:r>
            <a:endParaRPr lang="en-US">
              <a:latin typeface="Comic Sans MS"/>
            </a:endParaRPr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D2792841-5113-4D11-AE20-C680F187E8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708" y="1922828"/>
            <a:ext cx="7524583" cy="4269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887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E14809C-AB06-455C-9E09-733EC00DD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9612D73-1056-4289-A977-92C9190C7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4C5A9E5-0F35-4AA6-AF26-B90A2D47B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9159005E-3394-4012-8E3B-795CD8D83E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309882"/>
            <a:ext cx="5291666" cy="3717395"/>
          </a:xfrm>
          <a:prstGeom prst="rect">
            <a:avLst/>
          </a:prstGeom>
        </p:spPr>
      </p:pic>
      <p:pic>
        <p:nvPicPr>
          <p:cNvPr id="5" name="Picture 5" descr="Timeline&#10;&#10;Description automatically generated">
            <a:extLst>
              <a:ext uri="{FF2B5EF4-FFF2-40B4-BE49-F238E27FC236}">
                <a16:creationId xmlns:a16="http://schemas.microsoft.com/office/drawing/2014/main" id="{BA373B05-DF70-4F9C-A18E-2F814BAA42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987" t="15100" r="14937" b="9971"/>
          <a:stretch/>
        </p:blipFill>
        <p:spPr>
          <a:xfrm>
            <a:off x="6256866" y="1680299"/>
            <a:ext cx="5291666" cy="2976561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D9DB69D-7E48-4FDF-806E-F0B4BF005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46BF69C-4724-4F8D-8EA6-1487E9C9C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59355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756A4-01C7-46CB-B0A5-34800A5A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>
                <a:latin typeface="Comic Sans MS"/>
                <a:cs typeface="Calibri Light"/>
              </a:rPr>
              <a:t>Has anyone heard the story of Robin Hood?</a:t>
            </a:r>
            <a:endParaRPr lang="en-US" sz="3600">
              <a:latin typeface="Comic Sans MS"/>
            </a:endParaRPr>
          </a:p>
        </p:txBody>
      </p:sp>
      <p:pic>
        <p:nvPicPr>
          <p:cNvPr id="4" name="Picture 4" descr="A picture containing text, book, photo, old&#10;&#10;Description automatically generated">
            <a:extLst>
              <a:ext uri="{FF2B5EF4-FFF2-40B4-BE49-F238E27FC236}">
                <a16:creationId xmlns:a16="http://schemas.microsoft.com/office/drawing/2014/main" id="{F3C2ADF5-98AD-458C-A178-5E515A603C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514" y="2013984"/>
            <a:ext cx="4012166" cy="4022725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9CB61F-91D8-4BE2-8698-8064043C3B7C}"/>
              </a:ext>
            </a:extLst>
          </p:cNvPr>
          <p:cNvSpPr txBox="1"/>
          <p:nvPr/>
        </p:nvSpPr>
        <p:spPr>
          <a:xfrm>
            <a:off x="1097280" y="2013984"/>
            <a:ext cx="5938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https://www.youtube.com/watch?v=F2bi3rDPYjM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6058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469" y="286603"/>
            <a:ext cx="10734135" cy="1422003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Comic Sans MS"/>
                <a:cs typeface="Calibri Light"/>
              </a:rPr>
              <a:t>How could we describe Robin Hood? </a:t>
            </a:r>
            <a:br>
              <a:rPr lang="en-US" sz="4000" dirty="0">
                <a:latin typeface="Comic Sans MS"/>
                <a:cs typeface="Calibri Light"/>
              </a:rPr>
            </a:br>
            <a:r>
              <a:rPr lang="en-US" sz="4000" dirty="0">
                <a:latin typeface="Comic Sans MS"/>
                <a:cs typeface="Calibri Light"/>
              </a:rPr>
              <a:t>What expanded noun phrases could we use?</a:t>
            </a:r>
            <a:endParaRPr lang="en-US" sz="4000">
              <a:latin typeface="Comic Sans MS"/>
            </a:endParaRPr>
          </a:p>
        </p:txBody>
      </p:sp>
      <p:pic>
        <p:nvPicPr>
          <p:cNvPr id="4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3CF93833-5467-476F-8A17-35AFB5CDC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4891" y="1828933"/>
            <a:ext cx="4482860" cy="446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147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756A4-01C7-46CB-B0A5-34800A5A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Activity: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0EEF9-24AD-400D-8710-3D8270DC0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31357"/>
            <a:ext cx="6866627" cy="4037737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Stick in the picture of Robin Hood.</a:t>
            </a:r>
          </a:p>
          <a:p>
            <a:r>
              <a:rPr lang="en-US" dirty="0">
                <a:latin typeface="Comic Sans MS"/>
                <a:cs typeface="Calibri"/>
              </a:rPr>
              <a:t>Write as many expanded noun phrases as you can think of around the picture.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b="1" dirty="0">
                <a:solidFill>
                  <a:srgbClr val="FF0000"/>
                </a:solidFill>
                <a:latin typeface="Comic Sans MS"/>
                <a:cs typeface="Calibri"/>
              </a:rPr>
              <a:t>Challenge: </a:t>
            </a:r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try to improve your adjectives using a thesaurus. 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C3972DB8-EBBD-4B0A-8B40-8FE1F3709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4891" y="1828933"/>
            <a:ext cx="4482860" cy="446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4936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/>
                <a:cs typeface="Calibri Light"/>
              </a:rPr>
              <a:t>Tuesday 13th October 2020</a:t>
            </a:r>
            <a:endParaRPr lang="en-US" sz="540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cap="none" dirty="0">
                <a:latin typeface="Comic Sans MS"/>
                <a:cs typeface="Calibri Light"/>
              </a:rPr>
              <a:t>LO: to use sentences appropriately</a:t>
            </a:r>
          </a:p>
          <a:p>
            <a:r>
              <a:rPr lang="en-US" cap="none" dirty="0">
                <a:latin typeface="Comic Sans MS"/>
                <a:cs typeface="Calibri Light"/>
              </a:rPr>
              <a:t>C: Robin Hood</a:t>
            </a:r>
          </a:p>
        </p:txBody>
      </p:sp>
    </p:spTree>
    <p:extLst>
      <p:ext uri="{BB962C8B-B14F-4D97-AF65-F5344CB8AC3E}">
        <p14:creationId xmlns:p14="http://schemas.microsoft.com/office/powerpoint/2010/main" val="863307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Starter: Spot the Sentence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I like to apple. </a:t>
            </a:r>
          </a:p>
          <a:p>
            <a:r>
              <a:rPr lang="en-US" dirty="0">
                <a:latin typeface="Comic Sans MS"/>
                <a:cs typeface="Calibri"/>
              </a:rPr>
              <a:t>the dog is barking loudly. </a:t>
            </a:r>
          </a:p>
          <a:p>
            <a:r>
              <a:rPr lang="en-US" dirty="0">
                <a:latin typeface="Comic Sans MS"/>
                <a:cs typeface="Calibri"/>
              </a:rPr>
              <a:t>The old ate all the doughnuts.</a:t>
            </a:r>
          </a:p>
          <a:p>
            <a:r>
              <a:rPr lang="en-US" dirty="0">
                <a:latin typeface="Comic Sans MS"/>
                <a:cs typeface="Calibri"/>
              </a:rPr>
              <a:t>Fish like in water.</a:t>
            </a:r>
          </a:p>
          <a:p>
            <a:r>
              <a:rPr lang="en-US" dirty="0">
                <a:latin typeface="Comic Sans MS"/>
                <a:cs typeface="Calibri"/>
              </a:rPr>
              <a:t>The tractor was painted bright red</a:t>
            </a:r>
          </a:p>
        </p:txBody>
      </p:sp>
      <p:pic>
        <p:nvPicPr>
          <p:cNvPr id="4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E0F399-DBEE-402E-97C8-5BBD2AFEC3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7570" y="2908971"/>
            <a:ext cx="3390181" cy="357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0242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What is a sentence?</a:t>
            </a:r>
            <a:endParaRPr lang="en-US">
              <a:latin typeface="Comic Sans MS"/>
              <a:cs typeface="Calibri Light"/>
            </a:endParaRPr>
          </a:p>
        </p:txBody>
      </p:sp>
      <p:pic>
        <p:nvPicPr>
          <p:cNvPr id="7" name="Picture 7" descr="A picture containing wooden, object, measure, sitting&#10;&#10;Description automatically generated">
            <a:extLst>
              <a:ext uri="{FF2B5EF4-FFF2-40B4-BE49-F238E27FC236}">
                <a16:creationId xmlns:a16="http://schemas.microsoft.com/office/drawing/2014/main" id="{C54AB364-4C30-4542-98B7-E48074AE8B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9646" y="1858533"/>
            <a:ext cx="5819954" cy="436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134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44C5A9E5-0F35-4AA6-AF26-B90A2D47B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48DD5476-2BB6-4FC7-9BAC-75012CBDD3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3769" y="1435884"/>
            <a:ext cx="5291666" cy="3982974"/>
          </a:xfrm>
          <a:prstGeom prst="rect">
            <a:avLst/>
          </a:prstGeom>
        </p:spPr>
      </p:pic>
      <p:pic>
        <p:nvPicPr>
          <p:cNvPr id="3" name="Picture 3" descr="A picture containing shape&#10;&#10;Description automatically generated">
            <a:extLst>
              <a:ext uri="{FF2B5EF4-FFF2-40B4-BE49-F238E27FC236}">
                <a16:creationId xmlns:a16="http://schemas.microsoft.com/office/drawing/2014/main" id="{E0AE811B-10C9-475A-8A93-04297A00EE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055" y="1442998"/>
            <a:ext cx="5291666" cy="3968749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4D9DB69D-7E48-4FDF-806E-F0B4BF005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846BF69C-4724-4F8D-8EA6-1487E9C9C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270583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>
                <a:latin typeface="Comic Sans MS"/>
                <a:cs typeface="Calibri Light"/>
              </a:rPr>
              <a:t>Look at your expanded noun phrases from last lesson.</a:t>
            </a:r>
            <a:endParaRPr lang="en-US" sz="440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We are going to turn our expanded noun phrases into sentences!</a:t>
            </a:r>
          </a:p>
          <a:p>
            <a:r>
              <a:rPr lang="en-US" dirty="0">
                <a:latin typeface="Comic Sans MS"/>
                <a:cs typeface="Calibri"/>
              </a:rPr>
              <a:t>Let's do some together. </a:t>
            </a:r>
          </a:p>
        </p:txBody>
      </p:sp>
      <p:pic>
        <p:nvPicPr>
          <p:cNvPr id="5" name="Picture 5" descr="Timeline&#10;&#10;Description automatically generated">
            <a:extLst>
              <a:ext uri="{FF2B5EF4-FFF2-40B4-BE49-F238E27FC236}">
                <a16:creationId xmlns:a16="http://schemas.microsoft.com/office/drawing/2014/main" id="{B349E3B9-577C-4103-A161-69215F0E0D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87" t="15100" r="14937" b="9971"/>
          <a:stretch/>
        </p:blipFill>
        <p:spPr>
          <a:xfrm>
            <a:off x="5034791" y="2298526"/>
            <a:ext cx="7074458" cy="398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72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756A4-01C7-46CB-B0A5-34800A5A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Activity: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0EEF9-24AD-400D-8710-3D8270DC0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31357"/>
            <a:ext cx="10331570" cy="4037737"/>
          </a:xfrm>
        </p:spPr>
        <p:txBody>
          <a:bodyPr vert="horz" lIns="0" tIns="45720" rIns="0" bIns="45720" rtlCol="0" anchor="t">
            <a:normAutofit lnSpcReduction="10000"/>
          </a:bodyPr>
          <a:lstStyle/>
          <a:p>
            <a:r>
              <a:rPr lang="en-US" dirty="0">
                <a:latin typeface="Comic Sans MS"/>
                <a:cs typeface="Calibri"/>
              </a:rPr>
              <a:t>Using your expanded noun phrases from last lesson, write sentences which describe Robin Hood.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dirty="0">
                <a:latin typeface="Comic Sans MS"/>
                <a:cs typeface="Calibri"/>
              </a:rPr>
              <a:t>Remember to punctuate your sentences correctly with capital letters and full stops.</a:t>
            </a:r>
          </a:p>
          <a:p>
            <a:r>
              <a:rPr lang="en-US" dirty="0">
                <a:latin typeface="Comic Sans MS"/>
                <a:cs typeface="Calibri"/>
              </a:rPr>
              <a:t>Check your sentences make sense.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b="1" dirty="0">
                <a:solidFill>
                  <a:srgbClr val="FF0000"/>
                </a:solidFill>
                <a:latin typeface="Comic Sans MS"/>
                <a:cs typeface="Calibri"/>
              </a:rPr>
              <a:t>Challenge: </a:t>
            </a:r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can you use an exclamation mark or a question mark? </a:t>
            </a:r>
          </a:p>
          <a:p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Remember, exclamation marks start with 'how' or 'what.'</a:t>
            </a:r>
          </a:p>
          <a:p>
            <a:r>
              <a:rPr lang="en-US" i="1" dirty="0">
                <a:solidFill>
                  <a:srgbClr val="FF0000"/>
                </a:solidFill>
                <a:latin typeface="Comic Sans MS"/>
                <a:cs typeface="Calibri"/>
              </a:rPr>
              <a:t>Why does Robin have a pointed, deadly bow?</a:t>
            </a:r>
            <a:endParaRPr lang="en-US" dirty="0">
              <a:solidFill>
                <a:srgbClr val="FF0000"/>
              </a:solidFill>
              <a:latin typeface="Comic Sans MS"/>
              <a:cs typeface="Calibri"/>
            </a:endParaRPr>
          </a:p>
          <a:p>
            <a:r>
              <a:rPr lang="en-US" i="1" dirty="0">
                <a:solidFill>
                  <a:srgbClr val="FF0000"/>
                </a:solidFill>
                <a:latin typeface="Comic Sans MS"/>
                <a:cs typeface="Calibri"/>
              </a:rPr>
              <a:t>How bright his long, green trousers are!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638AB28C-3FE2-4B57-ABA5-0B158D741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5155" y="3424819"/>
            <a:ext cx="2872596" cy="286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87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Comic Sans MS"/>
                <a:cs typeface="Calibri Light"/>
              </a:rPr>
              <a:t>Wednesday 14th October 2020</a:t>
            </a:r>
            <a:endParaRPr lang="en-US" sz="480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cap="none" dirty="0">
                <a:latin typeface="Comic Sans MS"/>
                <a:ea typeface="+mj-lt"/>
                <a:cs typeface="+mj-lt"/>
              </a:rPr>
              <a:t>Lo: to use sentences appropriately</a:t>
            </a:r>
            <a:endParaRPr lang="en-US" dirty="0">
              <a:latin typeface="Comic Sans MS"/>
              <a:ea typeface="+mj-lt"/>
              <a:cs typeface="+mj-lt"/>
            </a:endParaRPr>
          </a:p>
          <a:p>
            <a:r>
              <a:rPr lang="en-US" cap="none" dirty="0">
                <a:latin typeface="Comic Sans MS"/>
                <a:ea typeface="+mj-lt"/>
                <a:cs typeface="+mj-lt"/>
              </a:rPr>
              <a:t>C: Robin Hood</a:t>
            </a:r>
          </a:p>
          <a:p>
            <a:endParaRPr lang="en-US" dirty="0">
              <a:latin typeface="Comic Sans MS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40864972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Co-ordinating Conjunctions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What is a </a:t>
            </a:r>
            <a:r>
              <a:rPr lang="en-US" dirty="0" err="1">
                <a:latin typeface="Comic Sans MS"/>
                <a:cs typeface="Calibri"/>
              </a:rPr>
              <a:t>co-ordinating</a:t>
            </a:r>
            <a:r>
              <a:rPr lang="en-US" dirty="0">
                <a:latin typeface="Comic Sans MS"/>
                <a:cs typeface="Calibri"/>
              </a:rPr>
              <a:t> conjunction?</a:t>
            </a:r>
          </a:p>
        </p:txBody>
      </p:sp>
      <p:pic>
        <p:nvPicPr>
          <p:cNvPr id="4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93973C21-06CD-43C0-B451-99A173B8BE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2777" y="1853960"/>
            <a:ext cx="5791200" cy="4386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2665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4C5A9E5-0F35-4AA6-AF26-B90A2D47B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419AC015-138D-4480-9862-1DE2AE2B40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96653"/>
            <a:ext cx="5291666" cy="3743853"/>
          </a:xfrm>
          <a:prstGeom prst="rect">
            <a:avLst/>
          </a:prstGeom>
        </p:spPr>
      </p:pic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554A680E-C613-47F1-BFA2-2675955F8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866" y="1299776"/>
            <a:ext cx="5291666" cy="373760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D9DB69D-7E48-4FDF-806E-F0B4BF005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46BF69C-4724-4F8D-8EA6-1487E9C9C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70963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>
                <a:latin typeface="Comic Sans MS"/>
                <a:cs typeface="Calibri Light"/>
              </a:rPr>
              <a:t>How many conjunctions should be in a sentence?</a:t>
            </a:r>
            <a:endParaRPr lang="en-US" sz="440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51293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C407CEA3-203A-4494-B6E2-3BB835A707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3" b="26651"/>
          <a:stretch/>
        </p:blipFill>
        <p:spPr>
          <a:xfrm>
            <a:off x="698740" y="1104720"/>
            <a:ext cx="10794531" cy="4464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6185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Co-ordinating Conjunctions Game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https://wordwall.net/resource/44156/english/conjunctions-match-up-game</a:t>
            </a:r>
            <a:r>
              <a:rPr lang="en-US" dirty="0">
                <a:ea typeface="+mn-lt"/>
                <a:cs typeface="+mn-lt"/>
              </a:rPr>
              <a:t> </a:t>
            </a:r>
          </a:p>
          <a:p>
            <a:r>
              <a:rPr lang="en-US" dirty="0">
                <a:ea typeface="+mn-lt"/>
                <a:cs typeface="+mn-lt"/>
                <a:hlinkClick r:id="rId3"/>
              </a:rPr>
              <a:t>https://www.funenglishgames.com/grammargames/conjunction.html</a:t>
            </a:r>
            <a:r>
              <a:rPr lang="en-US" dirty="0">
                <a:ea typeface="+mn-lt"/>
                <a:cs typeface="+mn-lt"/>
              </a:rPr>
              <a:t> </a:t>
            </a:r>
          </a:p>
        </p:txBody>
      </p:sp>
      <p:pic>
        <p:nvPicPr>
          <p:cNvPr id="4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B9CE5504-8A01-4676-A7D2-CC837E5EA8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175" t="23979" r="30372" b="31122"/>
          <a:stretch/>
        </p:blipFill>
        <p:spPr>
          <a:xfrm>
            <a:off x="5299494" y="2830381"/>
            <a:ext cx="6741318" cy="3345237"/>
          </a:xfrm>
          <a:prstGeom prst="rect">
            <a:avLst/>
          </a:prstGeom>
        </p:spPr>
      </p:pic>
      <p:pic>
        <p:nvPicPr>
          <p:cNvPr id="5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51B44EF2-25F6-4B4B-A670-631762C180B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076" t="26800" r="22272" b="17600"/>
          <a:stretch/>
        </p:blipFill>
        <p:spPr>
          <a:xfrm>
            <a:off x="109268" y="2758495"/>
            <a:ext cx="5232105" cy="353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707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Comic Sans MS"/>
                <a:cs typeface="Calibri Light"/>
              </a:rPr>
              <a:t>Look at your sentences from last lesson.</a:t>
            </a:r>
            <a:endParaRPr lang="en-US" sz="400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We are going to expand our sentences using coordinating conjunctions!</a:t>
            </a:r>
          </a:p>
          <a:p>
            <a:r>
              <a:rPr lang="en-US" dirty="0">
                <a:latin typeface="Comic Sans MS"/>
                <a:cs typeface="Calibri"/>
              </a:rPr>
              <a:t>Let's do some together. </a:t>
            </a:r>
          </a:p>
        </p:txBody>
      </p:sp>
      <p:pic>
        <p:nvPicPr>
          <p:cNvPr id="5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0C4EFEFC-64EF-4A59-B39F-53C1C15C5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8826" y="2346201"/>
            <a:ext cx="5550458" cy="393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904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756A4-01C7-46CB-B0A5-34800A5A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Activity: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0EEF9-24AD-400D-8710-3D8270DC0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31357"/>
            <a:ext cx="10317193" cy="4037737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Extend your simple sentences from last lesson using </a:t>
            </a:r>
            <a:r>
              <a:rPr lang="en-US" dirty="0" err="1">
                <a:latin typeface="Comic Sans MS"/>
                <a:cs typeface="Calibri"/>
              </a:rPr>
              <a:t>co-ordinating</a:t>
            </a:r>
            <a:r>
              <a:rPr lang="en-US" dirty="0">
                <a:latin typeface="Comic Sans MS"/>
                <a:cs typeface="Calibri"/>
              </a:rPr>
              <a:t> conjunctions. 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dirty="0">
                <a:latin typeface="Comic Sans MS"/>
                <a:cs typeface="Calibri"/>
              </a:rPr>
              <a:t>Remember to punctuate your sentences correctly with capital letters and full stops.</a:t>
            </a:r>
            <a:endParaRPr lang="en-US">
              <a:latin typeface="Comic Sans MS"/>
            </a:endParaRPr>
          </a:p>
          <a:p>
            <a:r>
              <a:rPr lang="en-US" dirty="0">
                <a:latin typeface="Comic Sans MS"/>
                <a:cs typeface="Calibri"/>
              </a:rPr>
              <a:t>Check your sentences make sense.</a:t>
            </a:r>
          </a:p>
          <a:p>
            <a:endParaRPr lang="en-US" dirty="0">
              <a:latin typeface="Comic Sans MS"/>
              <a:cs typeface="Calibri"/>
            </a:endParaRPr>
          </a:p>
          <a:p>
            <a:endParaRPr lang="en-US" dirty="0">
              <a:latin typeface="Comic Sans MS"/>
              <a:cs typeface="Calibri"/>
            </a:endParaRPr>
          </a:p>
        </p:txBody>
      </p:sp>
      <p:pic>
        <p:nvPicPr>
          <p:cNvPr id="5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DC617741-47A7-4288-9BBB-1604F305BF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542" r="-57" b="-366"/>
          <a:stretch/>
        </p:blipFill>
        <p:spPr>
          <a:xfrm>
            <a:off x="6638826" y="3427219"/>
            <a:ext cx="5553644" cy="2862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1758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Comic Sans MS"/>
                <a:cs typeface="Calibri Light"/>
              </a:rPr>
              <a:t>Friday 16th October 2020</a:t>
            </a:r>
            <a:endParaRPr lang="en-US" sz="600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cap="none" dirty="0">
                <a:latin typeface="Comic Sans MS"/>
                <a:ea typeface="+mj-lt"/>
                <a:cs typeface="+mj-lt"/>
              </a:rPr>
              <a:t>Lo: to use sentences appropriately</a:t>
            </a:r>
            <a:endParaRPr lang="en-US" dirty="0">
              <a:latin typeface="Comic Sans MS"/>
              <a:ea typeface="+mj-lt"/>
              <a:cs typeface="+mj-lt"/>
            </a:endParaRPr>
          </a:p>
          <a:p>
            <a:r>
              <a:rPr lang="en-US" cap="none" dirty="0">
                <a:latin typeface="Comic Sans MS"/>
                <a:ea typeface="+mj-lt"/>
                <a:cs typeface="+mj-lt"/>
              </a:rPr>
              <a:t>C: Robin Hood</a:t>
            </a:r>
          </a:p>
          <a:p>
            <a:endParaRPr lang="en-US" dirty="0">
              <a:latin typeface="Comic Sans MS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832252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Subordinating Conjunctions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What is a subordinating conjunction?</a:t>
            </a:r>
          </a:p>
        </p:txBody>
      </p:sp>
      <p:pic>
        <p:nvPicPr>
          <p:cNvPr id="4" name="Picture 4" descr="A picture containing application&#10;&#10;Description automatically generated">
            <a:extLst>
              <a:ext uri="{FF2B5EF4-FFF2-40B4-BE49-F238E27FC236}">
                <a16:creationId xmlns:a16="http://schemas.microsoft.com/office/drawing/2014/main" id="{99C5C142-337A-406B-BBC5-E475A0AF6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777" y="2599966"/>
            <a:ext cx="6510067" cy="365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1370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4C5A9E5-0F35-4AA6-AF26-B90A2D47B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2D4DF6F5-6F3B-4F64-AA6A-69AEA6653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96653"/>
            <a:ext cx="5291666" cy="3743853"/>
          </a:xfrm>
          <a:prstGeom prst="rect">
            <a:avLst/>
          </a:prstGeom>
        </p:spPr>
      </p:pic>
      <p:pic>
        <p:nvPicPr>
          <p:cNvPr id="2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0540FE71-0B64-4B34-8338-B44BCD03E5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866" y="1323111"/>
            <a:ext cx="5291666" cy="369093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D9DB69D-7E48-4FDF-806E-F0B4BF005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46BF69C-4724-4F8D-8EA6-1487E9C9C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262709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>
                <a:latin typeface="Comic Sans MS"/>
                <a:cs typeface="Calibri Light"/>
              </a:rPr>
              <a:t>How many conjunctions should be in a sentence?</a:t>
            </a:r>
            <a:endParaRPr lang="en-US" sz="440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5" name="Picture 2" descr="Text&#10;&#10;Description automatically generated">
            <a:extLst>
              <a:ext uri="{FF2B5EF4-FFF2-40B4-BE49-F238E27FC236}">
                <a16:creationId xmlns:a16="http://schemas.microsoft.com/office/drawing/2014/main" id="{797226A3-9994-48CE-87E8-62422A2DB9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8" r="266" b="36085"/>
          <a:stretch/>
        </p:blipFill>
        <p:spPr>
          <a:xfrm>
            <a:off x="828136" y="1843336"/>
            <a:ext cx="10780166" cy="388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0615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Subordinating Conjunctions Game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https://wordwall.net/resource/516002/conjunctions-level-1-2</a:t>
            </a:r>
            <a:r>
              <a:rPr lang="en-US" dirty="0">
                <a:ea typeface="+mn-lt"/>
                <a:cs typeface="+mn-lt"/>
              </a:rPr>
              <a:t> </a:t>
            </a:r>
          </a:p>
        </p:txBody>
      </p:sp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F34063F-4C82-42D4-BF58-0B453100D1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06" t="24332" r="28956" b="22552"/>
          <a:stretch/>
        </p:blipFill>
        <p:spPr>
          <a:xfrm>
            <a:off x="4293082" y="2384683"/>
            <a:ext cx="7805174" cy="3890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8398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mic Sans MS"/>
                <a:cs typeface="Calibri Light"/>
              </a:rPr>
              <a:t>Look at your sentences from Tuesday's lesson.</a:t>
            </a:r>
            <a:endParaRPr lang="en-US" sz="360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We are going to expand these sentences using subordinating conjunctions!</a:t>
            </a:r>
          </a:p>
          <a:p>
            <a:r>
              <a:rPr lang="en-US" dirty="0">
                <a:latin typeface="Comic Sans MS"/>
                <a:cs typeface="Calibri"/>
              </a:rPr>
              <a:t>Let's do some together. 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b="1" dirty="0">
                <a:solidFill>
                  <a:srgbClr val="FF0000"/>
                </a:solidFill>
                <a:latin typeface="Comic Sans MS"/>
                <a:cs typeface="Calibri"/>
              </a:rPr>
              <a:t>Challenge: </a:t>
            </a:r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can you start your sentence with a subordinating conjunction?</a:t>
            </a:r>
          </a:p>
          <a:p>
            <a:endParaRPr lang="en-US" dirty="0">
              <a:latin typeface="Comic Sans MS"/>
              <a:cs typeface="Calibri"/>
            </a:endParaRPr>
          </a:p>
        </p:txBody>
      </p:sp>
      <p:pic>
        <p:nvPicPr>
          <p:cNvPr id="5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63DD2466-6FA2-453B-88FD-3F7A4B4DCB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29" t="20082" r="4857" b="11832"/>
          <a:stretch/>
        </p:blipFill>
        <p:spPr>
          <a:xfrm>
            <a:off x="7220149" y="3695375"/>
            <a:ext cx="4917795" cy="2553684"/>
          </a:xfrm>
          <a:prstGeom prst="rect">
            <a:avLst/>
          </a:prstGeom>
        </p:spPr>
      </p:pic>
      <p:pic>
        <p:nvPicPr>
          <p:cNvPr id="6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688615F6-66C8-449A-B3A2-6B6EA17BDB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052" t="47586" r="2320" b="25862"/>
          <a:stretch/>
        </p:blipFill>
        <p:spPr>
          <a:xfrm>
            <a:off x="382438" y="4190782"/>
            <a:ext cx="6984884" cy="1581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7185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756A4-01C7-46CB-B0A5-34800A5A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Activity: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0EEF9-24AD-400D-8710-3D8270DC0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31357"/>
            <a:ext cx="6119004" cy="4296529"/>
          </a:xfrm>
        </p:spPr>
        <p:txBody>
          <a:bodyPr vert="horz" lIns="0" tIns="45720" rIns="0" bIns="45720" rtlCol="0" anchor="t">
            <a:normAutofit fontScale="92500" lnSpcReduction="10000"/>
          </a:bodyPr>
          <a:lstStyle/>
          <a:p>
            <a:r>
              <a:rPr lang="en-US" dirty="0">
                <a:latin typeface="Comic Sans MS"/>
                <a:cs typeface="Calibri"/>
              </a:rPr>
              <a:t>Extend your simple sentences from Tuesday's lesson using subordinating conjunctions. 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dirty="0">
                <a:latin typeface="Comic Sans MS"/>
                <a:cs typeface="Calibri"/>
              </a:rPr>
              <a:t>Remember to punctuate your sentences correctly with capital letters and full stops.</a:t>
            </a:r>
            <a:endParaRPr lang="en-US">
              <a:latin typeface="Comic Sans MS"/>
            </a:endParaRPr>
          </a:p>
          <a:p>
            <a:r>
              <a:rPr lang="en-US" dirty="0">
                <a:latin typeface="Comic Sans MS"/>
                <a:cs typeface="Calibri"/>
              </a:rPr>
              <a:t>Check your sentences make sense.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b="1" dirty="0">
                <a:solidFill>
                  <a:srgbClr val="FF0000"/>
                </a:solidFill>
                <a:latin typeface="Comic Sans MS"/>
                <a:cs typeface="Calibri"/>
              </a:rPr>
              <a:t>Challenge: </a:t>
            </a:r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can you start your sentence with a subordinating conjunction?</a:t>
            </a:r>
          </a:p>
          <a:p>
            <a:r>
              <a:rPr lang="en-US" dirty="0">
                <a:solidFill>
                  <a:srgbClr val="FF0000"/>
                </a:solidFill>
                <a:latin typeface="Comic Sans MS"/>
                <a:ea typeface="+mn-lt"/>
                <a:cs typeface="+mn-lt"/>
              </a:rPr>
              <a:t>Write it out with the subordinating conjunction in the middle of the sentence and then write it out again with the conjunction at the beginning of the sentence!</a:t>
            </a:r>
          </a:p>
          <a:p>
            <a:endParaRPr lang="en-US" dirty="0">
              <a:latin typeface="Comic Sans MS"/>
              <a:cs typeface="Calibri"/>
            </a:endParaRPr>
          </a:p>
        </p:txBody>
      </p:sp>
      <p:pic>
        <p:nvPicPr>
          <p:cNvPr id="5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368F5162-EA44-47D4-B42A-67E1EF1B2A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52" t="47586" r="2320" b="25862"/>
          <a:stretch/>
        </p:blipFill>
        <p:spPr>
          <a:xfrm>
            <a:off x="7226059" y="4995914"/>
            <a:ext cx="4928923" cy="1294081"/>
          </a:xfrm>
          <a:prstGeom prst="rect">
            <a:avLst/>
          </a:prstGeom>
        </p:spPr>
      </p:pic>
      <p:pic>
        <p:nvPicPr>
          <p:cNvPr id="7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95D9D02E-2A9D-4C06-974B-6A02ECF3F0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29" t="20082" r="4857" b="11832"/>
          <a:stretch/>
        </p:blipFill>
        <p:spPr>
          <a:xfrm>
            <a:off x="7220149" y="1826318"/>
            <a:ext cx="4917795" cy="2553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62650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607</Words>
  <Application>Microsoft Office PowerPoint</Application>
  <PresentationFormat>Widescreen</PresentationFormat>
  <Paragraphs>82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Calibri</vt:lpstr>
      <vt:lpstr>Calibri Light</vt:lpstr>
      <vt:lpstr>Comic Sans MS</vt:lpstr>
      <vt:lpstr>Retrospect</vt:lpstr>
      <vt:lpstr>Monday 12th October 2020</vt:lpstr>
      <vt:lpstr>Starter: Adjectives</vt:lpstr>
      <vt:lpstr>Starter: Adjectives</vt:lpstr>
      <vt:lpstr>PowerPoint Presentation</vt:lpstr>
      <vt:lpstr>Starter: Spot the Adjectives</vt:lpstr>
      <vt:lpstr>What is an expanded noun phrase?</vt:lpstr>
      <vt:lpstr>PowerPoint Presentation</vt:lpstr>
      <vt:lpstr>Has anyone heard the story of Robin Hood?</vt:lpstr>
      <vt:lpstr>How could we describe Robin Hood?  What expanded noun phrases could we use?</vt:lpstr>
      <vt:lpstr>Activity:</vt:lpstr>
      <vt:lpstr>Tuesday 13th October 2020</vt:lpstr>
      <vt:lpstr>Starter: Spot the Sentence</vt:lpstr>
      <vt:lpstr>What is a sentence?</vt:lpstr>
      <vt:lpstr>PowerPoint Presentation</vt:lpstr>
      <vt:lpstr>Look at your expanded noun phrases from last lesson.</vt:lpstr>
      <vt:lpstr>Activity:</vt:lpstr>
      <vt:lpstr>Wednesday 14th October 2020</vt:lpstr>
      <vt:lpstr>Co-ordinating Conjunctions</vt:lpstr>
      <vt:lpstr>PowerPoint Presentation</vt:lpstr>
      <vt:lpstr>How many conjunctions should be in a sentence?</vt:lpstr>
      <vt:lpstr>PowerPoint Presentation</vt:lpstr>
      <vt:lpstr>Co-ordinating Conjunctions Game</vt:lpstr>
      <vt:lpstr>Look at your sentences from last lesson.</vt:lpstr>
      <vt:lpstr>Activity:</vt:lpstr>
      <vt:lpstr>Friday 16th October 2020</vt:lpstr>
      <vt:lpstr>Subordinating Conjunctions</vt:lpstr>
      <vt:lpstr>PowerPoint Presentation</vt:lpstr>
      <vt:lpstr>How many conjunctions should be in a sentence?</vt:lpstr>
      <vt:lpstr>Subordinating Conjunctions Game</vt:lpstr>
      <vt:lpstr>Look at your sentences from Tuesday's lesson.</vt:lpstr>
      <vt:lpstr>Activity: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Emily Fenner</cp:lastModifiedBy>
  <cp:revision>452</cp:revision>
  <dcterms:created xsi:type="dcterms:W3CDTF">2020-10-08T13:20:23Z</dcterms:created>
  <dcterms:modified xsi:type="dcterms:W3CDTF">2020-10-08T16:08:01Z</dcterms:modified>
</cp:coreProperties>
</file>