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8"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4DCDC5F-8E78-46E1-990E-B73D58AD8329}"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3408351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DC5F-8E78-46E1-990E-B73D58AD8329}"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2248736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4DCDC5F-8E78-46E1-990E-B73D58AD8329}"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2208488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4DCDC5F-8E78-46E1-990E-B73D58AD8329}"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2321775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4DCDC5F-8E78-46E1-990E-B73D58AD8329}" type="datetimeFigureOut">
              <a:rPr lang="en-GB" smtClean="0"/>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1969883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4DCDC5F-8E78-46E1-990E-B73D58AD8329}" type="datetimeFigureOut">
              <a:rPr lang="en-GB" smtClean="0"/>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4194658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DCDC5F-8E78-46E1-990E-B73D58AD8329}" type="datetimeFigureOut">
              <a:rPr lang="en-GB" smtClean="0"/>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2805658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DCDC5F-8E78-46E1-990E-B73D58AD8329}"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102526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4DCDC5F-8E78-46E1-990E-B73D58AD8329}"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3675757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DC5F-8E78-46E1-990E-B73D58AD8329}"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4153881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4DCDC5F-8E78-46E1-990E-B73D58AD8329}"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9C06BE-C39C-4B8C-BAB2-60EA360E66FD}" type="slidenum">
              <a:rPr lang="en-GB" smtClean="0"/>
              <a:t>‹#›</a:t>
            </a:fld>
            <a:endParaRPr lang="en-GB"/>
          </a:p>
        </p:txBody>
      </p:sp>
    </p:spTree>
    <p:extLst>
      <p:ext uri="{BB962C8B-B14F-4D97-AF65-F5344CB8AC3E}">
        <p14:creationId xmlns:p14="http://schemas.microsoft.com/office/powerpoint/2010/main" val="775947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DCDC5F-8E78-46E1-990E-B73D58AD8329}" type="datetimeFigureOut">
              <a:rPr lang="en-GB" smtClean="0"/>
              <a:t>05/12/2021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9C06BE-C39C-4B8C-BAB2-60EA360E66FD}" type="slidenum">
              <a:rPr lang="en-GB" smtClean="0"/>
              <a:t>‹#›</a:t>
            </a:fld>
            <a:endParaRPr lang="en-GB"/>
          </a:p>
        </p:txBody>
      </p:sp>
    </p:spTree>
    <p:extLst>
      <p:ext uri="{BB962C8B-B14F-4D97-AF65-F5344CB8AC3E}">
        <p14:creationId xmlns:p14="http://schemas.microsoft.com/office/powerpoint/2010/main" val="799986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Rectangle 3"/>
          <p:cNvSpPr/>
          <p:nvPr/>
        </p:nvSpPr>
        <p:spPr>
          <a:xfrm>
            <a:off x="1450108" y="1742571"/>
            <a:ext cx="9070110" cy="2246769"/>
          </a:xfrm>
          <a:prstGeom prst="rect">
            <a:avLst/>
          </a:prstGeom>
        </p:spPr>
        <p:txBody>
          <a:bodyPr wrap="square">
            <a:spAutoFit/>
          </a:bodyPr>
          <a:lstStyle/>
          <a:p>
            <a:r>
              <a:rPr lang="en-GB" sz="2800" u="sng" dirty="0" smtClean="0">
                <a:latin typeface="Comic Sans MS" panose="030F0702030302020204" pitchFamily="66" charset="0"/>
              </a:rPr>
              <a:t>Thursday 9 December 2021</a:t>
            </a:r>
          </a:p>
          <a:p>
            <a:endParaRPr lang="en-GB" sz="2800" dirty="0">
              <a:latin typeface="Comic Sans MS" panose="030F0702030302020204" pitchFamily="66" charset="0"/>
            </a:endParaRPr>
          </a:p>
          <a:p>
            <a:r>
              <a:rPr lang="en-GB" sz="2800" dirty="0" smtClean="0">
                <a:latin typeface="Comic Sans MS" panose="030F0702030302020204" pitchFamily="66" charset="0"/>
              </a:rPr>
              <a:t>LO: know what it means to be a witness to bullying</a:t>
            </a:r>
          </a:p>
          <a:p>
            <a:r>
              <a:rPr lang="en-GB" sz="2800" dirty="0" smtClean="0">
                <a:latin typeface="Comic Sans MS" panose="030F0702030302020204" pitchFamily="66" charset="0"/>
              </a:rPr>
              <a:t>-know some ways of helping to make someone who is bullied feel better</a:t>
            </a:r>
            <a:endParaRPr lang="en-GB" sz="2800"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516293" y="4117648"/>
            <a:ext cx="2420216" cy="2213879"/>
          </a:xfrm>
          <a:prstGeom prst="rect">
            <a:avLst/>
          </a:prstGeom>
        </p:spPr>
      </p:pic>
      <p:sp>
        <p:nvSpPr>
          <p:cNvPr id="6" name="TextBox 5"/>
          <p:cNvSpPr txBox="1"/>
          <p:nvPr/>
        </p:nvSpPr>
        <p:spPr>
          <a:xfrm>
            <a:off x="7527636" y="4117648"/>
            <a:ext cx="2992582" cy="461665"/>
          </a:xfrm>
          <a:prstGeom prst="rect">
            <a:avLst/>
          </a:prstGeom>
          <a:noFill/>
        </p:spPr>
        <p:txBody>
          <a:bodyPr wrap="square" rtlCol="0">
            <a:spAutoFit/>
          </a:bodyPr>
          <a:lstStyle/>
          <a:p>
            <a:r>
              <a:rPr lang="en-GB" sz="2400" dirty="0" smtClean="0">
                <a:solidFill>
                  <a:srgbClr val="002060"/>
                </a:solidFill>
                <a:latin typeface="Comic Sans MS" panose="030F0702030302020204" pitchFamily="66" charset="0"/>
              </a:rPr>
              <a:t>Puzzle Piece 3</a:t>
            </a:r>
            <a:endParaRPr lang="en-GB" sz="2400" dirty="0">
              <a:solidFill>
                <a:srgbClr val="002060"/>
              </a:solidFill>
              <a:latin typeface="Comic Sans MS" panose="030F0702030302020204" pitchFamily="66" charset="0"/>
            </a:endParaRPr>
          </a:p>
        </p:txBody>
      </p:sp>
      <p:pic>
        <p:nvPicPr>
          <p:cNvPr id="2050" name="Picture 2"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2681" y="572488"/>
            <a:ext cx="1620452" cy="1915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8670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3676072" y="4057687"/>
            <a:ext cx="6096000" cy="2523768"/>
          </a:xfrm>
          <a:prstGeom prst="rect">
            <a:avLst/>
          </a:prstGeom>
        </p:spPr>
        <p:txBody>
          <a:bodyPr>
            <a:spAutoFit/>
          </a:bodyPr>
          <a:lstStyle/>
          <a:p>
            <a:endParaRPr lang="en-GB" dirty="0"/>
          </a:p>
          <a:p>
            <a:r>
              <a:rPr lang="en-GB" sz="2800" dirty="0" smtClean="0">
                <a:latin typeface="Comic Sans MS" panose="030F0702030302020204" pitchFamily="66" charset="0"/>
              </a:rPr>
              <a:t>TSP: If an alien from outer space landed today and wanted to know what bullying was…how would you explain it to them?</a:t>
            </a:r>
          </a:p>
          <a:p>
            <a:endParaRPr lang="en-GB" sz="28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3438814" y="608734"/>
            <a:ext cx="6065404" cy="3697404"/>
          </a:xfrm>
          <a:prstGeom prst="rect">
            <a:avLst/>
          </a:prstGeom>
        </p:spPr>
      </p:pic>
    </p:spTree>
    <p:extLst>
      <p:ext uri="{BB962C8B-B14F-4D97-AF65-F5344CB8AC3E}">
        <p14:creationId xmlns:p14="http://schemas.microsoft.com/office/powerpoint/2010/main" val="721518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Rectangle 5"/>
          <p:cNvSpPr/>
          <p:nvPr/>
        </p:nvSpPr>
        <p:spPr>
          <a:xfrm>
            <a:off x="3335867" y="618067"/>
            <a:ext cx="5647266" cy="1459683"/>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073727" y="2077750"/>
            <a:ext cx="10455563" cy="3539430"/>
          </a:xfrm>
          <a:prstGeom prst="rect">
            <a:avLst/>
          </a:prstGeom>
        </p:spPr>
        <p:txBody>
          <a:bodyPr wrap="square">
            <a:spAutoFit/>
          </a:bodyPr>
          <a:lstStyle/>
          <a:p>
            <a:endParaRPr lang="en-GB" sz="2800" dirty="0">
              <a:latin typeface="Comic Sans MS" panose="030F0702030302020204" pitchFamily="66" charset="0"/>
            </a:endParaRPr>
          </a:p>
          <a:p>
            <a:pPr marL="457200" indent="-457200">
              <a:buFont typeface="Arial" panose="020B0604020202020204" pitchFamily="34" charset="0"/>
              <a:buChar char="•"/>
            </a:pPr>
            <a:r>
              <a:rPr lang="en-GB" sz="2800" dirty="0" smtClean="0">
                <a:solidFill>
                  <a:srgbClr val="002060"/>
                </a:solidFill>
                <a:latin typeface="Comic Sans MS" panose="030F0702030302020204" pitchFamily="66" charset="0"/>
              </a:rPr>
              <a:t>It doesn’t just happen once, it goes on over time and happens again and again. </a:t>
            </a:r>
          </a:p>
          <a:p>
            <a:r>
              <a:rPr lang="en-GB" sz="2800" dirty="0" smtClean="0">
                <a:latin typeface="Comic Sans MS" panose="030F0702030302020204" pitchFamily="66" charset="0"/>
              </a:rPr>
              <a:t>• </a:t>
            </a:r>
            <a:r>
              <a:rPr lang="en-GB" sz="2800" dirty="0" smtClean="0">
                <a:solidFill>
                  <a:srgbClr val="FF0000"/>
                </a:solidFill>
                <a:latin typeface="Comic Sans MS" panose="030F0702030302020204" pitchFamily="66" charset="0"/>
              </a:rPr>
              <a:t>It is deliberate: hurting someone on purpose, not accidently. </a:t>
            </a:r>
          </a:p>
          <a:p>
            <a:r>
              <a:rPr lang="en-GB" sz="2800" dirty="0" smtClean="0">
                <a:latin typeface="Comic Sans MS" panose="030F0702030302020204" pitchFamily="66" charset="0"/>
              </a:rPr>
              <a:t>• </a:t>
            </a:r>
            <a:r>
              <a:rPr lang="en-GB" sz="2800" dirty="0" smtClean="0">
                <a:solidFill>
                  <a:srgbClr val="00B050"/>
                </a:solidFill>
                <a:latin typeface="Comic Sans MS" panose="030F0702030302020204" pitchFamily="66" charset="0"/>
              </a:rPr>
              <a:t>It is unfair: the person doing the bullying has more ‘power’ than the person being bullied (e.g. they may have other people helping them bully) and even if they enjoy doing the bullying, the person being bullied does not enjoy it.</a:t>
            </a:r>
            <a:endParaRPr lang="en-GB" sz="2800" dirty="0">
              <a:solidFill>
                <a:srgbClr val="00B050"/>
              </a:solidFill>
              <a:latin typeface="Comic Sans MS" panose="030F0702030302020204" pitchFamily="66" charset="0"/>
            </a:endParaRPr>
          </a:p>
        </p:txBody>
      </p:sp>
      <p:sp>
        <p:nvSpPr>
          <p:cNvPr id="5" name="Rectangle 4"/>
          <p:cNvSpPr/>
          <p:nvPr/>
        </p:nvSpPr>
        <p:spPr>
          <a:xfrm>
            <a:off x="3937395" y="1043001"/>
            <a:ext cx="4317209" cy="523220"/>
          </a:xfrm>
          <a:prstGeom prst="rect">
            <a:avLst/>
          </a:prstGeom>
        </p:spPr>
        <p:txBody>
          <a:bodyPr wrap="none">
            <a:spAutoFit/>
          </a:bodyPr>
          <a:lstStyle/>
          <a:p>
            <a:pPr algn="ctr"/>
            <a:r>
              <a:rPr lang="en-GB" sz="2800" dirty="0">
                <a:latin typeface="Comic Sans MS" panose="030F0702030302020204" pitchFamily="66" charset="0"/>
              </a:rPr>
              <a:t>Key features of  bullying</a:t>
            </a:r>
          </a:p>
        </p:txBody>
      </p:sp>
    </p:spTree>
    <p:extLst>
      <p:ext uri="{BB962C8B-B14F-4D97-AF65-F5344CB8AC3E}">
        <p14:creationId xmlns:p14="http://schemas.microsoft.com/office/powerpoint/2010/main" val="662012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676399" y="4236704"/>
            <a:ext cx="9321801" cy="1200329"/>
          </a:xfrm>
          <a:prstGeom prst="rect">
            <a:avLst/>
          </a:prstGeom>
        </p:spPr>
        <p:txBody>
          <a:bodyPr wrap="square">
            <a:spAutoFit/>
          </a:bodyPr>
          <a:lstStyle/>
          <a:p>
            <a:r>
              <a:rPr lang="en-GB" dirty="0">
                <a:latin typeface="Comic Sans MS" panose="030F0702030302020204" pitchFamily="66" charset="0"/>
              </a:rPr>
              <a:t>Being gay means someone is attracted to/ loves a person of the same sex i.e. it is when a girl has a girlfriend/partner (wife) / and a boy has a boyfriend/partner (husband) when they are old enough to have a loving relationship with someone of the same sex. </a:t>
            </a:r>
          </a:p>
        </p:txBody>
      </p:sp>
      <p:sp>
        <p:nvSpPr>
          <p:cNvPr id="3" name="Rectangle 2"/>
          <p:cNvSpPr/>
          <p:nvPr/>
        </p:nvSpPr>
        <p:spPr>
          <a:xfrm>
            <a:off x="1744133" y="3270082"/>
            <a:ext cx="9008534" cy="646331"/>
          </a:xfrm>
          <a:prstGeom prst="rect">
            <a:avLst/>
          </a:prstGeom>
        </p:spPr>
        <p:txBody>
          <a:bodyPr wrap="square">
            <a:spAutoFit/>
          </a:bodyPr>
          <a:lstStyle/>
          <a:p>
            <a:r>
              <a:rPr lang="en-GB" dirty="0">
                <a:latin typeface="Comic Sans MS" panose="030F0702030302020204" pitchFamily="66" charset="0"/>
              </a:rPr>
              <a:t>Even if some people seem to not mind being called ‘gay’ in that way, other people might not like it and could get upset, which is unfair. </a:t>
            </a:r>
          </a:p>
        </p:txBody>
      </p:sp>
      <p:sp>
        <p:nvSpPr>
          <p:cNvPr id="4" name="Rectangle 3"/>
          <p:cNvSpPr/>
          <p:nvPr/>
        </p:nvSpPr>
        <p:spPr>
          <a:xfrm>
            <a:off x="1837267" y="1979778"/>
            <a:ext cx="9228666" cy="923330"/>
          </a:xfrm>
          <a:prstGeom prst="rect">
            <a:avLst/>
          </a:prstGeom>
        </p:spPr>
        <p:txBody>
          <a:bodyPr wrap="square">
            <a:spAutoFit/>
          </a:bodyPr>
          <a:lstStyle/>
          <a:p>
            <a:r>
              <a:rPr lang="en-GB" dirty="0">
                <a:latin typeface="Comic Sans MS" panose="030F0702030302020204" pitchFamily="66" charset="0"/>
              </a:rPr>
              <a:t>It is a word that some people use wrongly to mean that something is ‘rubbish’ or silly. It is unacceptable to use ‘gay’ in this way and as an insult to make fun or hurt someone else. </a:t>
            </a:r>
          </a:p>
        </p:txBody>
      </p:sp>
      <p:sp>
        <p:nvSpPr>
          <p:cNvPr id="5" name="Rectangle 4"/>
          <p:cNvSpPr/>
          <p:nvPr/>
        </p:nvSpPr>
        <p:spPr>
          <a:xfrm>
            <a:off x="2065867" y="738515"/>
            <a:ext cx="8771467" cy="830997"/>
          </a:xfrm>
          <a:prstGeom prst="rect">
            <a:avLst/>
          </a:prstGeom>
        </p:spPr>
        <p:txBody>
          <a:bodyPr wrap="square">
            <a:spAutoFit/>
          </a:bodyPr>
          <a:lstStyle/>
          <a:p>
            <a:r>
              <a:rPr lang="en-GB" sz="2400" dirty="0" smtClean="0">
                <a:solidFill>
                  <a:srgbClr val="FF0000"/>
                </a:solidFill>
                <a:latin typeface="Comic Sans MS" panose="030F0702030302020204" pitchFamily="66" charset="0"/>
              </a:rPr>
              <a:t>What do you think the word ‘gay’ means? </a:t>
            </a:r>
          </a:p>
          <a:p>
            <a:r>
              <a:rPr lang="en-GB" sz="2400" dirty="0" smtClean="0">
                <a:solidFill>
                  <a:srgbClr val="FF0000"/>
                </a:solidFill>
                <a:latin typeface="Comic Sans MS" panose="030F0702030302020204" pitchFamily="66" charset="0"/>
              </a:rPr>
              <a:t>TSP: Discuss in a sensible manner. </a:t>
            </a:r>
            <a:endParaRPr lang="en-GB" sz="2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15371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92830" y="293739"/>
            <a:ext cx="8470370" cy="6386461"/>
          </a:xfrm>
          <a:prstGeom prst="rect">
            <a:avLst/>
          </a:prstGeom>
        </p:spPr>
      </p:pic>
    </p:spTree>
    <p:extLst>
      <p:ext uri="{BB962C8B-B14F-4D97-AF65-F5344CB8AC3E}">
        <p14:creationId xmlns:p14="http://schemas.microsoft.com/office/powerpoint/2010/main" val="22120648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25521" y="293687"/>
            <a:ext cx="6399212" cy="5981645"/>
          </a:xfrm>
          <a:prstGeom prst="rect">
            <a:avLst/>
          </a:prstGeom>
        </p:spPr>
      </p:pic>
      <p:pic>
        <p:nvPicPr>
          <p:cNvPr id="3" name="Picture 2"/>
          <p:cNvPicPr>
            <a:picLocks noChangeAspect="1"/>
          </p:cNvPicPr>
          <p:nvPr/>
        </p:nvPicPr>
        <p:blipFill>
          <a:blip r:embed="rId3"/>
          <a:stretch>
            <a:fillRect/>
          </a:stretch>
        </p:blipFill>
        <p:spPr>
          <a:xfrm>
            <a:off x="249236" y="1922673"/>
            <a:ext cx="4908551" cy="2945131"/>
          </a:xfrm>
          <a:prstGeom prst="rect">
            <a:avLst/>
          </a:prstGeom>
        </p:spPr>
      </p:pic>
    </p:spTree>
    <p:extLst>
      <p:ext uri="{BB962C8B-B14F-4D97-AF65-F5344CB8AC3E}">
        <p14:creationId xmlns:p14="http://schemas.microsoft.com/office/powerpoint/2010/main" val="3058160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90812" y="204787"/>
            <a:ext cx="6571721" cy="6197320"/>
          </a:xfrm>
          <a:prstGeom prst="rect">
            <a:avLst/>
          </a:prstGeom>
        </p:spPr>
      </p:pic>
    </p:spTree>
    <p:extLst>
      <p:ext uri="{BB962C8B-B14F-4D97-AF65-F5344CB8AC3E}">
        <p14:creationId xmlns:p14="http://schemas.microsoft.com/office/powerpoint/2010/main" val="2870440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57525" y="90487"/>
            <a:ext cx="6076950" cy="6677025"/>
          </a:xfrm>
          <a:prstGeom prst="rect">
            <a:avLst/>
          </a:prstGeom>
        </p:spPr>
      </p:pic>
    </p:spTree>
    <p:extLst>
      <p:ext uri="{BB962C8B-B14F-4D97-AF65-F5344CB8AC3E}">
        <p14:creationId xmlns:p14="http://schemas.microsoft.com/office/powerpoint/2010/main" val="3333723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470525" y="397933"/>
            <a:ext cx="5924550" cy="6248400"/>
          </a:xfrm>
          <a:prstGeom prst="rect">
            <a:avLst/>
          </a:prstGeom>
        </p:spPr>
      </p:pic>
      <p:pic>
        <p:nvPicPr>
          <p:cNvPr id="3" name="Picture 2"/>
          <p:cNvPicPr>
            <a:picLocks noChangeAspect="1"/>
          </p:cNvPicPr>
          <p:nvPr/>
        </p:nvPicPr>
        <p:blipFill>
          <a:blip r:embed="rId3"/>
          <a:stretch>
            <a:fillRect/>
          </a:stretch>
        </p:blipFill>
        <p:spPr>
          <a:xfrm>
            <a:off x="551921" y="1752600"/>
            <a:ext cx="4759758" cy="2841096"/>
          </a:xfrm>
          <a:prstGeom prst="rect">
            <a:avLst/>
          </a:prstGeom>
        </p:spPr>
      </p:pic>
    </p:spTree>
    <p:extLst>
      <p:ext uri="{BB962C8B-B14F-4D97-AF65-F5344CB8AC3E}">
        <p14:creationId xmlns:p14="http://schemas.microsoft.com/office/powerpoint/2010/main" val="2762735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2723" y="304800"/>
            <a:ext cx="7017939" cy="5476875"/>
          </a:xfrm>
          <a:prstGeom prst="rect">
            <a:avLst/>
          </a:prstGeom>
        </p:spPr>
      </p:pic>
    </p:spTree>
    <p:extLst>
      <p:ext uri="{BB962C8B-B14F-4D97-AF65-F5344CB8AC3E}">
        <p14:creationId xmlns:p14="http://schemas.microsoft.com/office/powerpoint/2010/main" val="3515191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Rectangle 2"/>
          <p:cNvSpPr/>
          <p:nvPr/>
        </p:nvSpPr>
        <p:spPr>
          <a:xfrm>
            <a:off x="1227665" y="1797538"/>
            <a:ext cx="9076265" cy="1077218"/>
          </a:xfrm>
          <a:prstGeom prst="rect">
            <a:avLst/>
          </a:prstGeom>
        </p:spPr>
        <p:txBody>
          <a:bodyPr wrap="square">
            <a:spAutoFit/>
          </a:bodyPr>
          <a:lstStyle/>
          <a:p>
            <a:pPr algn="ctr"/>
            <a:r>
              <a:rPr lang="en-GB" sz="3200" dirty="0" smtClean="0">
                <a:latin typeface="Comic Sans MS" panose="030F0702030302020204" pitchFamily="66" charset="0"/>
              </a:rPr>
              <a:t>What happened in the story?</a:t>
            </a:r>
          </a:p>
          <a:p>
            <a:pPr algn="ctr"/>
            <a:r>
              <a:rPr lang="en-GB" sz="3200" dirty="0" smtClean="0">
                <a:latin typeface="Comic Sans MS" panose="030F0702030302020204" pitchFamily="66" charset="0"/>
              </a:rPr>
              <a:t>Let’s think about why bullying happens. </a:t>
            </a:r>
          </a:p>
        </p:txBody>
      </p:sp>
      <p:sp>
        <p:nvSpPr>
          <p:cNvPr id="7" name="Rectangle 6"/>
          <p:cNvSpPr/>
          <p:nvPr/>
        </p:nvSpPr>
        <p:spPr>
          <a:xfrm>
            <a:off x="1227665" y="4671029"/>
            <a:ext cx="10278534" cy="707886"/>
          </a:xfrm>
          <a:prstGeom prst="rect">
            <a:avLst/>
          </a:prstGeom>
        </p:spPr>
        <p:txBody>
          <a:bodyPr wrap="square">
            <a:spAutoFit/>
          </a:bodyPr>
          <a:lstStyle/>
          <a:p>
            <a:endParaRPr lang="en-GB" sz="2000" dirty="0">
              <a:latin typeface="Comic Sans MS" panose="030F0702030302020204" pitchFamily="66" charset="0"/>
            </a:endParaRPr>
          </a:p>
          <a:p>
            <a:endParaRPr lang="en-GB" sz="2000" dirty="0" smtClean="0">
              <a:latin typeface="Comic Sans MS" panose="030F0702030302020204" pitchFamily="66" charset="0"/>
            </a:endParaRPr>
          </a:p>
        </p:txBody>
      </p:sp>
      <p:pic>
        <p:nvPicPr>
          <p:cNvPr id="3074"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9775" y="3196314"/>
            <a:ext cx="2198159" cy="2949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720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Rectangle 4"/>
          <p:cNvSpPr/>
          <p:nvPr/>
        </p:nvSpPr>
        <p:spPr>
          <a:xfrm>
            <a:off x="5029200" y="1633955"/>
            <a:ext cx="2667000" cy="1210845"/>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922867" y="2996150"/>
            <a:ext cx="10566400" cy="3046988"/>
          </a:xfrm>
          <a:prstGeom prst="rect">
            <a:avLst/>
          </a:prstGeom>
        </p:spPr>
        <p:txBody>
          <a:bodyPr wrap="square">
            <a:spAutoFit/>
          </a:bodyPr>
          <a:lstStyle/>
          <a:p>
            <a:r>
              <a:rPr lang="en-GB" sz="2400" dirty="0" smtClean="0">
                <a:latin typeface="Comic Sans MS" panose="030F0702030302020204" pitchFamily="66" charset="0"/>
              </a:rPr>
              <a:t>Fold a piece of A4 paper in half.</a:t>
            </a:r>
          </a:p>
          <a:p>
            <a:r>
              <a:rPr lang="en-GB" sz="2400" dirty="0" smtClean="0">
                <a:latin typeface="Comic Sans MS" panose="030F0702030302020204" pitchFamily="66" charset="0"/>
              </a:rPr>
              <a:t>Place your hand near the centre fold so that when you draw and cut around your hand (without cutting the fold) there will be two hands joined together. </a:t>
            </a:r>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On the hands write an idea about how you could help someone who is being bullied, to feel better. Once complete, the handprints will be displayed as a ‘chain’ around </a:t>
            </a:r>
            <a:r>
              <a:rPr lang="en-GB" sz="2400" smtClean="0">
                <a:latin typeface="Comic Sans MS" panose="030F0702030302020204" pitchFamily="66" charset="0"/>
              </a:rPr>
              <a:t>the </a:t>
            </a:r>
            <a:r>
              <a:rPr lang="en-GB" sz="2400" smtClean="0">
                <a:latin typeface="Comic Sans MS" panose="030F0702030302020204" pitchFamily="66" charset="0"/>
              </a:rPr>
              <a:t>classroom.</a:t>
            </a:r>
            <a:endParaRPr lang="en-GB" sz="2400" dirty="0">
              <a:latin typeface="Comic Sans MS" panose="030F0702030302020204" pitchFamily="66" charset="0"/>
            </a:endParaRPr>
          </a:p>
        </p:txBody>
      </p:sp>
      <p:sp>
        <p:nvSpPr>
          <p:cNvPr id="3" name="Rectangle 2"/>
          <p:cNvSpPr/>
          <p:nvPr/>
        </p:nvSpPr>
        <p:spPr>
          <a:xfrm>
            <a:off x="1581243" y="840570"/>
            <a:ext cx="9249648" cy="523220"/>
          </a:xfrm>
          <a:prstGeom prst="rect">
            <a:avLst/>
          </a:prstGeom>
        </p:spPr>
        <p:txBody>
          <a:bodyPr wrap="none">
            <a:spAutoFit/>
          </a:bodyPr>
          <a:lstStyle/>
          <a:p>
            <a:r>
              <a:rPr lang="en-GB" sz="2800" dirty="0">
                <a:solidFill>
                  <a:srgbClr val="0070C0"/>
                </a:solidFill>
                <a:latin typeface="Comic Sans MS" panose="030F0702030302020204" pitchFamily="66" charset="0"/>
              </a:rPr>
              <a:t>It is NEVER okay to use words to hurt somebody else!</a:t>
            </a:r>
          </a:p>
        </p:txBody>
      </p:sp>
      <p:sp>
        <p:nvSpPr>
          <p:cNvPr id="4" name="TextBox 3"/>
          <p:cNvSpPr txBox="1"/>
          <p:nvPr/>
        </p:nvSpPr>
        <p:spPr>
          <a:xfrm>
            <a:off x="3318933" y="1879600"/>
            <a:ext cx="6104467" cy="584775"/>
          </a:xfrm>
          <a:prstGeom prst="rect">
            <a:avLst/>
          </a:prstGeom>
          <a:noFill/>
        </p:spPr>
        <p:txBody>
          <a:bodyPr wrap="square" rtlCol="0">
            <a:spAutoFit/>
          </a:bodyPr>
          <a:lstStyle/>
          <a:p>
            <a:pPr algn="ctr"/>
            <a:r>
              <a:rPr lang="en-GB" sz="3200" dirty="0" smtClean="0">
                <a:latin typeface="Comic Sans MS" panose="030F0702030302020204" pitchFamily="66" charset="0"/>
              </a:rPr>
              <a:t>Activity</a:t>
            </a:r>
            <a:endParaRPr lang="en-GB" sz="3200" dirty="0">
              <a:latin typeface="Comic Sans MS" panose="030F0702030302020204" pitchFamily="66" charset="0"/>
            </a:endParaRPr>
          </a:p>
        </p:txBody>
      </p:sp>
    </p:spTree>
    <p:extLst>
      <p:ext uri="{BB962C8B-B14F-4D97-AF65-F5344CB8AC3E}">
        <p14:creationId xmlns:p14="http://schemas.microsoft.com/office/powerpoint/2010/main" val="4200506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394</Words>
  <Application>Microsoft Office PowerPoint</Application>
  <PresentationFormat>Widescreen</PresentationFormat>
  <Paragraphs>25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2</cp:revision>
  <dcterms:created xsi:type="dcterms:W3CDTF">2021-12-02T17:18:11Z</dcterms:created>
  <dcterms:modified xsi:type="dcterms:W3CDTF">2021-12-05T21:51:05Z</dcterms:modified>
</cp:coreProperties>
</file>