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80" r:id="rId2"/>
    <p:sldId id="258" r:id="rId3"/>
    <p:sldId id="264" r:id="rId4"/>
    <p:sldId id="269" r:id="rId5"/>
    <p:sldId id="270" r:id="rId6"/>
    <p:sldId id="272" r:id="rId7"/>
    <p:sldId id="274" r:id="rId8"/>
    <p:sldId id="275" r:id="rId9"/>
    <p:sldId id="278" r:id="rId10"/>
    <p:sldId id="276" r:id="rId11"/>
    <p:sldId id="279" r:id="rId12"/>
  </p:sldIdLst>
  <p:sldSz cx="9144000" cy="6858000" type="screen4x3"/>
  <p:notesSz cx="6858000" cy="9144000"/>
  <p:embeddedFontLst>
    <p:embeddedFont>
      <p:font typeface="Twinkl" panose="020B0604020202020204" charset="0"/>
      <p:regular r:id="rId15"/>
      <p:bold r:id="rId16"/>
    </p:embeddedFont>
    <p:embeddedFont>
      <p:font typeface="Twinkl SemiBold" charset="0"/>
      <p:bold r:id="rId17"/>
    </p:embeddedFont>
    <p:embeddedFont>
      <p:font typeface="Sassoon Infant Rg" panose="02000503030000020003" charset="0"/>
      <p:regular r:id="rId18"/>
      <p:bold r:id="rId19"/>
    </p:embeddedFont>
    <p:embeddedFont>
      <p:font typeface="Calibri" panose="020F0502020204030204" pitchFamily="34" charset="0"/>
      <p:regular r:id="rId20"/>
      <p:bold r:id="rId21"/>
      <p:italic r:id="rId22"/>
      <p:boldItalic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0000"/>
    <a:srgbClr val="880000"/>
    <a:srgbClr val="DD0000"/>
    <a:srgbClr val="FF0000"/>
    <a:srgbClr val="FF9100"/>
    <a:srgbClr val="FFDD00"/>
    <a:srgbClr val="FFFF00"/>
    <a:srgbClr val="7DF8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73" d="100"/>
          <a:sy n="73" d="100"/>
        </p:scale>
        <p:origin x="1194"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C994C93-5AEB-404D-A9A5-067CD044CF03}" type="datetimeFigureOut">
              <a:rPr lang="en-GB"/>
              <a:pPr>
                <a:defRPr/>
              </a:pPr>
              <a:t>18/06/2021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1CA9A5B-21FA-4F51-806D-32D3DF206A33}" type="slidenum">
              <a:rPr lang="en-GB"/>
              <a:pPr>
                <a:defRPr/>
              </a:pPr>
              <a:t>‹#›</a:t>
            </a:fld>
            <a:endParaRPr lang="en-GB"/>
          </a:p>
        </p:txBody>
      </p:sp>
    </p:spTree>
    <p:extLst>
      <p:ext uri="{BB962C8B-B14F-4D97-AF65-F5344CB8AC3E}">
        <p14:creationId xmlns:p14="http://schemas.microsoft.com/office/powerpoint/2010/main" val="16048602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8AFBA79-08D2-45FE-AC3C-77CA9A3364B8}" type="datetimeFigureOut">
              <a:rPr lang="en-GB"/>
              <a:pPr>
                <a:defRPr/>
              </a:pPr>
              <a:t>18/06/2021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21832A6-EADE-4A74-A62E-1F4DDFFB6F5D}" type="slidenum">
              <a:rPr lang="en-GB"/>
              <a:pPr>
                <a:defRPr/>
              </a:pPr>
              <a:t>‹#›</a:t>
            </a:fld>
            <a:endParaRPr lang="en-GB"/>
          </a:p>
        </p:txBody>
      </p:sp>
    </p:spTree>
    <p:extLst>
      <p:ext uri="{BB962C8B-B14F-4D97-AF65-F5344CB8AC3E}">
        <p14:creationId xmlns:p14="http://schemas.microsoft.com/office/powerpoint/2010/main" val="1557007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4120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127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1659745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488109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163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PwtFuG_M4EE" TargetMode="External"/><Relationship Id="rId2" Type="http://schemas.openxmlformats.org/officeDocument/2006/relationships/hyperlink" Target="https://www.bbc.co.uk/bitesize/topics/z849q6f/articles/zj89t39" TargetMode="External"/><Relationship Id="rId1" Type="http://schemas.openxmlformats.org/officeDocument/2006/relationships/slideLayout" Target="../slideLayouts/slideLayout1.xml"/><Relationship Id="rId4" Type="http://schemas.openxmlformats.org/officeDocument/2006/relationships/hyperlink" Target="https://www.youtube.com/watch?v=TzlodnjPAuc"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Earthquakes and </a:t>
            </a:r>
            <a:r>
              <a:rPr lang="en-GB" dirty="0" smtClean="0"/>
              <a:t>The </a:t>
            </a:r>
            <a:r>
              <a:rPr lang="en-GB" dirty="0" smtClean="0"/>
              <a:t>Richter </a:t>
            </a:r>
            <a:r>
              <a:rPr lang="en-GB" dirty="0" smtClean="0"/>
              <a:t>Scale</a:t>
            </a:r>
            <a:endParaRPr lang="en-GB" dirty="0"/>
          </a:p>
        </p:txBody>
      </p:sp>
      <p:sp>
        <p:nvSpPr>
          <p:cNvPr id="3" name="Content Placeholder 2"/>
          <p:cNvSpPr>
            <a:spLocks noGrp="1"/>
          </p:cNvSpPr>
          <p:nvPr>
            <p:ph idx="1"/>
          </p:nvPr>
        </p:nvSpPr>
        <p:spPr/>
        <p:txBody>
          <a:bodyPr/>
          <a:lstStyle/>
          <a:p>
            <a:pPr algn="ctr"/>
            <a:r>
              <a:rPr lang="en-GB" sz="3600" u="sng" dirty="0" smtClean="0"/>
              <a:t>LO: To communicate </a:t>
            </a:r>
            <a:r>
              <a:rPr lang="en-GB" sz="3600" u="sng" dirty="0"/>
              <a:t>geographically</a:t>
            </a:r>
            <a:r>
              <a:rPr lang="en-GB" sz="3600" u="sng" dirty="0" smtClean="0"/>
              <a:t>. </a:t>
            </a:r>
            <a:r>
              <a:rPr lang="en-GB" sz="3600" u="sng" dirty="0"/>
              <a:t> </a:t>
            </a:r>
          </a:p>
          <a:p>
            <a:pPr algn="ctr"/>
            <a:r>
              <a:rPr lang="en-GB" sz="3600" u="sng" dirty="0" smtClean="0"/>
              <a:t>To investigate </a:t>
            </a:r>
            <a:r>
              <a:rPr lang="en-GB" sz="3600" u="sng" dirty="0"/>
              <a:t>patterns. </a:t>
            </a:r>
            <a:endParaRPr lang="en-GB" sz="3600" u="sng" dirty="0" smtClean="0"/>
          </a:p>
          <a:p>
            <a:pPr algn="ctr"/>
            <a:r>
              <a:rPr lang="en-GB" sz="3600" u="sng" dirty="0" smtClean="0"/>
              <a:t>C: Earthquakes.</a:t>
            </a:r>
            <a:endParaRPr lang="en-GB" sz="3600" u="sng" dirty="0"/>
          </a:p>
          <a:p>
            <a:endParaRPr lang="en-GB" dirty="0"/>
          </a:p>
        </p:txBody>
      </p:sp>
    </p:spTree>
    <p:extLst>
      <p:ext uri="{BB962C8B-B14F-4D97-AF65-F5344CB8AC3E}">
        <p14:creationId xmlns:p14="http://schemas.microsoft.com/office/powerpoint/2010/main" val="1908264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p:cNvSpPr txBox="1">
            <a:spLocks noChangeArrowheads="1"/>
          </p:cNvSpPr>
          <p:nvPr/>
        </p:nvSpPr>
        <p:spPr bwMode="auto">
          <a:xfrm>
            <a:off x="819150" y="2214563"/>
            <a:ext cx="75057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9600" b="1">
                <a:solidFill>
                  <a:schemeClr val="bg1"/>
                </a:solidFill>
              </a:rPr>
              <a:t>Earthquakes</a:t>
            </a:r>
          </a:p>
        </p:txBody>
      </p:sp>
      <p:sp>
        <p:nvSpPr>
          <p:cNvPr id="2" name="TextBox 1"/>
          <p:cNvSpPr txBox="1"/>
          <p:nvPr/>
        </p:nvSpPr>
        <p:spPr>
          <a:xfrm>
            <a:off x="1397726" y="3784600"/>
            <a:ext cx="6622326" cy="1754326"/>
          </a:xfrm>
          <a:prstGeom prst="rect">
            <a:avLst/>
          </a:prstGeom>
          <a:solidFill>
            <a:schemeClr val="bg1"/>
          </a:solidFill>
        </p:spPr>
        <p:txBody>
          <a:bodyPr wrap="none" rtlCol="0">
            <a:spAutoFit/>
          </a:bodyPr>
          <a:lstStyle/>
          <a:p>
            <a:r>
              <a:rPr lang="en-US" u="sng" dirty="0">
                <a:hlinkClick r:id="rId2"/>
              </a:rPr>
              <a:t>https://</a:t>
            </a:r>
            <a:r>
              <a:rPr lang="en-US" u="sng" dirty="0" smtClean="0">
                <a:hlinkClick r:id="rId2"/>
              </a:rPr>
              <a:t>www.bbc.co.uk/bitesize/topics/z849q6f/articles/zj89t39</a:t>
            </a:r>
            <a:endParaRPr lang="en-US" u="sng" dirty="0" smtClean="0"/>
          </a:p>
          <a:p>
            <a:endParaRPr lang="en-GB" dirty="0"/>
          </a:p>
          <a:p>
            <a:r>
              <a:rPr lang="en-US" u="sng" dirty="0">
                <a:hlinkClick r:id="rId3"/>
              </a:rPr>
              <a:t>https://www.youtube.com/watch?v=PwtFuG_M4EE</a:t>
            </a:r>
            <a:endParaRPr lang="en-GB" dirty="0"/>
          </a:p>
          <a:p>
            <a:r>
              <a:rPr lang="en-US" dirty="0"/>
              <a:t> </a:t>
            </a:r>
            <a:endParaRPr lang="en-GB" dirty="0"/>
          </a:p>
          <a:p>
            <a:r>
              <a:rPr lang="en-US" u="sng" dirty="0">
                <a:hlinkClick r:id="rId4"/>
              </a:rPr>
              <a:t>https://www.youtube.com/watch?v=TzlodnjPAuc</a:t>
            </a:r>
            <a:endParaRPr lang="en-GB" dirty="0"/>
          </a:p>
          <a:p>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dirty="0" smtClean="0"/>
              <a:t>Reminder - The </a:t>
            </a:r>
            <a:r>
              <a:rPr lang="en-GB" altLang="en-US" sz="3600" dirty="0" smtClean="0"/>
              <a:t>Earth’s Crust</a:t>
            </a:r>
          </a:p>
        </p:txBody>
      </p:sp>
      <p:sp>
        <p:nvSpPr>
          <p:cNvPr id="22" name="Content Placeholder 21"/>
          <p:cNvSpPr>
            <a:spLocks noGrp="1"/>
          </p:cNvSpPr>
          <p:nvPr>
            <p:ph idx="1"/>
          </p:nvPr>
        </p:nvSpPr>
        <p:spPr>
          <a:xfrm>
            <a:off x="763588" y="1473200"/>
            <a:ext cx="3597275" cy="439738"/>
          </a:xfrm>
        </p:spPr>
        <p:txBody>
          <a:bodyPr lIns="108000" tIns="108000" rIns="108000" bIns="108000" rtlCol="0">
            <a:normAutofit fontScale="92500" lnSpcReduction="20000"/>
          </a:bodyPr>
          <a:lstStyle/>
          <a:p>
            <a:pPr eaLnBrk="1" fontAlgn="auto" hangingPunct="1">
              <a:lnSpc>
                <a:spcPct val="100000"/>
              </a:lnSpc>
              <a:spcBef>
                <a:spcPct val="0"/>
              </a:spcBef>
              <a:spcAft>
                <a:spcPts val="0"/>
              </a:spcAft>
              <a:defRPr/>
            </a:pPr>
            <a:r>
              <a:rPr lang="en-GB" altLang="en-US" dirty="0">
                <a:solidFill>
                  <a:schemeClr val="tx1"/>
                </a:solidFill>
                <a:cs typeface="+mn-cs"/>
              </a:rPr>
              <a:t>The Earth has 4 layers:</a:t>
            </a:r>
          </a:p>
          <a:p>
            <a:pPr eaLnBrk="1" fontAlgn="auto" hangingPunct="1">
              <a:lnSpc>
                <a:spcPct val="100000"/>
              </a:lnSpc>
              <a:spcBef>
                <a:spcPct val="0"/>
              </a:spcBef>
              <a:spcAft>
                <a:spcPts val="0"/>
              </a:spcAft>
              <a:defRPr/>
            </a:pPr>
            <a:endParaRPr lang="en-GB" altLang="en-US" dirty="0">
              <a:solidFill>
                <a:schemeClr val="tx1"/>
              </a:solidFill>
              <a:cs typeface="+mn-cs"/>
            </a:endParaRPr>
          </a:p>
        </p:txBody>
      </p:sp>
      <p:pic>
        <p:nvPicPr>
          <p:cNvPr id="1126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46600" y="2070100"/>
            <a:ext cx="3811588"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763588" y="1912938"/>
            <a:ext cx="3597275" cy="20574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 crust: This is the outermost layer. The land we stand on is not just one solid piece. It is made of many pieces called plates. These plates fit together like puzzle pieces.</a:t>
            </a:r>
          </a:p>
        </p:txBody>
      </p:sp>
      <p:sp>
        <p:nvSpPr>
          <p:cNvPr id="7" name="Rectangle 6"/>
          <p:cNvSpPr/>
          <p:nvPr/>
        </p:nvSpPr>
        <p:spPr>
          <a:xfrm>
            <a:off x="763588" y="4106863"/>
            <a:ext cx="3597275" cy="5080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 mantle</a:t>
            </a:r>
          </a:p>
        </p:txBody>
      </p:sp>
      <p:sp>
        <p:nvSpPr>
          <p:cNvPr id="8" name="Rectangle 7"/>
          <p:cNvSpPr/>
          <p:nvPr/>
        </p:nvSpPr>
        <p:spPr>
          <a:xfrm>
            <a:off x="763588" y="4757738"/>
            <a:ext cx="3597275" cy="5080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 inner core</a:t>
            </a:r>
          </a:p>
        </p:txBody>
      </p:sp>
      <p:sp>
        <p:nvSpPr>
          <p:cNvPr id="9" name="Rectangle 8"/>
          <p:cNvSpPr/>
          <p:nvPr/>
        </p:nvSpPr>
        <p:spPr>
          <a:xfrm>
            <a:off x="763588" y="5410200"/>
            <a:ext cx="3597275" cy="5080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 outer core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smtClean="0"/>
              <a:t>The Earth’s Plates</a:t>
            </a:r>
          </a:p>
        </p:txBody>
      </p:sp>
      <p:sp>
        <p:nvSpPr>
          <p:cNvPr id="4" name="Rectangle 3"/>
          <p:cNvSpPr/>
          <p:nvPr/>
        </p:nvSpPr>
        <p:spPr>
          <a:xfrm>
            <a:off x="619125" y="1270000"/>
            <a:ext cx="2573338" cy="18224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The Earth’s plates are always moving. They move so slowly that we usually can’t feel it. </a:t>
            </a:r>
          </a:p>
        </p:txBody>
      </p:sp>
      <p:sp>
        <p:nvSpPr>
          <p:cNvPr id="10" name="Rectangle 9"/>
          <p:cNvSpPr/>
          <p:nvPr/>
        </p:nvSpPr>
        <p:spPr>
          <a:xfrm>
            <a:off x="3311525" y="1270000"/>
            <a:ext cx="2573338" cy="18224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The edges of plates are called faults. Faults can rub together, push toward each other, or pull away from each other. </a:t>
            </a:r>
          </a:p>
        </p:txBody>
      </p:sp>
      <p:sp>
        <p:nvSpPr>
          <p:cNvPr id="11" name="Rectangle 10"/>
          <p:cNvSpPr/>
          <p:nvPr/>
        </p:nvSpPr>
        <p:spPr>
          <a:xfrm>
            <a:off x="6003925" y="1270000"/>
            <a:ext cx="2573338" cy="18224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Take a look at the Earth’s plates. How many faults do you notice in the United States?</a:t>
            </a:r>
          </a:p>
        </p:txBody>
      </p:sp>
      <p:pic>
        <p:nvPicPr>
          <p:cNvPr id="12294"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60600" y="3186113"/>
            <a:ext cx="46736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smtClean="0"/>
              <a:t>How Can You Move Your Plates?</a:t>
            </a:r>
          </a:p>
        </p:txBody>
      </p:sp>
      <p:sp>
        <p:nvSpPr>
          <p:cNvPr id="4" name="Rectangle 3"/>
          <p:cNvSpPr/>
          <p:nvPr/>
        </p:nvSpPr>
        <p:spPr>
          <a:xfrm>
            <a:off x="795338" y="1404938"/>
            <a:ext cx="7543800" cy="10922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Use the two pieces of paper you have been given.</a:t>
            </a:r>
          </a:p>
          <a:p>
            <a:pPr algn="ctr" eaLnBrk="1" fontAlgn="auto" hangingPunct="1">
              <a:spcAft>
                <a:spcPts val="0"/>
              </a:spcAft>
              <a:defRPr/>
            </a:pPr>
            <a:endParaRPr lang="en-GB" altLang="en-US" dirty="0">
              <a:solidFill>
                <a:schemeClr val="tx1"/>
              </a:solidFill>
            </a:endParaRPr>
          </a:p>
          <a:p>
            <a:pPr algn="ctr" eaLnBrk="1" fontAlgn="auto" hangingPunct="1">
              <a:spcAft>
                <a:spcPts val="0"/>
              </a:spcAft>
              <a:defRPr/>
            </a:pPr>
            <a:r>
              <a:rPr lang="en-GB" altLang="en-US" dirty="0">
                <a:solidFill>
                  <a:schemeClr val="tx1"/>
                </a:solidFill>
              </a:rPr>
              <a:t>Can you remember the different ways can you move the plates around?</a:t>
            </a:r>
          </a:p>
        </p:txBody>
      </p:sp>
      <p:sp>
        <p:nvSpPr>
          <p:cNvPr id="7" name="Rectangle 31"/>
          <p:cNvSpPr>
            <a:spLocks noChangeArrowheads="1"/>
          </p:cNvSpPr>
          <p:nvPr/>
        </p:nvSpPr>
        <p:spPr bwMode="auto">
          <a:xfrm>
            <a:off x="990600" y="3178175"/>
            <a:ext cx="17002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fontAlgn="auto" hangingPunct="1">
              <a:lnSpc>
                <a:spcPct val="100000"/>
              </a:lnSpc>
              <a:spcBef>
                <a:spcPct val="0"/>
              </a:spcBef>
              <a:spcAft>
                <a:spcPts val="0"/>
              </a:spcAft>
              <a:buFontTx/>
              <a:buNone/>
              <a:defRPr/>
            </a:pPr>
            <a:r>
              <a:rPr lang="en-GB" altLang="en-US" sz="1600">
                <a:solidFill>
                  <a:schemeClr val="tx1"/>
                </a:solidFill>
                <a:latin typeface="+mn-lt"/>
              </a:rPr>
              <a:t>Rubbing together</a:t>
            </a:r>
          </a:p>
        </p:txBody>
      </p:sp>
      <p:sp>
        <p:nvSpPr>
          <p:cNvPr id="8" name="Rectangle 32"/>
          <p:cNvSpPr>
            <a:spLocks noChangeArrowheads="1"/>
          </p:cNvSpPr>
          <p:nvPr/>
        </p:nvSpPr>
        <p:spPr bwMode="auto">
          <a:xfrm>
            <a:off x="3576638" y="3178175"/>
            <a:ext cx="20574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fontAlgn="auto" hangingPunct="1">
              <a:lnSpc>
                <a:spcPct val="100000"/>
              </a:lnSpc>
              <a:spcBef>
                <a:spcPct val="0"/>
              </a:spcBef>
              <a:spcAft>
                <a:spcPts val="0"/>
              </a:spcAft>
              <a:buFontTx/>
              <a:buNone/>
              <a:defRPr/>
            </a:pPr>
            <a:r>
              <a:rPr lang="en-GB" altLang="en-US" sz="1600">
                <a:solidFill>
                  <a:schemeClr val="tx1"/>
                </a:solidFill>
                <a:latin typeface="+mn-lt"/>
              </a:rPr>
              <a:t>Towards each other</a:t>
            </a:r>
          </a:p>
        </p:txBody>
      </p:sp>
      <p:sp>
        <p:nvSpPr>
          <p:cNvPr id="9" name="Rectangle 33"/>
          <p:cNvSpPr>
            <a:spLocks noChangeArrowheads="1"/>
          </p:cNvSpPr>
          <p:nvPr/>
        </p:nvSpPr>
        <p:spPr bwMode="auto">
          <a:xfrm>
            <a:off x="6315075" y="3178175"/>
            <a:ext cx="21367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fontAlgn="auto" hangingPunct="1">
              <a:lnSpc>
                <a:spcPct val="100000"/>
              </a:lnSpc>
              <a:spcBef>
                <a:spcPct val="0"/>
              </a:spcBef>
              <a:spcAft>
                <a:spcPts val="0"/>
              </a:spcAft>
              <a:buFontTx/>
              <a:buNone/>
              <a:defRPr/>
            </a:pPr>
            <a:r>
              <a:rPr lang="en-GB" altLang="en-US" sz="1600">
                <a:solidFill>
                  <a:schemeClr val="tx1"/>
                </a:solidFill>
                <a:latin typeface="+mn-lt"/>
              </a:rPr>
              <a:t>Away from each other</a:t>
            </a:r>
          </a:p>
        </p:txBody>
      </p:sp>
      <p:sp>
        <p:nvSpPr>
          <p:cNvPr id="32" name="Rectangle 32"/>
          <p:cNvSpPr>
            <a:spLocks noChangeArrowheads="1"/>
          </p:cNvSpPr>
          <p:nvPr/>
        </p:nvSpPr>
        <p:spPr bwMode="auto">
          <a:xfrm>
            <a:off x="1428750" y="5583238"/>
            <a:ext cx="63912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fontAlgn="auto" hangingPunct="1">
              <a:lnSpc>
                <a:spcPct val="100000"/>
              </a:lnSpc>
              <a:spcBef>
                <a:spcPct val="0"/>
              </a:spcBef>
              <a:spcAft>
                <a:spcPts val="0"/>
              </a:spcAft>
              <a:buFontTx/>
              <a:buNone/>
              <a:defRPr/>
            </a:pPr>
            <a:r>
              <a:rPr lang="en-GB" altLang="en-US" dirty="0">
                <a:solidFill>
                  <a:schemeClr val="tx1"/>
                </a:solidFill>
                <a:latin typeface="+mn-lt"/>
              </a:rPr>
              <a:t>This kind of movement causes earthquakes.</a:t>
            </a:r>
          </a:p>
        </p:txBody>
      </p:sp>
      <p:grpSp>
        <p:nvGrpSpPr>
          <p:cNvPr id="6" name="Group 5"/>
          <p:cNvGrpSpPr>
            <a:grpSpLocks/>
          </p:cNvGrpSpPr>
          <p:nvPr/>
        </p:nvGrpSpPr>
        <p:grpSpPr bwMode="auto">
          <a:xfrm>
            <a:off x="990600" y="3906838"/>
            <a:ext cx="850900" cy="1397000"/>
            <a:chOff x="991130" y="3691467"/>
            <a:chExt cx="850106" cy="1397000"/>
          </a:xfrm>
        </p:grpSpPr>
        <p:sp>
          <p:nvSpPr>
            <p:cNvPr id="2" name="Rectangle 1"/>
            <p:cNvSpPr/>
            <p:nvPr/>
          </p:nvSpPr>
          <p:spPr>
            <a:xfrm>
              <a:off x="991130" y="3691467"/>
              <a:ext cx="850106" cy="1397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Down Arrow 2"/>
            <p:cNvSpPr/>
            <p:nvPr/>
          </p:nvSpPr>
          <p:spPr>
            <a:xfrm>
              <a:off x="1235377" y="4026429"/>
              <a:ext cx="361612" cy="727075"/>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5" name="Group 4"/>
          <p:cNvGrpSpPr>
            <a:grpSpLocks/>
          </p:cNvGrpSpPr>
          <p:nvPr/>
        </p:nvGrpSpPr>
        <p:grpSpPr bwMode="auto">
          <a:xfrm>
            <a:off x="1841500" y="3906838"/>
            <a:ext cx="849313" cy="1397000"/>
            <a:chOff x="1841236" y="3691467"/>
            <a:chExt cx="850106" cy="1397000"/>
          </a:xfrm>
        </p:grpSpPr>
        <p:sp>
          <p:nvSpPr>
            <p:cNvPr id="33" name="Rectangle 32"/>
            <p:cNvSpPr/>
            <p:nvPr/>
          </p:nvSpPr>
          <p:spPr>
            <a:xfrm>
              <a:off x="1841236" y="3691467"/>
              <a:ext cx="850106" cy="1397000"/>
            </a:xfrm>
            <a:prstGeom prst="rect">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4" name="Down Arrow 33"/>
            <p:cNvSpPr/>
            <p:nvPr/>
          </p:nvSpPr>
          <p:spPr>
            <a:xfrm rot="10800000">
              <a:off x="2085939" y="4026429"/>
              <a:ext cx="360699" cy="727075"/>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43" name="Group 42"/>
          <p:cNvGrpSpPr>
            <a:grpSpLocks/>
          </p:cNvGrpSpPr>
          <p:nvPr/>
        </p:nvGrpSpPr>
        <p:grpSpPr bwMode="auto">
          <a:xfrm>
            <a:off x="3759200" y="3906838"/>
            <a:ext cx="850900" cy="1397000"/>
            <a:chOff x="3759730" y="3691467"/>
            <a:chExt cx="850106" cy="1397000"/>
          </a:xfrm>
        </p:grpSpPr>
        <p:sp>
          <p:nvSpPr>
            <p:cNvPr id="35" name="Rectangle 34"/>
            <p:cNvSpPr/>
            <p:nvPr/>
          </p:nvSpPr>
          <p:spPr>
            <a:xfrm>
              <a:off x="3759730" y="3691467"/>
              <a:ext cx="850106" cy="1397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Down Arrow 36"/>
            <p:cNvSpPr/>
            <p:nvPr/>
          </p:nvSpPr>
          <p:spPr>
            <a:xfrm rot="16200000">
              <a:off x="4003808" y="4025183"/>
              <a:ext cx="361950" cy="729569"/>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44" name="Group 43"/>
          <p:cNvGrpSpPr>
            <a:grpSpLocks/>
          </p:cNvGrpSpPr>
          <p:nvPr/>
        </p:nvGrpSpPr>
        <p:grpSpPr bwMode="auto">
          <a:xfrm>
            <a:off x="4610100" y="3906838"/>
            <a:ext cx="849313" cy="1397000"/>
            <a:chOff x="4609836" y="3691467"/>
            <a:chExt cx="850106" cy="1397000"/>
          </a:xfrm>
        </p:grpSpPr>
        <p:sp>
          <p:nvSpPr>
            <p:cNvPr id="36" name="Rectangle 35"/>
            <p:cNvSpPr/>
            <p:nvPr/>
          </p:nvSpPr>
          <p:spPr>
            <a:xfrm>
              <a:off x="4609836" y="3691467"/>
              <a:ext cx="850106" cy="1397000"/>
            </a:xfrm>
            <a:prstGeom prst="rect">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8" name="Down Arrow 37"/>
            <p:cNvSpPr/>
            <p:nvPr/>
          </p:nvSpPr>
          <p:spPr>
            <a:xfrm rot="5400000">
              <a:off x="4853915" y="4025295"/>
              <a:ext cx="361950" cy="729343"/>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45" name="Group 44"/>
          <p:cNvGrpSpPr>
            <a:grpSpLocks/>
          </p:cNvGrpSpPr>
          <p:nvPr/>
        </p:nvGrpSpPr>
        <p:grpSpPr bwMode="auto">
          <a:xfrm>
            <a:off x="6545263" y="3906838"/>
            <a:ext cx="850900" cy="1397000"/>
            <a:chOff x="6545397" y="3691467"/>
            <a:chExt cx="850106" cy="1397000"/>
          </a:xfrm>
        </p:grpSpPr>
        <p:sp>
          <p:nvSpPr>
            <p:cNvPr id="39" name="Rectangle 38"/>
            <p:cNvSpPr/>
            <p:nvPr/>
          </p:nvSpPr>
          <p:spPr>
            <a:xfrm>
              <a:off x="6545397" y="3691467"/>
              <a:ext cx="850106" cy="1397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1" name="Down Arrow 40"/>
            <p:cNvSpPr/>
            <p:nvPr/>
          </p:nvSpPr>
          <p:spPr>
            <a:xfrm rot="5400000">
              <a:off x="6789475" y="4025183"/>
              <a:ext cx="361950" cy="729569"/>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46" name="Group 45"/>
          <p:cNvGrpSpPr>
            <a:grpSpLocks/>
          </p:cNvGrpSpPr>
          <p:nvPr/>
        </p:nvGrpSpPr>
        <p:grpSpPr bwMode="auto">
          <a:xfrm>
            <a:off x="7396163" y="3906838"/>
            <a:ext cx="849312" cy="1397000"/>
            <a:chOff x="7395503" y="3691467"/>
            <a:chExt cx="850106" cy="1397000"/>
          </a:xfrm>
        </p:grpSpPr>
        <p:sp>
          <p:nvSpPr>
            <p:cNvPr id="40" name="Rectangle 39"/>
            <p:cNvSpPr/>
            <p:nvPr/>
          </p:nvSpPr>
          <p:spPr>
            <a:xfrm>
              <a:off x="7395503" y="3691467"/>
              <a:ext cx="850106" cy="1397000"/>
            </a:xfrm>
            <a:prstGeom prst="rect">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Down Arrow 41"/>
            <p:cNvSpPr/>
            <p:nvPr/>
          </p:nvSpPr>
          <p:spPr>
            <a:xfrm rot="16200000">
              <a:off x="7639581" y="4025295"/>
              <a:ext cx="361950" cy="729343"/>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path" presetSubtype="0" accel="50000" decel="50000" autoRev="1" fill="hold" nodeType="withEffect">
                                  <p:stCondLst>
                                    <p:cond delay="0"/>
                                  </p:stCondLst>
                                  <p:childTnLst>
                                    <p:animMotion origin="layout" path="M -1.11111E-6 2.22222E-6 L -1.11111E-6 0.03403 " pathEditMode="relative" rAng="0" ptsTypes="AA">
                                      <p:cBhvr>
                                        <p:cTn id="9" dur="750" fill="hold"/>
                                        <p:tgtEl>
                                          <p:spTgt spid="6"/>
                                        </p:tgtEl>
                                        <p:attrNameLst>
                                          <p:attrName>ppt_x</p:attrName>
                                          <p:attrName>ppt_y</p:attrName>
                                        </p:attrNameLst>
                                      </p:cBhvr>
                                      <p:rCtr x="0" y="1690"/>
                                    </p:animMotion>
                                  </p:childTnLst>
                                </p:cTn>
                              </p:par>
                              <p:par>
                                <p:cTn id="10" presetID="42" presetClass="path" presetSubtype="0" accel="50000" decel="50000" autoRev="1" fill="hold" nodeType="withEffect">
                                  <p:stCondLst>
                                    <p:cond delay="0"/>
                                  </p:stCondLst>
                                  <p:childTnLst>
                                    <p:animMotion origin="layout" path="M -3.05556E-6 2.22222E-6 L -3.05556E-6 -0.04005 " pathEditMode="relative" rAng="0" ptsTypes="AA">
                                      <p:cBhvr>
                                        <p:cTn id="11" dur="750" fill="hold"/>
                                        <p:tgtEl>
                                          <p:spTgt spid="5"/>
                                        </p:tgtEl>
                                        <p:attrNameLst>
                                          <p:attrName>ppt_x</p:attrName>
                                          <p:attrName>ppt_y</p:attrName>
                                        </p:attrNameLst>
                                      </p:cBhvr>
                                      <p:rCtr x="0" y="-2014"/>
                                    </p:animMotion>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42" presetClass="path" presetSubtype="0" accel="50000" decel="50000" autoRev="1" fill="hold" nodeType="withEffect">
                                  <p:stCondLst>
                                    <p:cond delay="0"/>
                                  </p:stCondLst>
                                  <p:childTnLst>
                                    <p:animMotion origin="layout" path="M -8.33333E-7 2.22222E-6 L 0.02118 2.22222E-6 " pathEditMode="relative" rAng="0" ptsTypes="AA">
                                      <p:cBhvr>
                                        <p:cTn id="18" dur="750" fill="hold"/>
                                        <p:tgtEl>
                                          <p:spTgt spid="44"/>
                                        </p:tgtEl>
                                        <p:attrNameLst>
                                          <p:attrName>ppt_x</p:attrName>
                                          <p:attrName>ppt_y</p:attrName>
                                        </p:attrNameLst>
                                      </p:cBhvr>
                                      <p:rCtr x="1059" y="0"/>
                                    </p:animMotion>
                                  </p:childTnLst>
                                </p:cTn>
                              </p:par>
                              <p:par>
                                <p:cTn id="19" presetID="42" presetClass="path" presetSubtype="0" accel="50000" decel="50000" autoRev="1" fill="hold" nodeType="withEffect">
                                  <p:stCondLst>
                                    <p:cond delay="0"/>
                                  </p:stCondLst>
                                  <p:childTnLst>
                                    <p:animMotion origin="layout" path="M 1.11111E-6 2.22222E-6 L -0.01858 2.22222E-6 " pathEditMode="relative" rAng="0" ptsTypes="AA">
                                      <p:cBhvr>
                                        <p:cTn id="20" dur="750" fill="hold"/>
                                        <p:tgtEl>
                                          <p:spTgt spid="43"/>
                                        </p:tgtEl>
                                        <p:attrNameLst>
                                          <p:attrName>ppt_x</p:attrName>
                                          <p:attrName>ppt_y</p:attrName>
                                        </p:attrNameLst>
                                      </p:cBhvr>
                                      <p:rCtr x="-938" y="0"/>
                                    </p:animMotion>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42" presetClass="path" presetSubtype="0" accel="50000" decel="50000" autoRev="1" fill="hold" nodeType="withEffect">
                                  <p:stCondLst>
                                    <p:cond delay="0"/>
                                  </p:stCondLst>
                                  <p:childTnLst>
                                    <p:animMotion origin="layout" path="M 3.61111E-6 2.22222E-6 L -0.01528 0.00046 " pathEditMode="relative" rAng="0" ptsTypes="AA">
                                      <p:cBhvr>
                                        <p:cTn id="27" dur="750" fill="hold"/>
                                        <p:tgtEl>
                                          <p:spTgt spid="45"/>
                                        </p:tgtEl>
                                        <p:attrNameLst>
                                          <p:attrName>ppt_x</p:attrName>
                                          <p:attrName>ppt_y</p:attrName>
                                        </p:attrNameLst>
                                      </p:cBhvr>
                                      <p:rCtr x="-764" y="23"/>
                                    </p:animMotion>
                                  </p:childTnLst>
                                </p:cTn>
                              </p:par>
                              <p:par>
                                <p:cTn id="28" presetID="42" presetClass="path" presetSubtype="0" accel="50000" decel="50000" autoRev="1" fill="hold" nodeType="withEffect">
                                  <p:stCondLst>
                                    <p:cond delay="0"/>
                                  </p:stCondLst>
                                  <p:childTnLst>
                                    <p:animMotion origin="layout" path="M 1.66667E-6 2.22222E-6 L 0.02396 0.00023 " pathEditMode="relative" rAng="0" ptsTypes="AA">
                                      <p:cBhvr>
                                        <p:cTn id="29" dur="750" fill="hold"/>
                                        <p:tgtEl>
                                          <p:spTgt spid="46"/>
                                        </p:tgtEl>
                                        <p:attrNameLst>
                                          <p:attrName>ppt_x</p:attrName>
                                          <p:attrName>ppt_y</p:attrName>
                                        </p:attrNameLst>
                                      </p:cBhvr>
                                      <p:rCtr x="1198" y="0"/>
                                    </p:animMotion>
                                  </p:childTnLst>
                                </p:cTn>
                              </p:par>
                            </p:childTnLst>
                          </p:cTn>
                        </p:par>
                        <p:par>
                          <p:cTn id="30" fill="hold" nodeType="afterGroup">
                            <p:stCondLst>
                              <p:cond delay="15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smtClean="0"/>
              <a:t>Where do Earthquakes Occur?</a:t>
            </a:r>
          </a:p>
        </p:txBody>
      </p:sp>
      <p:sp>
        <p:nvSpPr>
          <p:cNvPr id="4" name="Rectangle 3"/>
          <p:cNvSpPr/>
          <p:nvPr/>
        </p:nvSpPr>
        <p:spPr>
          <a:xfrm>
            <a:off x="1522413" y="1304925"/>
            <a:ext cx="6089650" cy="5842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Look at the map. Earthquakes happen frequently in these areas. What do you notice about where they happen?</a:t>
            </a:r>
          </a:p>
        </p:txBody>
      </p:sp>
      <p:pic>
        <p:nvPicPr>
          <p:cNvPr id="1536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2413" y="1957388"/>
            <a:ext cx="608965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a:lstStyle/>
          <a:p>
            <a:pPr eaLnBrk="1" hangingPunct="1"/>
            <a:r>
              <a:rPr lang="en-GB" altLang="en-US" sz="3600" smtClean="0"/>
              <a:t>Preparing for an Earthquake</a:t>
            </a:r>
          </a:p>
        </p:txBody>
      </p:sp>
      <p:sp>
        <p:nvSpPr>
          <p:cNvPr id="4" name="Rectangle 3"/>
          <p:cNvSpPr/>
          <p:nvPr/>
        </p:nvSpPr>
        <p:spPr>
          <a:xfrm>
            <a:off x="617538" y="2227263"/>
            <a:ext cx="2557462" cy="4889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Drop, Cover and Hold</a:t>
            </a:r>
          </a:p>
        </p:txBody>
      </p:sp>
      <p:sp>
        <p:nvSpPr>
          <p:cNvPr id="5" name="Rectangle 4"/>
          <p:cNvSpPr/>
          <p:nvPr/>
        </p:nvSpPr>
        <p:spPr>
          <a:xfrm>
            <a:off x="3317875" y="2227263"/>
            <a:ext cx="2557463" cy="4889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Stay Calm</a:t>
            </a:r>
          </a:p>
        </p:txBody>
      </p:sp>
      <p:sp>
        <p:nvSpPr>
          <p:cNvPr id="6" name="Rectangle 5"/>
          <p:cNvSpPr/>
          <p:nvPr/>
        </p:nvSpPr>
        <p:spPr>
          <a:xfrm>
            <a:off x="6034088" y="2227263"/>
            <a:ext cx="2557462" cy="4889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Stay</a:t>
            </a:r>
          </a:p>
        </p:txBody>
      </p:sp>
      <p:sp>
        <p:nvSpPr>
          <p:cNvPr id="7" name="Rectangle 6"/>
          <p:cNvSpPr/>
          <p:nvPr/>
        </p:nvSpPr>
        <p:spPr>
          <a:xfrm>
            <a:off x="617538" y="2852738"/>
            <a:ext cx="2557462" cy="24225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Duck under a strong table or desk. Cover your head and neck with your arms. Stay away from windows.</a:t>
            </a:r>
          </a:p>
        </p:txBody>
      </p:sp>
      <p:sp>
        <p:nvSpPr>
          <p:cNvPr id="8" name="Rectangle 7"/>
          <p:cNvSpPr/>
          <p:nvPr/>
        </p:nvSpPr>
        <p:spPr>
          <a:xfrm>
            <a:off x="3317875" y="2852738"/>
            <a:ext cx="2557463" cy="24225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Make safe choices for yourself and those around you.</a:t>
            </a:r>
          </a:p>
        </p:txBody>
      </p:sp>
      <p:sp>
        <p:nvSpPr>
          <p:cNvPr id="9" name="Rectangle 8"/>
          <p:cNvSpPr/>
          <p:nvPr/>
        </p:nvSpPr>
        <p:spPr>
          <a:xfrm>
            <a:off x="6034088" y="2852738"/>
            <a:ext cx="2557462" cy="24225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Shelter in place. Whether you’re in a car, in bed, or in a public place. Do not try to run out of the building during strong shaking, hold tight until the shaking stops.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pPr eaLnBrk="1" hangingPunct="1"/>
            <a:r>
              <a:rPr lang="en-GB" altLang="en-US" sz="3600" smtClean="0"/>
              <a:t>How Strong Is It?</a:t>
            </a:r>
          </a:p>
        </p:txBody>
      </p:sp>
      <p:sp>
        <p:nvSpPr>
          <p:cNvPr id="4" name="Rectangle 3"/>
          <p:cNvSpPr/>
          <p:nvPr/>
        </p:nvSpPr>
        <p:spPr>
          <a:xfrm>
            <a:off x="617538" y="1360488"/>
            <a:ext cx="3802062" cy="4311650"/>
          </a:xfrm>
          <a:prstGeom prst="rect">
            <a:avLst/>
          </a:prstGeom>
          <a:solidFill>
            <a:schemeClr val="accent5">
              <a:lumMod val="40000"/>
              <a:lumOff val="60000"/>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There are two main ways to measure the power of an earthquake.</a:t>
            </a:r>
          </a:p>
          <a:p>
            <a:pPr eaLnBrk="1" fontAlgn="auto" hangingPunct="1">
              <a:spcAft>
                <a:spcPts val="0"/>
              </a:spcAft>
              <a:defRPr/>
            </a:pPr>
            <a:endParaRPr lang="en-GB" altLang="en-US" dirty="0">
              <a:solidFill>
                <a:schemeClr val="tx1"/>
              </a:solidFill>
            </a:endParaRPr>
          </a:p>
          <a:p>
            <a:pPr eaLnBrk="1" fontAlgn="auto" hangingPunct="1">
              <a:spcAft>
                <a:spcPts val="0"/>
              </a:spcAft>
              <a:defRPr/>
            </a:pPr>
            <a:r>
              <a:rPr lang="en-GB" altLang="en-US" dirty="0">
                <a:solidFill>
                  <a:schemeClr val="tx1"/>
                </a:solidFill>
              </a:rPr>
              <a:t>Machines called seismographs measure the power of an earthquake at its epicentre on a scale called the Richter scale. </a:t>
            </a:r>
          </a:p>
          <a:p>
            <a:pPr eaLnBrk="1" fontAlgn="auto" hangingPunct="1">
              <a:spcAft>
                <a:spcPts val="0"/>
              </a:spcAft>
              <a:defRPr/>
            </a:pPr>
            <a:r>
              <a:rPr lang="en-GB" altLang="en-US" dirty="0">
                <a:solidFill>
                  <a:schemeClr val="tx1"/>
                </a:solidFill>
              </a:rPr>
              <a:t> </a:t>
            </a:r>
          </a:p>
          <a:p>
            <a:pPr eaLnBrk="1" fontAlgn="auto" hangingPunct="1">
              <a:spcAft>
                <a:spcPts val="0"/>
              </a:spcAft>
              <a:defRPr/>
            </a:pPr>
            <a:r>
              <a:rPr lang="en-GB" altLang="en-US" dirty="0">
                <a:solidFill>
                  <a:schemeClr val="tx1"/>
                </a:solidFill>
              </a:rPr>
              <a:t>Another measure is the </a:t>
            </a:r>
            <a:r>
              <a:rPr lang="en-GB" altLang="en-US" dirty="0" err="1">
                <a:solidFill>
                  <a:schemeClr val="tx1"/>
                </a:solidFill>
              </a:rPr>
              <a:t>Mercalli</a:t>
            </a:r>
            <a:r>
              <a:rPr lang="en-GB" altLang="en-US" dirty="0">
                <a:solidFill>
                  <a:schemeClr val="tx1"/>
                </a:solidFill>
              </a:rPr>
              <a:t> scale, and this is based on people’s observations during an earthquake.</a:t>
            </a:r>
          </a:p>
        </p:txBody>
      </p:sp>
      <p:pic>
        <p:nvPicPr>
          <p:cNvPr id="18436"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6400" y="1676400"/>
            <a:ext cx="42862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Richter Scale</a:t>
            </a:r>
            <a:endParaRPr lang="en-GB" dirty="0"/>
          </a:p>
        </p:txBody>
      </p:sp>
      <p:pic>
        <p:nvPicPr>
          <p:cNvPr id="6" name="Content Placeholder 5"/>
          <p:cNvPicPr>
            <a:picLocks noGrp="1" noChangeAspect="1"/>
          </p:cNvPicPr>
          <p:nvPr>
            <p:ph idx="1"/>
          </p:nvPr>
        </p:nvPicPr>
        <p:blipFill>
          <a:blip r:embed="rId2"/>
          <a:stretch>
            <a:fillRect/>
          </a:stretch>
        </p:blipFill>
        <p:spPr>
          <a:xfrm>
            <a:off x="-22597" y="1358537"/>
            <a:ext cx="9166598" cy="4603356"/>
          </a:xfrm>
          <a:prstGeom prst="rect">
            <a:avLst/>
          </a:prstGeom>
        </p:spPr>
      </p:pic>
    </p:spTree>
    <p:extLst>
      <p:ext uri="{BB962C8B-B14F-4D97-AF65-F5344CB8AC3E}">
        <p14:creationId xmlns:p14="http://schemas.microsoft.com/office/powerpoint/2010/main" val="34306603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479425"/>
            <a:ext cx="8220075" cy="993775"/>
          </a:xfrm>
        </p:spPr>
        <p:txBody>
          <a:bodyPr/>
          <a:lstStyle/>
          <a:p>
            <a:pPr eaLnBrk="1" hangingPunct="1"/>
            <a:r>
              <a:rPr lang="en-GB" altLang="en-US" sz="3600" smtClean="0"/>
              <a:t>Comparing Earthquakes</a:t>
            </a:r>
          </a:p>
        </p:txBody>
      </p:sp>
      <p:graphicFrame>
        <p:nvGraphicFramePr>
          <p:cNvPr id="6" name="Table 5"/>
          <p:cNvGraphicFramePr>
            <a:graphicFrameLocks noGrp="1"/>
          </p:cNvGraphicFramePr>
          <p:nvPr/>
        </p:nvGraphicFramePr>
        <p:xfrm>
          <a:off x="852488" y="1404938"/>
          <a:ext cx="7429500" cy="4656140"/>
        </p:xfrm>
        <a:graphic>
          <a:graphicData uri="http://schemas.openxmlformats.org/drawingml/2006/table">
            <a:tbl>
              <a:tblPr firstRow="1" bandRow="1">
                <a:tableStyleId>{5C22544A-7EE6-4342-B048-85BDC9FD1C3A}</a:tableStyleId>
              </a:tblPr>
              <a:tblGrid>
                <a:gridCol w="1527761">
                  <a:extLst>
                    <a:ext uri="{9D8B030D-6E8A-4147-A177-3AD203B41FA5}">
                      <a16:colId xmlns:a16="http://schemas.microsoft.com/office/drawing/2014/main" val="20000"/>
                    </a:ext>
                  </a:extLst>
                </a:gridCol>
                <a:gridCol w="5901739">
                  <a:extLst>
                    <a:ext uri="{9D8B030D-6E8A-4147-A177-3AD203B41FA5}">
                      <a16:colId xmlns:a16="http://schemas.microsoft.com/office/drawing/2014/main" val="20001"/>
                    </a:ext>
                  </a:extLst>
                </a:gridCol>
              </a:tblGrid>
              <a:tr h="295316">
                <a:tc>
                  <a:txBody>
                    <a:bodyPr/>
                    <a:lstStyle/>
                    <a:p>
                      <a:pPr algn="l"/>
                      <a:r>
                        <a:rPr lang="en-GB" sz="1100" dirty="0" err="1">
                          <a:solidFill>
                            <a:schemeClr val="tx1"/>
                          </a:solidFill>
                        </a:rPr>
                        <a:t>Mercalli</a:t>
                      </a:r>
                      <a:r>
                        <a:rPr lang="en-GB" sz="1100" dirty="0">
                          <a:solidFill>
                            <a:schemeClr val="tx1"/>
                          </a:solidFill>
                        </a:rPr>
                        <a:t> Intensity</a:t>
                      </a:r>
                    </a:p>
                  </a:txBody>
                  <a:tcPr marL="86194" marR="86194" marT="43101" marB="431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en-GB" sz="1100" dirty="0">
                          <a:solidFill>
                            <a:schemeClr val="tx1"/>
                          </a:solidFill>
                        </a:rPr>
                        <a:t>Effect</a:t>
                      </a:r>
                    </a:p>
                  </a:txBody>
                  <a:tcPr marL="86194" marR="86194" marT="43101" marB="431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38382">
                <a:tc>
                  <a:txBody>
                    <a:bodyPr/>
                    <a:lstStyle/>
                    <a:p>
                      <a:pPr algn="ctr"/>
                      <a:r>
                        <a:rPr lang="en-GB" sz="1500" b="1" dirty="0">
                          <a:solidFill>
                            <a:schemeClr val="tx1"/>
                          </a:solidFill>
                        </a:rPr>
                        <a:t>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r>
                        <a:rPr lang="en-GB" sz="1300" dirty="0">
                          <a:solidFill>
                            <a:schemeClr val="tx1"/>
                          </a:solidFill>
                        </a:rPr>
                        <a:t>Felt by no-one.</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38382">
                <a:tc>
                  <a:txBody>
                    <a:bodyPr/>
                    <a:lstStyle/>
                    <a:p>
                      <a:pPr algn="ctr"/>
                      <a:r>
                        <a:rPr lang="en-GB" sz="1500" b="1" dirty="0">
                          <a:solidFill>
                            <a:schemeClr val="tx1"/>
                          </a:solidFill>
                        </a:rPr>
                        <a:t>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FCCFF"/>
                    </a:solidFill>
                  </a:tcPr>
                </a:tc>
                <a:tc>
                  <a:txBody>
                    <a:bodyPr/>
                    <a:lstStyle/>
                    <a:p>
                      <a:pPr algn="l"/>
                      <a:r>
                        <a:rPr lang="en-GB" sz="1300" dirty="0"/>
                        <a:t>Felt by very few people. Hanging objects may swing.</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38382">
                <a:tc>
                  <a:txBody>
                    <a:bodyPr/>
                    <a:lstStyle/>
                    <a:p>
                      <a:pPr algn="ctr"/>
                      <a:r>
                        <a:rPr lang="en-GB" sz="1500" b="1" dirty="0">
                          <a:solidFill>
                            <a:schemeClr val="tx1"/>
                          </a:solidFill>
                        </a:rPr>
                        <a:t>III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999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dirty="0"/>
                        <a:t>Felt by many but they don’t realise it is a</a:t>
                      </a:r>
                      <a:r>
                        <a:rPr lang="en-GB" sz="1300" baseline="0" dirty="0"/>
                        <a:t>n earthquake.</a:t>
                      </a:r>
                      <a:endParaRPr lang="en-GB" sz="1300" dirty="0"/>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38382">
                <a:tc>
                  <a:txBody>
                    <a:bodyPr/>
                    <a:lstStyle/>
                    <a:p>
                      <a:pPr algn="ctr"/>
                      <a:r>
                        <a:rPr lang="en-GB" sz="1500" b="1" dirty="0">
                          <a:solidFill>
                            <a:schemeClr val="tx1"/>
                          </a:solidFill>
                        </a:rPr>
                        <a:t>IV</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8FF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dirty="0"/>
                        <a:t>Felt indoors by most people. Vibrations</a:t>
                      </a:r>
                      <a:r>
                        <a:rPr lang="en-GB" sz="1300" baseline="0" dirty="0"/>
                        <a:t> similar to a lorry hitting a building.</a:t>
                      </a:r>
                      <a:endParaRPr lang="en-GB" sz="1300" dirty="0"/>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488502">
                <a:tc>
                  <a:txBody>
                    <a:bodyPr/>
                    <a:lstStyle/>
                    <a:p>
                      <a:pPr algn="ctr"/>
                      <a:r>
                        <a:rPr lang="en-GB" sz="1500" b="1" dirty="0">
                          <a:solidFill>
                            <a:schemeClr val="tx1"/>
                          </a:solidFill>
                        </a:rPr>
                        <a:t>V</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DF89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dirty="0"/>
                        <a:t>Felt by nearly everyone. Sleeping people may be woken.</a:t>
                      </a:r>
                      <a:r>
                        <a:rPr lang="en-GB" sz="1300" baseline="0" dirty="0"/>
                        <a:t> </a:t>
                      </a:r>
                      <a:r>
                        <a:rPr lang="en-GB" sz="1300" dirty="0"/>
                        <a:t>Trees</a:t>
                      </a:r>
                      <a:r>
                        <a:rPr lang="en-GB" sz="1300" baseline="0" dirty="0"/>
                        <a:t> and telegraph poles sway.</a:t>
                      </a:r>
                      <a:endParaRPr lang="en-GB" sz="1300" dirty="0"/>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38382">
                <a:tc>
                  <a:txBody>
                    <a:bodyPr/>
                    <a:lstStyle/>
                    <a:p>
                      <a:pPr algn="ctr"/>
                      <a:r>
                        <a:rPr lang="en-GB" sz="1500" b="1" dirty="0">
                          <a:solidFill>
                            <a:schemeClr val="tx1"/>
                          </a:solidFill>
                        </a:rPr>
                        <a:t>VI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l"/>
                      <a:r>
                        <a:rPr lang="en-GB" sz="1300" dirty="0"/>
                        <a:t>Felt by all. People run outside. Furniture moves. Slight damage to property.</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38382">
                <a:tc>
                  <a:txBody>
                    <a:bodyPr/>
                    <a:lstStyle/>
                    <a:p>
                      <a:pPr algn="ctr"/>
                      <a:r>
                        <a:rPr lang="en-GB" sz="1500" b="1" dirty="0">
                          <a:solidFill>
                            <a:schemeClr val="tx1"/>
                          </a:solidFill>
                        </a:rPr>
                        <a:t>VII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D00"/>
                    </a:solidFill>
                  </a:tcPr>
                </a:tc>
                <a:tc>
                  <a:txBody>
                    <a:bodyPr/>
                    <a:lstStyle/>
                    <a:p>
                      <a:pPr algn="l"/>
                      <a:r>
                        <a:rPr lang="en-GB" sz="1300" dirty="0"/>
                        <a:t>Felt by all. People run outside. Moderate damage to buildings</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38382">
                <a:tc>
                  <a:txBody>
                    <a:bodyPr/>
                    <a:lstStyle/>
                    <a:p>
                      <a:pPr algn="ctr"/>
                      <a:r>
                        <a:rPr lang="en-GB" sz="1500" b="1" dirty="0">
                          <a:solidFill>
                            <a:schemeClr val="tx1"/>
                          </a:solidFill>
                        </a:rPr>
                        <a:t>VIII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100"/>
                    </a:solidFill>
                  </a:tcPr>
                </a:tc>
                <a:tc>
                  <a:txBody>
                    <a:bodyPr/>
                    <a:lstStyle/>
                    <a:p>
                      <a:pPr algn="l"/>
                      <a:r>
                        <a:rPr lang="en-GB" sz="1300" dirty="0"/>
                        <a:t>Specially designed buildings damaged, others collapse.</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38382">
                <a:tc>
                  <a:txBody>
                    <a:bodyPr/>
                    <a:lstStyle/>
                    <a:p>
                      <a:pPr algn="ctr"/>
                      <a:r>
                        <a:rPr lang="en-GB" sz="1500" b="1" dirty="0">
                          <a:solidFill>
                            <a:schemeClr val="bg1"/>
                          </a:solidFill>
                        </a:rPr>
                        <a:t>IX</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l"/>
                      <a:r>
                        <a:rPr lang="en-GB" sz="1300" dirty="0"/>
                        <a:t>All buildings damaged. Cracks appear in ground.</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38382">
                <a:tc>
                  <a:txBody>
                    <a:bodyPr/>
                    <a:lstStyle/>
                    <a:p>
                      <a:pPr algn="ctr"/>
                      <a:r>
                        <a:rPr lang="en-GB" sz="1500" b="1" dirty="0">
                          <a:solidFill>
                            <a:schemeClr val="bg1"/>
                          </a:solidFill>
                        </a:rPr>
                        <a:t>X</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0000"/>
                    </a:solidFill>
                  </a:tcPr>
                </a:tc>
                <a:tc>
                  <a:txBody>
                    <a:bodyPr/>
                    <a:lstStyle/>
                    <a:p>
                      <a:pPr algn="l"/>
                      <a:r>
                        <a:rPr lang="en-GB" sz="1300" dirty="0"/>
                        <a:t>Many buildings destroyed. </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488502">
                <a:tc>
                  <a:txBody>
                    <a:bodyPr/>
                    <a:lstStyle/>
                    <a:p>
                      <a:pPr algn="ctr"/>
                      <a:r>
                        <a:rPr lang="en-GB" sz="1500" b="1" dirty="0">
                          <a:solidFill>
                            <a:schemeClr val="bg1"/>
                          </a:solidFill>
                        </a:rPr>
                        <a:t>XI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80000"/>
                    </a:solidFill>
                  </a:tcPr>
                </a:tc>
                <a:tc>
                  <a:txBody>
                    <a:bodyPr/>
                    <a:lstStyle/>
                    <a:p>
                      <a:pPr algn="l"/>
                      <a:r>
                        <a:rPr lang="en-GB" sz="1300" dirty="0"/>
                        <a:t>Almost all buildings destroyed. Wide</a:t>
                      </a:r>
                      <a:r>
                        <a:rPr lang="en-GB" sz="1300" baseline="0" dirty="0"/>
                        <a:t> </a:t>
                      </a:r>
                      <a:r>
                        <a:rPr lang="en-GB" sz="1300" dirty="0"/>
                        <a:t>cracks in the ground. Water, gas and electric out of action.</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38382">
                <a:tc>
                  <a:txBody>
                    <a:bodyPr/>
                    <a:lstStyle/>
                    <a:p>
                      <a:pPr algn="ctr"/>
                      <a:r>
                        <a:rPr lang="en-GB" sz="1500" b="1" dirty="0">
                          <a:solidFill>
                            <a:schemeClr val="bg1"/>
                          </a:solidFill>
                        </a:rPr>
                        <a:t>XII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40000"/>
                    </a:solidFill>
                  </a:tcPr>
                </a:tc>
                <a:tc>
                  <a:txBody>
                    <a:bodyPr/>
                    <a:lstStyle/>
                    <a:p>
                      <a:pPr algn="l"/>
                      <a:r>
                        <a:rPr lang="en-GB" sz="1300" dirty="0"/>
                        <a:t>Total destruction. The ground moves in waves or ripples.</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41406624"/>
              </p:ext>
            </p:extLst>
          </p:nvPr>
        </p:nvGraphicFramePr>
        <p:xfrm>
          <a:off x="750885" y="1852180"/>
          <a:ext cx="7632699" cy="4577080"/>
        </p:xfrm>
        <a:graphic>
          <a:graphicData uri="http://schemas.openxmlformats.org/drawingml/2006/table">
            <a:tbl>
              <a:tblPr firstRow="1" bandRow="1">
                <a:tableStyleId>{5C22544A-7EE6-4342-B048-85BDC9FD1C3A}</a:tableStyleId>
              </a:tblPr>
              <a:tblGrid>
                <a:gridCol w="2544233">
                  <a:extLst>
                    <a:ext uri="{9D8B030D-6E8A-4147-A177-3AD203B41FA5}">
                      <a16:colId xmlns:a16="http://schemas.microsoft.com/office/drawing/2014/main" val="40114029"/>
                    </a:ext>
                  </a:extLst>
                </a:gridCol>
                <a:gridCol w="2544233">
                  <a:extLst>
                    <a:ext uri="{9D8B030D-6E8A-4147-A177-3AD203B41FA5}">
                      <a16:colId xmlns:a16="http://schemas.microsoft.com/office/drawing/2014/main" val="27833550"/>
                    </a:ext>
                  </a:extLst>
                </a:gridCol>
                <a:gridCol w="2544233">
                  <a:extLst>
                    <a:ext uri="{9D8B030D-6E8A-4147-A177-3AD203B41FA5}">
                      <a16:colId xmlns:a16="http://schemas.microsoft.com/office/drawing/2014/main" val="375193130"/>
                    </a:ext>
                  </a:extLst>
                </a:gridCol>
              </a:tblGrid>
              <a:tr h="370840">
                <a:tc>
                  <a:txBody>
                    <a:bodyPr/>
                    <a:lstStyle/>
                    <a:p>
                      <a:r>
                        <a:rPr lang="en-GB" dirty="0" smtClean="0"/>
                        <a:t>Paddling</a:t>
                      </a:r>
                      <a:endParaRPr lang="en-GB" dirty="0"/>
                    </a:p>
                  </a:txBody>
                  <a:tcPr/>
                </a:tc>
                <a:tc>
                  <a:txBody>
                    <a:bodyPr/>
                    <a:lstStyle/>
                    <a:p>
                      <a:r>
                        <a:rPr lang="en-GB" dirty="0" err="1" smtClean="0"/>
                        <a:t>Snorkeling</a:t>
                      </a:r>
                      <a:endParaRPr lang="en-GB" dirty="0"/>
                    </a:p>
                  </a:txBody>
                  <a:tcPr/>
                </a:tc>
                <a:tc>
                  <a:txBody>
                    <a:bodyPr/>
                    <a:lstStyle/>
                    <a:p>
                      <a:r>
                        <a:rPr lang="en-GB" dirty="0" smtClean="0"/>
                        <a:t>Diving</a:t>
                      </a:r>
                      <a:endParaRPr lang="en-GB" dirty="0"/>
                    </a:p>
                  </a:txBody>
                  <a:tcPr/>
                </a:tc>
                <a:extLst>
                  <a:ext uri="{0D108BD9-81ED-4DB2-BD59-A6C34878D82A}">
                    <a16:rowId xmlns:a16="http://schemas.microsoft.com/office/drawing/2014/main" val="348352533"/>
                  </a:ext>
                </a:extLst>
              </a:tr>
              <a:tr h="370840">
                <a:tc>
                  <a:txBody>
                    <a:bodyPr/>
                    <a:lstStyle/>
                    <a:p>
                      <a:r>
                        <a:rPr lang="en-GB" dirty="0" smtClean="0"/>
                        <a:t>Write a short sentence</a:t>
                      </a:r>
                      <a:r>
                        <a:rPr lang="en-GB" baseline="0" dirty="0" smtClean="0"/>
                        <a:t> explaining what an earthquake is. </a:t>
                      </a:r>
                    </a:p>
                    <a:p>
                      <a:endParaRPr lang="en-GB" baseline="0" dirty="0" smtClean="0"/>
                    </a:p>
                    <a:p>
                      <a:r>
                        <a:rPr lang="en-GB" baseline="0" dirty="0" smtClean="0"/>
                        <a:t>Then decide what kind of ‘emergency kit’ you might need for an earthquake. Would you need water? Medical supplies? List at least 6 things. </a:t>
                      </a:r>
                      <a:endParaRPr lang="en-GB" dirty="0"/>
                    </a:p>
                  </a:txBody>
                  <a:tcPr/>
                </a:tc>
                <a:tc>
                  <a:txBody>
                    <a:bodyPr/>
                    <a:lstStyle/>
                    <a:p>
                      <a:r>
                        <a:rPr lang="en-GB" dirty="0" smtClean="0"/>
                        <a:t>Draw</a:t>
                      </a:r>
                      <a:r>
                        <a:rPr lang="en-GB" baseline="0" dirty="0" smtClean="0"/>
                        <a:t> a diagram of plates moving like the one on the slide. Explain how and where earthquakes happen.</a:t>
                      </a:r>
                    </a:p>
                    <a:p>
                      <a:endParaRPr lang="en-GB" baseline="0" dirty="0" smtClean="0"/>
                    </a:p>
                    <a:p>
                      <a:r>
                        <a:rPr lang="en-GB" baseline="0" dirty="0" smtClean="0"/>
                        <a:t>Explain what is happening using geographical language such as:</a:t>
                      </a:r>
                    </a:p>
                    <a:p>
                      <a:pPr marL="285750" indent="-285750">
                        <a:buFontTx/>
                        <a:buChar char="-"/>
                      </a:pPr>
                      <a:r>
                        <a:rPr lang="en-GB" baseline="0" dirty="0" smtClean="0"/>
                        <a:t>Fault lines</a:t>
                      </a:r>
                    </a:p>
                    <a:p>
                      <a:pPr marL="285750" indent="-285750">
                        <a:buFontTx/>
                        <a:buChar char="-"/>
                      </a:pPr>
                      <a:r>
                        <a:rPr lang="en-GB" baseline="0" dirty="0" smtClean="0"/>
                        <a:t>-plates</a:t>
                      </a:r>
                    </a:p>
                    <a:p>
                      <a:pPr marL="285750" indent="-285750">
                        <a:buFontTx/>
                        <a:buChar char="-"/>
                      </a:pPr>
                      <a:r>
                        <a:rPr lang="en-GB" baseline="0" dirty="0" smtClean="0"/>
                        <a:t>Southern/Northern hemisphere.</a:t>
                      </a:r>
                    </a:p>
                  </a:txBody>
                  <a:tcPr/>
                </a:tc>
                <a:tc>
                  <a:txBody>
                    <a:bodyPr/>
                    <a:lstStyle/>
                    <a:p>
                      <a:r>
                        <a:rPr lang="en-GB" dirty="0" smtClean="0"/>
                        <a:t>Explain</a:t>
                      </a:r>
                      <a:r>
                        <a:rPr lang="en-GB" baseline="0" dirty="0" smtClean="0"/>
                        <a:t> using Geographical language how and where earthquakes happen.</a:t>
                      </a:r>
                    </a:p>
                    <a:p>
                      <a:pPr marL="285750" indent="-285750">
                        <a:buFontTx/>
                        <a:buChar char="-"/>
                      </a:pPr>
                      <a:r>
                        <a:rPr lang="en-GB" baseline="0" dirty="0" smtClean="0"/>
                        <a:t>Fault lines</a:t>
                      </a:r>
                    </a:p>
                    <a:p>
                      <a:pPr marL="285750" indent="-285750">
                        <a:buFontTx/>
                        <a:buChar char="-"/>
                      </a:pPr>
                      <a:r>
                        <a:rPr lang="en-GB" baseline="0" dirty="0" smtClean="0"/>
                        <a:t>-plates</a:t>
                      </a:r>
                    </a:p>
                    <a:p>
                      <a:pPr marL="285750" indent="-285750">
                        <a:buFontTx/>
                        <a:buChar char="-"/>
                      </a:pPr>
                      <a:r>
                        <a:rPr lang="en-GB" baseline="0" dirty="0" smtClean="0"/>
                        <a:t>Southern/Northern hemisphere</a:t>
                      </a:r>
                    </a:p>
                    <a:p>
                      <a:endParaRPr lang="en-GB" dirty="0" smtClean="0"/>
                    </a:p>
                    <a:p>
                      <a:r>
                        <a:rPr lang="en-GB" dirty="0" smtClean="0"/>
                        <a:t>Then</a:t>
                      </a:r>
                    </a:p>
                    <a:p>
                      <a:r>
                        <a:rPr lang="en-GB" dirty="0" smtClean="0"/>
                        <a:t>Using the prompt sheet</a:t>
                      </a:r>
                      <a:r>
                        <a:rPr lang="en-GB" baseline="0" dirty="0" smtClean="0"/>
                        <a:t> to fill in the</a:t>
                      </a:r>
                      <a:r>
                        <a:rPr lang="en-GB" dirty="0" smtClean="0"/>
                        <a:t> Richter scale table.</a:t>
                      </a:r>
                      <a:endParaRPr lang="en-GB" dirty="0"/>
                    </a:p>
                  </a:txBody>
                  <a:tcPr/>
                </a:tc>
                <a:extLst>
                  <a:ext uri="{0D108BD9-81ED-4DB2-BD59-A6C34878D82A}">
                    <a16:rowId xmlns:a16="http://schemas.microsoft.com/office/drawing/2014/main" val="355938344"/>
                  </a:ext>
                </a:extLst>
              </a:tr>
            </a:tbl>
          </a:graphicData>
        </a:graphic>
      </p:graphicFrame>
      <p:pic>
        <p:nvPicPr>
          <p:cNvPr id="5" name="Picture 4"/>
          <p:cNvPicPr>
            <a:picLocks noChangeAspect="1"/>
          </p:cNvPicPr>
          <p:nvPr/>
        </p:nvPicPr>
        <p:blipFill>
          <a:blip r:embed="rId2"/>
          <a:stretch>
            <a:fillRect/>
          </a:stretch>
        </p:blipFill>
        <p:spPr>
          <a:xfrm>
            <a:off x="750885" y="194998"/>
            <a:ext cx="2085975" cy="1562100"/>
          </a:xfrm>
          <a:prstGeom prst="rect">
            <a:avLst/>
          </a:prstGeom>
        </p:spPr>
      </p:pic>
    </p:spTree>
    <p:extLst>
      <p:ext uri="{BB962C8B-B14F-4D97-AF65-F5344CB8AC3E}">
        <p14:creationId xmlns:p14="http://schemas.microsoft.com/office/powerpoint/2010/main" val="21222567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1566</TotalTime>
  <Words>621</Words>
  <Application>Microsoft Office PowerPoint</Application>
  <PresentationFormat>On-screen Show (4:3)</PresentationFormat>
  <Paragraphs>91</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Twinkl</vt:lpstr>
      <vt:lpstr>Twinkl SemiBold</vt:lpstr>
      <vt:lpstr>Sassoon Infant Rg</vt:lpstr>
      <vt:lpstr>Arial</vt:lpstr>
      <vt:lpstr>Calibri</vt:lpstr>
      <vt:lpstr>Office Theme</vt:lpstr>
      <vt:lpstr>Earthquakes and The Richter Scale</vt:lpstr>
      <vt:lpstr>PowerPoint Presentation</vt:lpstr>
      <vt:lpstr>Reminder - The Earth’s Crust</vt:lpstr>
      <vt:lpstr>The Earth’s Plates</vt:lpstr>
      <vt:lpstr>How Can You Move Your Plates?</vt:lpstr>
      <vt:lpstr>Where do Earthquakes Occur?</vt:lpstr>
      <vt:lpstr>Preparing for an Earthquake</vt:lpstr>
      <vt:lpstr>How Strong Is It?</vt:lpstr>
      <vt:lpstr>Richter Scale</vt:lpstr>
      <vt:lpstr>Comparing Earthquakes</vt:lpstr>
      <vt:lpstr>Tasks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Rachael Norman</cp:lastModifiedBy>
  <cp:revision>131</cp:revision>
  <dcterms:created xsi:type="dcterms:W3CDTF">2014-10-01T16:09:27Z</dcterms:created>
  <dcterms:modified xsi:type="dcterms:W3CDTF">2021-06-18T11:00:37Z</dcterms:modified>
</cp:coreProperties>
</file>