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sldIdLst>
    <p:sldId id="256" r:id="rId2"/>
    <p:sldId id="257" r:id="rId3"/>
    <p:sldId id="258" r:id="rId4"/>
    <p:sldId id="259" r:id="rId5"/>
    <p:sldId id="260" r:id="rId6"/>
    <p:sldId id="261" r:id="rId7"/>
    <p:sldId id="262" r:id="rId8"/>
    <p:sldId id="278" r:id="rId9"/>
    <p:sldId id="267" r:id="rId10"/>
    <p:sldId id="268" r:id="rId11"/>
    <p:sldId id="269" r:id="rId12"/>
    <p:sldId id="270" r:id="rId13"/>
    <p:sldId id="271" r:id="rId14"/>
    <p:sldId id="272" r:id="rId15"/>
    <p:sldId id="273" r:id="rId16"/>
    <p:sldId id="274" r:id="rId17"/>
    <p:sldId id="275" r:id="rId18"/>
    <p:sldId id="276" r:id="rId19"/>
    <p:sldId id="277" r:id="rId20"/>
    <p:sldId id="264" r:id="rId21"/>
    <p:sldId id="266" r:id="rId22"/>
    <p:sldId id="279" r:id="rId23"/>
    <p:sldId id="281" r:id="rId24"/>
    <p:sldId id="280" r:id="rId25"/>
    <p:sldId id="282" r:id="rId26"/>
    <p:sldId id="283" r:id="rId27"/>
    <p:sldId id="284" r:id="rId28"/>
    <p:sldId id="285" r:id="rId29"/>
    <p:sldId id="286" r:id="rId30"/>
    <p:sldId id="287" r:id="rId31"/>
    <p:sldId id="288" r:id="rId32"/>
    <p:sldId id="289" r:id="rId33"/>
    <p:sldId id="290" r:id="rId34"/>
    <p:sldId id="291" r:id="rId35"/>
    <p:sldId id="265"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925EF2F-6C28-4CE5-8D23-579FEDBB5BC5}"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1806453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25EF2F-6C28-4CE5-8D23-579FEDBB5BC5}"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777321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925EF2F-6C28-4CE5-8D23-579FEDBB5BC5}"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4188854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925EF2F-6C28-4CE5-8D23-579FEDBB5BC5}" type="datetimeFigureOut">
              <a:rPr lang="en-GB" smtClean="0"/>
              <a:t>02/10/2021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1344674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925EF2F-6C28-4CE5-8D23-579FEDBB5BC5}" type="datetimeFigureOut">
              <a:rPr lang="en-GB" smtClean="0"/>
              <a:t>02/10/2021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1812329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925EF2F-6C28-4CE5-8D23-579FEDBB5BC5}" type="datetimeFigureOut">
              <a:rPr lang="en-GB" smtClean="0"/>
              <a:t>02/10/2021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2899420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25EF2F-6C28-4CE5-8D23-579FEDBB5BC5}" type="datetimeFigureOut">
              <a:rPr lang="en-GB" smtClean="0"/>
              <a:t>02/10/2021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2702159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925EF2F-6C28-4CE5-8D23-579FEDBB5BC5}" type="datetimeFigureOut">
              <a:rPr lang="en-GB" smtClean="0"/>
              <a:t>02/10/2021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2868551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925EF2F-6C28-4CE5-8D23-579FEDBB5BC5}" type="datetimeFigureOut">
              <a:rPr lang="en-GB" smtClean="0"/>
              <a:t>02/10/2021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2048362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925EF2F-6C28-4CE5-8D23-579FEDBB5BC5}"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711211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925EF2F-6C28-4CE5-8D23-579FEDBB5BC5}"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4D6A051-AE9C-448A-B248-DCBBD64C40BE}"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938168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2925EF2F-6C28-4CE5-8D23-579FEDBB5BC5}" type="datetimeFigureOut">
              <a:rPr lang="en-GB" smtClean="0"/>
              <a:t>02/10/2021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2707171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2925EF2F-6C28-4CE5-8D23-579FEDBB5BC5}" type="datetimeFigureOut">
              <a:rPr lang="en-GB" smtClean="0"/>
              <a:t>02/10/2021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D6A051-AE9C-448A-B248-DCBBD64C40BE}"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659494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2925EF2F-6C28-4CE5-8D23-579FEDBB5BC5}" type="datetimeFigureOut">
              <a:rPr lang="en-GB" smtClean="0"/>
              <a:t>02/10/2021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8275262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25EF2F-6C28-4CE5-8D23-579FEDBB5BC5}"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23419446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25EF2F-6C28-4CE5-8D23-579FEDBB5BC5}"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4D6A051-AE9C-448A-B248-DCBBD64C40BE}" type="slidenum">
              <a:rPr lang="en-GB" smtClean="0"/>
              <a:t>‹#›</a:t>
            </a:fld>
            <a:endParaRPr lang="en-GB"/>
          </a:p>
        </p:txBody>
      </p:sp>
    </p:spTree>
    <p:extLst>
      <p:ext uri="{BB962C8B-B14F-4D97-AF65-F5344CB8AC3E}">
        <p14:creationId xmlns:p14="http://schemas.microsoft.com/office/powerpoint/2010/main" val="2936231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925EF2F-6C28-4CE5-8D23-579FEDBB5BC5}" type="datetimeFigureOut">
              <a:rPr lang="en-GB" smtClean="0"/>
              <a:t>02/10/2021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4D6A051-AE9C-448A-B248-DCBBD64C40BE}" type="slidenum">
              <a:rPr lang="en-GB" smtClean="0"/>
              <a:t>‹#›</a:t>
            </a:fld>
            <a:endParaRPr lang="en-GB"/>
          </a:p>
        </p:txBody>
      </p:sp>
    </p:spTree>
    <p:extLst>
      <p:ext uri="{BB962C8B-B14F-4D97-AF65-F5344CB8AC3E}">
        <p14:creationId xmlns:p14="http://schemas.microsoft.com/office/powerpoint/2010/main" val="2617098215"/>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bbc.co.uk/teach/class-clips-video/religious-education-ks2-my-life-my-religion-muslim-pilgrimage-hajj/zndfcqt"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06C9F-5328-4C28-BDA4-A4F886422A9B}"/>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B863E59-FA8F-46F8-BBE8-C33D6C05C56F}"/>
              </a:ext>
            </a:extLst>
          </p:cNvPr>
          <p:cNvSpPr>
            <a:spLocks noGrp="1"/>
          </p:cNvSpPr>
          <p:nvPr>
            <p:ph type="subTitle" idx="1"/>
          </p:nvPr>
        </p:nvSpPr>
        <p:spPr/>
        <p:txBody>
          <a:bodyPr>
            <a:noAutofit/>
          </a:bodyPr>
          <a:lstStyle/>
          <a:p>
            <a:r>
              <a:rPr lang="en-GB" sz="2100" dirty="0">
                <a:latin typeface="Comic Sans MS" panose="030F0702030302020204" pitchFamily="66" charset="0"/>
              </a:rPr>
              <a:t>LO: to understand values</a:t>
            </a:r>
          </a:p>
          <a:p>
            <a:r>
              <a:rPr lang="en-GB" sz="2100" dirty="0">
                <a:latin typeface="Comic Sans MS" panose="030F0702030302020204" pitchFamily="66" charset="0"/>
              </a:rPr>
              <a:t>	to understand practices and lifestyles</a:t>
            </a:r>
          </a:p>
          <a:p>
            <a:r>
              <a:rPr lang="en-GB" sz="2100" dirty="0">
                <a:latin typeface="Comic Sans MS" panose="030F0702030302020204" pitchFamily="66" charset="0"/>
              </a:rPr>
              <a:t>C: Islam</a:t>
            </a:r>
          </a:p>
        </p:txBody>
      </p:sp>
    </p:spTree>
    <p:extLst>
      <p:ext uri="{BB962C8B-B14F-4D97-AF65-F5344CB8AC3E}">
        <p14:creationId xmlns:p14="http://schemas.microsoft.com/office/powerpoint/2010/main" val="29362519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45413-BEC0-41AB-864A-66F112AC838A}"/>
              </a:ext>
            </a:extLst>
          </p:cNvPr>
          <p:cNvSpPr>
            <a:spLocks noGrp="1"/>
          </p:cNvSpPr>
          <p:nvPr>
            <p:ph type="title"/>
          </p:nvPr>
        </p:nvSpPr>
        <p:spPr/>
        <p:txBody>
          <a:bodyPr>
            <a:normAutofit/>
          </a:bodyPr>
          <a:lstStyle/>
          <a:p>
            <a:r>
              <a:rPr lang="en-GB" sz="5400" dirty="0">
                <a:latin typeface="Comic Sans MS" panose="030F0702030302020204" pitchFamily="66" charset="0"/>
              </a:rPr>
              <a:t>Hajj</a:t>
            </a:r>
          </a:p>
        </p:txBody>
      </p:sp>
      <p:sp>
        <p:nvSpPr>
          <p:cNvPr id="3" name="Content Placeholder 2">
            <a:extLst>
              <a:ext uri="{FF2B5EF4-FFF2-40B4-BE49-F238E27FC236}">
                <a16:creationId xmlns:a16="http://schemas.microsoft.com/office/drawing/2014/main" id="{DD83DB86-6A03-4193-BC42-362C290A1510}"/>
              </a:ext>
            </a:extLst>
          </p:cNvPr>
          <p:cNvSpPr>
            <a:spLocks noGrp="1"/>
          </p:cNvSpPr>
          <p:nvPr>
            <p:ph idx="1"/>
          </p:nvPr>
        </p:nvSpPr>
        <p:spPr>
          <a:xfrm>
            <a:off x="2589212" y="2133599"/>
            <a:ext cx="8915400" cy="4562475"/>
          </a:xfrm>
        </p:spPr>
        <p:txBody>
          <a:bodyPr>
            <a:normAutofit/>
          </a:bodyPr>
          <a:lstStyle/>
          <a:p>
            <a:r>
              <a:rPr lang="en-GB" sz="2100" dirty="0">
                <a:latin typeface="Comic Sans MS" panose="030F0702030302020204" pitchFamily="66" charset="0"/>
              </a:rPr>
              <a:t>Hajj is the fifth pillar of Islam.</a:t>
            </a:r>
          </a:p>
          <a:p>
            <a:r>
              <a:rPr lang="en-GB" sz="2100" dirty="0">
                <a:latin typeface="Comic Sans MS" panose="030F0702030302020204" pitchFamily="66" charset="0"/>
              </a:rPr>
              <a:t>It is a pilgrimage that Muslims make.</a:t>
            </a:r>
          </a:p>
          <a:p>
            <a:endParaRPr lang="en-GB" sz="2100" dirty="0">
              <a:latin typeface="Comic Sans MS" panose="030F0702030302020204" pitchFamily="66" charset="0"/>
            </a:endParaRPr>
          </a:p>
          <a:p>
            <a:endParaRPr lang="en-GB" sz="2100" dirty="0">
              <a:latin typeface="Comic Sans MS" panose="030F0702030302020204" pitchFamily="66" charset="0"/>
            </a:endParaRPr>
          </a:p>
          <a:p>
            <a:endParaRPr lang="en-GB" sz="2100" dirty="0">
              <a:latin typeface="Comic Sans MS" panose="030F0702030302020204" pitchFamily="66" charset="0"/>
            </a:endParaRPr>
          </a:p>
          <a:p>
            <a:endParaRPr lang="en-GB" sz="2100" dirty="0">
              <a:latin typeface="Comic Sans MS" panose="030F0702030302020204" pitchFamily="66" charset="0"/>
            </a:endParaRPr>
          </a:p>
          <a:p>
            <a:endParaRPr lang="en-GB" sz="2100" dirty="0">
              <a:latin typeface="Comic Sans MS" panose="030F0702030302020204" pitchFamily="66" charset="0"/>
            </a:endParaRPr>
          </a:p>
          <a:p>
            <a:r>
              <a:rPr lang="en-GB" sz="2100" dirty="0">
                <a:latin typeface="Comic Sans MS" panose="030F0702030302020204" pitchFamily="66" charset="0"/>
              </a:rPr>
              <a:t>What is a pilgrimage?</a:t>
            </a:r>
          </a:p>
          <a:p>
            <a:r>
              <a:rPr lang="en-GB" sz="2100" b="1" dirty="0">
                <a:latin typeface="Comic Sans MS" panose="030F0702030302020204" pitchFamily="66" charset="0"/>
              </a:rPr>
              <a:t>Hint: </a:t>
            </a:r>
            <a:r>
              <a:rPr lang="en-GB" sz="2100" dirty="0">
                <a:latin typeface="Comic Sans MS" panose="030F0702030302020204" pitchFamily="66" charset="0"/>
              </a:rPr>
              <a:t>you may remember the Hindu pilgrimage to the River Ganges you looked at in Year 5).</a:t>
            </a:r>
          </a:p>
        </p:txBody>
      </p:sp>
      <p:pic>
        <p:nvPicPr>
          <p:cNvPr id="1026" name="Picture 2" descr="The Obligation of Hajj: The Fifth Pillar of Islam">
            <a:extLst>
              <a:ext uri="{FF2B5EF4-FFF2-40B4-BE49-F238E27FC236}">
                <a16:creationId xmlns:a16="http://schemas.microsoft.com/office/drawing/2014/main" id="{53F8992F-113F-4DCF-BD62-7D3F8BACBD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0561" y="161925"/>
            <a:ext cx="4326018" cy="285957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Thinking Brain Cliparts - Cliparts Zone">
            <a:extLst>
              <a:ext uri="{FF2B5EF4-FFF2-40B4-BE49-F238E27FC236}">
                <a16:creationId xmlns:a16="http://schemas.microsoft.com/office/drawing/2014/main" id="{A84F76F5-1EDC-41C2-8D7C-A00D3F0B5DC3}"/>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26893" y="3021496"/>
            <a:ext cx="2181225"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716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A589B-5EFE-4CF0-B062-B90DC3034F0D}"/>
              </a:ext>
            </a:extLst>
          </p:cNvPr>
          <p:cNvSpPr>
            <a:spLocks noGrp="1"/>
          </p:cNvSpPr>
          <p:nvPr>
            <p:ph type="title"/>
          </p:nvPr>
        </p:nvSpPr>
        <p:spPr/>
        <p:txBody>
          <a:bodyPr>
            <a:normAutofit/>
          </a:bodyPr>
          <a:lstStyle/>
          <a:p>
            <a:r>
              <a:rPr lang="en-GB" sz="5400" dirty="0">
                <a:latin typeface="Comic Sans MS" panose="030F0702030302020204" pitchFamily="66" charset="0"/>
              </a:rPr>
              <a:t>A pilgrimage is…</a:t>
            </a:r>
          </a:p>
        </p:txBody>
      </p:sp>
      <p:sp>
        <p:nvSpPr>
          <p:cNvPr id="3" name="Content Placeholder 2">
            <a:extLst>
              <a:ext uri="{FF2B5EF4-FFF2-40B4-BE49-F238E27FC236}">
                <a16:creationId xmlns:a16="http://schemas.microsoft.com/office/drawing/2014/main" id="{309D9929-0798-4073-A0DB-BDB4429A0547}"/>
              </a:ext>
            </a:extLst>
          </p:cNvPr>
          <p:cNvSpPr>
            <a:spLocks noGrp="1"/>
          </p:cNvSpPr>
          <p:nvPr>
            <p:ph idx="1"/>
          </p:nvPr>
        </p:nvSpPr>
        <p:spPr>
          <a:xfrm>
            <a:off x="2589212" y="2133599"/>
            <a:ext cx="8915400" cy="4615071"/>
          </a:xfrm>
        </p:spPr>
        <p:txBody>
          <a:bodyPr>
            <a:normAutofit lnSpcReduction="10000"/>
          </a:bodyPr>
          <a:lstStyle/>
          <a:p>
            <a:r>
              <a:rPr lang="en-GB" sz="2100" dirty="0">
                <a:latin typeface="Comic Sans MS" panose="030F0702030302020204" pitchFamily="66" charset="0"/>
              </a:rPr>
              <a:t>A pilgrimage is a sacred journey, undertaken for a spiritual purpose. </a:t>
            </a:r>
          </a:p>
          <a:p>
            <a:r>
              <a:rPr lang="en-GB" sz="2100" dirty="0">
                <a:latin typeface="Comic Sans MS" panose="030F0702030302020204" pitchFamily="66" charset="0"/>
              </a:rPr>
              <a:t>Pilgrims are different from tourists: they travel for spiritual reasons, not just to relax or for fun. </a:t>
            </a:r>
          </a:p>
          <a:p>
            <a:r>
              <a:rPr lang="en-GB" sz="2100" dirty="0">
                <a:latin typeface="Comic Sans MS" panose="030F0702030302020204" pitchFamily="66" charset="0"/>
              </a:rPr>
              <a:t>Pilgrimage is a search for meaning, purpose, values or truth.</a:t>
            </a:r>
          </a:p>
          <a:p>
            <a:r>
              <a:rPr lang="en-GB" sz="2100" dirty="0">
                <a:latin typeface="Comic Sans MS" panose="030F0702030302020204" pitchFamily="66" charset="0"/>
              </a:rPr>
              <a:t>People go on pilgrimages for many reasons. </a:t>
            </a:r>
          </a:p>
          <a:p>
            <a:r>
              <a:rPr lang="en-GB" sz="2100" dirty="0">
                <a:latin typeface="Comic Sans MS" panose="030F0702030302020204" pitchFamily="66" charset="0"/>
              </a:rPr>
              <a:t>Some religions require or encourage believers to make a pilgrimage as an expression of faith. </a:t>
            </a:r>
          </a:p>
          <a:p>
            <a:r>
              <a:rPr lang="en-GB" sz="2100" dirty="0">
                <a:latin typeface="Comic Sans MS" panose="030F0702030302020204" pitchFamily="66" charset="0"/>
              </a:rPr>
              <a:t>People may also journey to a shrine because they want a favour, such as a cure for an illness, from a saint or divine being. </a:t>
            </a:r>
          </a:p>
          <a:p>
            <a:r>
              <a:rPr lang="en-GB" sz="2100" dirty="0">
                <a:latin typeface="Comic Sans MS" panose="030F0702030302020204" pitchFamily="66" charset="0"/>
              </a:rPr>
              <a:t>Others give thanks or ask to be forgiven for a wrong they have done.</a:t>
            </a:r>
          </a:p>
        </p:txBody>
      </p:sp>
    </p:spTree>
    <p:extLst>
      <p:ext uri="{BB962C8B-B14F-4D97-AF65-F5344CB8AC3E}">
        <p14:creationId xmlns:p14="http://schemas.microsoft.com/office/powerpoint/2010/main" val="21689786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5CCE1F-DAFE-46F8-B914-D369B8455959}"/>
              </a:ext>
            </a:extLst>
          </p:cNvPr>
          <p:cNvSpPr>
            <a:spLocks noGrp="1"/>
          </p:cNvSpPr>
          <p:nvPr>
            <p:ph idx="1"/>
          </p:nvPr>
        </p:nvSpPr>
        <p:spPr>
          <a:xfrm>
            <a:off x="2519638" y="3106882"/>
            <a:ext cx="8915400" cy="3777622"/>
          </a:xfrm>
        </p:spPr>
        <p:txBody>
          <a:bodyPr>
            <a:normAutofit/>
          </a:bodyPr>
          <a:lstStyle/>
          <a:p>
            <a:r>
              <a:rPr lang="en-GB" sz="2100" dirty="0">
                <a:latin typeface="Comic Sans MS" panose="030F0702030302020204" pitchFamily="66" charset="0"/>
              </a:rPr>
              <a:t>Muslims are expected to visit Makkah at least once in their lifetime, if conditions allow.</a:t>
            </a:r>
          </a:p>
          <a:p>
            <a:endParaRPr lang="en-GB" sz="2100" dirty="0">
              <a:latin typeface="Comic Sans MS" panose="030F0702030302020204" pitchFamily="66" charset="0"/>
            </a:endParaRPr>
          </a:p>
          <a:p>
            <a:r>
              <a:rPr lang="en-GB" sz="2100" dirty="0">
                <a:latin typeface="Comic Sans MS" panose="030F0702030302020204" pitchFamily="66" charset="0"/>
              </a:rPr>
              <a:t>Muslims try to go to Makkah during </a:t>
            </a:r>
            <a:r>
              <a:rPr lang="en-GB" sz="2100" dirty="0" err="1">
                <a:latin typeface="Comic Sans MS" panose="030F0702030302020204" pitchFamily="66" charset="0"/>
              </a:rPr>
              <a:t>Dhu</a:t>
            </a:r>
            <a:r>
              <a:rPr lang="en-GB" sz="2100" dirty="0">
                <a:latin typeface="Comic Sans MS" panose="030F0702030302020204" pitchFamily="66" charset="0"/>
              </a:rPr>
              <a:t> al-</a:t>
            </a:r>
            <a:r>
              <a:rPr lang="en-GB" sz="2100" dirty="0" err="1">
                <a:latin typeface="Comic Sans MS" panose="030F0702030302020204" pitchFamily="66" charset="0"/>
              </a:rPr>
              <a:t>Hijah</a:t>
            </a:r>
            <a:r>
              <a:rPr lang="en-GB" sz="2100" dirty="0">
                <a:latin typeface="Comic Sans MS" panose="030F0702030302020204" pitchFamily="66" charset="0"/>
              </a:rPr>
              <a:t>, the twelfth month of the Islamic calendar.</a:t>
            </a:r>
          </a:p>
          <a:p>
            <a:endParaRPr lang="en-GB" sz="2100" dirty="0">
              <a:latin typeface="Comic Sans MS" panose="030F0702030302020204" pitchFamily="66" charset="0"/>
            </a:endParaRPr>
          </a:p>
          <a:p>
            <a:r>
              <a:rPr lang="en-GB" sz="2100" dirty="0">
                <a:latin typeface="Comic Sans MS" panose="030F0702030302020204" pitchFamily="66" charset="0"/>
              </a:rPr>
              <a:t>Makkah is in Saudi Arabia.</a:t>
            </a:r>
          </a:p>
          <a:p>
            <a:r>
              <a:rPr lang="en-GB" sz="2100" dirty="0">
                <a:latin typeface="Comic Sans MS" panose="030F0702030302020204" pitchFamily="66" charset="0"/>
              </a:rPr>
              <a:t>This is where the Prophet Muhammad (PBUH) was born and had his first revelation from Allah.</a:t>
            </a:r>
          </a:p>
        </p:txBody>
      </p:sp>
      <p:pic>
        <p:nvPicPr>
          <p:cNvPr id="2050" name="Picture 2" descr="A step-by-step guide to Hajj | Religion News | Al Jazeera">
            <a:extLst>
              <a:ext uri="{FF2B5EF4-FFF2-40B4-BE49-F238E27FC236}">
                <a16:creationId xmlns:a16="http://schemas.microsoft.com/office/drawing/2014/main" id="{2240E171-F972-4520-8F15-06197D2DD8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1165" y="82074"/>
            <a:ext cx="5189021" cy="2916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738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What is the driving distance from Makkah Saudi Arabia to London Great  Britain? Google Maps Mileage, Driving Directions &amp;amp; Flying Distance - Fuel  Cost, Midpoint Route and Journey Times Mi Km">
            <a:extLst>
              <a:ext uri="{FF2B5EF4-FFF2-40B4-BE49-F238E27FC236}">
                <a16:creationId xmlns:a16="http://schemas.microsoft.com/office/drawing/2014/main" id="{7FD1688E-F08A-4B6C-811A-5C08F03B3C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3601" y="135835"/>
            <a:ext cx="5768837" cy="659295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File:Mecca, Saudi Arabia locator map.png - Wikimedia Commons">
            <a:extLst>
              <a:ext uri="{FF2B5EF4-FFF2-40B4-BE49-F238E27FC236}">
                <a16:creationId xmlns:a16="http://schemas.microsoft.com/office/drawing/2014/main" id="{F7402AE8-013C-4B86-8454-AAD100D4E0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788" y="1331843"/>
            <a:ext cx="5415612" cy="5307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381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2B9C53-A8B0-4CDE-B009-32BF4D5FB385}"/>
              </a:ext>
            </a:extLst>
          </p:cNvPr>
          <p:cNvSpPr>
            <a:spLocks noGrp="1"/>
          </p:cNvSpPr>
          <p:nvPr>
            <p:ph idx="1"/>
          </p:nvPr>
        </p:nvSpPr>
        <p:spPr>
          <a:xfrm>
            <a:off x="1649897" y="304800"/>
            <a:ext cx="10247242" cy="3777622"/>
          </a:xfrm>
        </p:spPr>
        <p:txBody>
          <a:bodyPr>
            <a:noAutofit/>
          </a:bodyPr>
          <a:lstStyle/>
          <a:p>
            <a:r>
              <a:rPr lang="en-GB" sz="2100" dirty="0">
                <a:latin typeface="Comic Sans MS" panose="030F0702030302020204" pitchFamily="66" charset="0"/>
              </a:rPr>
              <a:t>Hajj is the gathering of Muslims from all over the world, who take part in an act of worship.</a:t>
            </a:r>
          </a:p>
          <a:p>
            <a:r>
              <a:rPr lang="en-GB" sz="2100" dirty="0">
                <a:latin typeface="Comic Sans MS" panose="030F0702030302020204" pitchFamily="66" charset="0"/>
              </a:rPr>
              <a:t>It is a physically demanding journey that Muslims believe offers a chance to wipe clean past sins and start anew before Allah.</a:t>
            </a:r>
          </a:p>
          <a:p>
            <a:r>
              <a:rPr lang="en-GB" sz="2100" dirty="0">
                <a:latin typeface="Comic Sans MS" panose="030F0702030302020204" pitchFamily="66" charset="0"/>
              </a:rPr>
              <a:t>No matter who they are, this act of worship brings all Muslims together as one.</a:t>
            </a:r>
          </a:p>
          <a:p>
            <a:r>
              <a:rPr lang="en-GB" sz="2100" dirty="0">
                <a:latin typeface="Comic Sans MS" panose="030F0702030302020204" pitchFamily="66" charset="0"/>
              </a:rPr>
              <a:t>Everyone is expected to wear an ihram which is special clothing made from two sheets of white cloth.</a:t>
            </a:r>
          </a:p>
          <a:p>
            <a:r>
              <a:rPr lang="en-GB" sz="2100" dirty="0">
                <a:latin typeface="Comic Sans MS" panose="030F0702030302020204" pitchFamily="66" charset="0"/>
              </a:rPr>
              <a:t>This is so that everyone is seen as equal, regardless of who they are.</a:t>
            </a:r>
          </a:p>
        </p:txBody>
      </p:sp>
      <p:pic>
        <p:nvPicPr>
          <p:cNvPr id="4098" name="Picture 2" descr="What to avoid by pilgrims in Ihram state? - Eaalim Travel">
            <a:extLst>
              <a:ext uri="{FF2B5EF4-FFF2-40B4-BE49-F238E27FC236}">
                <a16:creationId xmlns:a16="http://schemas.microsoft.com/office/drawing/2014/main" id="{C02222C0-CCDD-42A9-9286-33483DE407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4281" y="3850165"/>
            <a:ext cx="4561301" cy="2902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9504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02D5ED-A560-4A1D-B268-72FD01E51466}"/>
              </a:ext>
            </a:extLst>
          </p:cNvPr>
          <p:cNvSpPr>
            <a:spLocks noGrp="1"/>
          </p:cNvSpPr>
          <p:nvPr>
            <p:ph idx="1"/>
          </p:nvPr>
        </p:nvSpPr>
        <p:spPr>
          <a:xfrm>
            <a:off x="2678665" y="612913"/>
            <a:ext cx="8915400" cy="3777622"/>
          </a:xfrm>
        </p:spPr>
        <p:txBody>
          <a:bodyPr>
            <a:normAutofit/>
          </a:bodyPr>
          <a:lstStyle/>
          <a:p>
            <a:r>
              <a:rPr lang="en-GB" sz="2100" dirty="0">
                <a:latin typeface="Comic Sans MS" panose="030F0702030302020204" pitchFamily="66" charset="0"/>
              </a:rPr>
              <a:t>Hajj is important as Muslims believe it is commanded by Allah.</a:t>
            </a:r>
          </a:p>
          <a:p>
            <a:r>
              <a:rPr lang="en-GB" sz="2100" dirty="0">
                <a:latin typeface="Comic Sans MS" panose="030F0702030302020204" pitchFamily="66" charset="0"/>
              </a:rPr>
              <a:t>The Qur’an speaks of the Ka’ba as a place of security and prayer to which Muslims should return and give praise to Allah.</a:t>
            </a:r>
          </a:p>
        </p:txBody>
      </p:sp>
      <p:pic>
        <p:nvPicPr>
          <p:cNvPr id="5122" name="Picture 2" descr="Saudi Arabia completes renovation of Zamzam well">
            <a:extLst>
              <a:ext uri="{FF2B5EF4-FFF2-40B4-BE49-F238E27FC236}">
                <a16:creationId xmlns:a16="http://schemas.microsoft.com/office/drawing/2014/main" id="{96C247C0-BA07-4674-ADC3-CD0D8AD402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21565" y="2075960"/>
            <a:ext cx="8229600" cy="4629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619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B46A6-FA4C-4B86-8D75-132A03EDAD7A}"/>
              </a:ext>
            </a:extLst>
          </p:cNvPr>
          <p:cNvSpPr>
            <a:spLocks noGrp="1"/>
          </p:cNvSpPr>
          <p:nvPr>
            <p:ph type="title"/>
          </p:nvPr>
        </p:nvSpPr>
        <p:spPr/>
        <p:txBody>
          <a:bodyPr>
            <a:noAutofit/>
          </a:bodyPr>
          <a:lstStyle/>
          <a:p>
            <a:pPr algn="ctr"/>
            <a:r>
              <a:rPr lang="en-GB" sz="2000" dirty="0">
                <a:latin typeface="Comic Sans MS" panose="030F0702030302020204" pitchFamily="66" charset="0"/>
                <a:hlinkClick r:id="rId2"/>
              </a:rPr>
              <a:t>https://www.bbc.co.uk/teach/class-clips-video/religious-education-ks2-my-life-my-religion-muslim-pilgrimage-hajj/zndfcqt</a:t>
            </a:r>
            <a:r>
              <a:rPr lang="en-GB" sz="2000" dirty="0">
                <a:latin typeface="Comic Sans MS" panose="030F0702030302020204" pitchFamily="66" charset="0"/>
              </a:rPr>
              <a:t> </a:t>
            </a:r>
          </a:p>
        </p:txBody>
      </p:sp>
      <p:pic>
        <p:nvPicPr>
          <p:cNvPr id="4" name="Picture 3">
            <a:extLst>
              <a:ext uri="{FF2B5EF4-FFF2-40B4-BE49-F238E27FC236}">
                <a16:creationId xmlns:a16="http://schemas.microsoft.com/office/drawing/2014/main" id="{BF49E318-9FF9-49DE-9C32-514FB1DF33BD}"/>
              </a:ext>
            </a:extLst>
          </p:cNvPr>
          <p:cNvPicPr>
            <a:picLocks noChangeAspect="1"/>
          </p:cNvPicPr>
          <p:nvPr/>
        </p:nvPicPr>
        <p:blipFill rotWithShape="1">
          <a:blip r:embed="rId3"/>
          <a:srcRect l="16631" t="26522" r="17582" b="7246"/>
          <a:stretch/>
        </p:blipFill>
        <p:spPr>
          <a:xfrm>
            <a:off x="2371382" y="1480930"/>
            <a:ext cx="9196807" cy="5208105"/>
          </a:xfrm>
          <a:prstGeom prst="rect">
            <a:avLst/>
          </a:prstGeom>
        </p:spPr>
      </p:pic>
    </p:spTree>
    <p:extLst>
      <p:ext uri="{BB962C8B-B14F-4D97-AF65-F5344CB8AC3E}">
        <p14:creationId xmlns:p14="http://schemas.microsoft.com/office/powerpoint/2010/main" val="1721211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dirty="0">
                <a:latin typeface="Comic Sans MS" panose="030F0702030302020204" pitchFamily="66" charset="0"/>
                <a:cs typeface="Georgia"/>
              </a:rPr>
              <a:t>Hajj</a:t>
            </a:r>
          </a:p>
        </p:txBody>
      </p:sp>
      <p:sp>
        <p:nvSpPr>
          <p:cNvPr id="3" name="Subtitle 2"/>
          <p:cNvSpPr>
            <a:spLocks noGrp="1"/>
          </p:cNvSpPr>
          <p:nvPr>
            <p:ph idx="1"/>
          </p:nvPr>
        </p:nvSpPr>
        <p:spPr/>
        <p:txBody>
          <a:bodyPr>
            <a:normAutofit/>
          </a:bodyPr>
          <a:lstStyle/>
          <a:p>
            <a:pPr marL="457200" indent="-457200">
              <a:buFont typeface="Arial"/>
              <a:buChar char="•"/>
            </a:pPr>
            <a:r>
              <a:rPr lang="en-US" sz="2000" dirty="0">
                <a:solidFill>
                  <a:schemeClr val="tx1"/>
                </a:solidFill>
                <a:latin typeface="Comic Sans MS" panose="030F0702030302020204" pitchFamily="66" charset="0"/>
                <a:cs typeface="Georgia"/>
              </a:rPr>
              <a:t>The fifth pillar of Islam, Hajj is mandatory once in a life-time for all Muslim adults if they are financially and physically able to do so.</a:t>
            </a:r>
          </a:p>
          <a:p>
            <a:pPr marL="457200" indent="-457200">
              <a:buFont typeface="Arial"/>
              <a:buChar char="•"/>
            </a:pPr>
            <a:r>
              <a:rPr lang="en-US" sz="2000" dirty="0">
                <a:solidFill>
                  <a:schemeClr val="tx1"/>
                </a:solidFill>
                <a:latin typeface="Comic Sans MS" panose="030F0702030302020204" pitchFamily="66" charset="0"/>
                <a:cs typeface="Georgia"/>
              </a:rPr>
              <a:t>It takes place every year during </a:t>
            </a:r>
            <a:r>
              <a:rPr lang="en-US" sz="2000" i="1" dirty="0">
                <a:solidFill>
                  <a:schemeClr val="tx1"/>
                </a:solidFill>
                <a:latin typeface="Comic Sans MS" panose="030F0702030302020204" pitchFamily="66" charset="0"/>
                <a:cs typeface="Georgia"/>
              </a:rPr>
              <a:t>Dhul Hijjah </a:t>
            </a:r>
            <a:r>
              <a:rPr lang="mr-IN" sz="2000" dirty="0">
                <a:solidFill>
                  <a:schemeClr val="tx1"/>
                </a:solidFill>
                <a:latin typeface="Comic Sans MS" panose="030F0702030302020204" pitchFamily="66" charset="0"/>
                <a:cs typeface="Georgia"/>
              </a:rPr>
              <a:t>–</a:t>
            </a:r>
            <a:r>
              <a:rPr lang="en-US" sz="2000" dirty="0">
                <a:solidFill>
                  <a:schemeClr val="tx1"/>
                </a:solidFill>
                <a:latin typeface="Comic Sans MS" panose="030F0702030302020204" pitchFamily="66" charset="0"/>
                <a:cs typeface="Georgia"/>
              </a:rPr>
              <a:t> the 12</a:t>
            </a:r>
            <a:r>
              <a:rPr lang="en-US" sz="2000" baseline="30000" dirty="0">
                <a:solidFill>
                  <a:schemeClr val="tx1"/>
                </a:solidFill>
                <a:latin typeface="Comic Sans MS" panose="030F0702030302020204" pitchFamily="66" charset="0"/>
                <a:cs typeface="Georgia"/>
              </a:rPr>
              <a:t>th</a:t>
            </a:r>
            <a:r>
              <a:rPr lang="en-US" sz="2000" dirty="0">
                <a:solidFill>
                  <a:schemeClr val="tx1"/>
                </a:solidFill>
                <a:latin typeface="Comic Sans MS" panose="030F0702030302020204" pitchFamily="66" charset="0"/>
                <a:cs typeface="Georgia"/>
              </a:rPr>
              <a:t> month of the Islamic calendar.</a:t>
            </a:r>
          </a:p>
          <a:p>
            <a:pPr algn="l"/>
            <a:endParaRPr lang="en-US" sz="2000" dirty="0">
              <a:solidFill>
                <a:schemeClr val="tx1"/>
              </a:solidFill>
              <a:latin typeface="Comic Sans MS" panose="030F0702030302020204" pitchFamily="66" charset="0"/>
              <a:cs typeface="Georgia"/>
            </a:endParaRPr>
          </a:p>
          <a:p>
            <a:pPr marL="457200" indent="-457200">
              <a:buFont typeface="Arial"/>
              <a:buChar char="•"/>
            </a:pPr>
            <a:endParaRPr lang="en-US" sz="2000" dirty="0">
              <a:solidFill>
                <a:schemeClr val="tx1"/>
              </a:solidFill>
              <a:latin typeface="Comic Sans MS" panose="030F0702030302020204" pitchFamily="66" charset="0"/>
              <a:cs typeface="Georgia"/>
            </a:endParaRPr>
          </a:p>
          <a:p>
            <a:pPr algn="l"/>
            <a:endParaRPr lang="en-US" sz="2000" dirty="0">
              <a:latin typeface="Comic Sans MS" panose="030F0702030302020204" pitchFamily="66" charset="0"/>
              <a:cs typeface="Georgia"/>
            </a:endParaRPr>
          </a:p>
        </p:txBody>
      </p:sp>
      <p:pic>
        <p:nvPicPr>
          <p:cNvPr id="13" name="Picture 12" descr="route.g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91" y="3961259"/>
            <a:ext cx="5908841" cy="2272631"/>
          </a:xfrm>
          <a:prstGeom prst="rect">
            <a:avLst/>
          </a:prstGeom>
        </p:spPr>
      </p:pic>
      <p:sp>
        <p:nvSpPr>
          <p:cNvPr id="14" name="Rectangle 13"/>
          <p:cNvSpPr/>
          <p:nvPr/>
        </p:nvSpPr>
        <p:spPr>
          <a:xfrm>
            <a:off x="6189669" y="6385925"/>
            <a:ext cx="2335896" cy="400110"/>
          </a:xfrm>
          <a:prstGeom prst="rect">
            <a:avLst/>
          </a:prstGeom>
        </p:spPr>
        <p:txBody>
          <a:bodyPr wrap="none">
            <a:spAutoFit/>
          </a:bodyPr>
          <a:lstStyle/>
          <a:p>
            <a:r>
              <a:rPr lang="en-US" sz="2000" b="1" dirty="0">
                <a:latin typeface="Comic Sans MS" panose="030F0702030302020204" pitchFamily="66" charset="0"/>
                <a:cs typeface="Georgia"/>
              </a:rPr>
              <a:t>The Hajj journey</a:t>
            </a:r>
          </a:p>
        </p:txBody>
      </p:sp>
    </p:spTree>
    <p:extLst>
      <p:ext uri="{BB962C8B-B14F-4D97-AF65-F5344CB8AC3E}">
        <p14:creationId xmlns:p14="http://schemas.microsoft.com/office/powerpoint/2010/main" val="38806335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dirty="0">
                <a:latin typeface="Comic Sans MS" panose="030F0702030302020204" pitchFamily="66" charset="0"/>
                <a:cs typeface="Georgia"/>
              </a:rPr>
              <a:t>The state of Ihram</a:t>
            </a:r>
          </a:p>
        </p:txBody>
      </p:sp>
      <p:sp>
        <p:nvSpPr>
          <p:cNvPr id="3" name="Subtitle 2"/>
          <p:cNvSpPr>
            <a:spLocks noGrp="1"/>
          </p:cNvSpPr>
          <p:nvPr>
            <p:ph idx="1"/>
          </p:nvPr>
        </p:nvSpPr>
        <p:spPr>
          <a:xfrm>
            <a:off x="2216427" y="1726096"/>
            <a:ext cx="9631016" cy="4376530"/>
          </a:xfrm>
        </p:spPr>
        <p:txBody>
          <a:bodyPr>
            <a:normAutofit/>
          </a:bodyPr>
          <a:lstStyle/>
          <a:p>
            <a:pPr marL="457200" indent="-457200">
              <a:buFont typeface="Arial"/>
              <a:buChar char="•"/>
            </a:pPr>
            <a:r>
              <a:rPr lang="en-US" sz="2000" dirty="0">
                <a:solidFill>
                  <a:schemeClr val="tx1"/>
                </a:solidFill>
                <a:latin typeface="Comic Sans MS" panose="030F0702030302020204" pitchFamily="66" charset="0"/>
                <a:cs typeface="Georgia"/>
              </a:rPr>
              <a:t>Pilgrims begin by announcing their intent (</a:t>
            </a:r>
            <a:r>
              <a:rPr lang="en-US" sz="2000" i="1" dirty="0" err="1">
                <a:solidFill>
                  <a:schemeClr val="tx1"/>
                </a:solidFill>
                <a:latin typeface="Comic Sans MS" panose="030F0702030302020204" pitchFamily="66" charset="0"/>
                <a:cs typeface="Georgia"/>
              </a:rPr>
              <a:t>niyya</a:t>
            </a:r>
            <a:r>
              <a:rPr lang="en-US" sz="2000" dirty="0">
                <a:solidFill>
                  <a:schemeClr val="tx1"/>
                </a:solidFill>
                <a:latin typeface="Comic Sans MS" panose="030F0702030302020204" pitchFamily="66" charset="0"/>
                <a:cs typeface="Georgia"/>
              </a:rPr>
              <a:t>) to perform hajj, upon which they enter into the state of </a:t>
            </a:r>
            <a:r>
              <a:rPr lang="en-US" sz="2000" i="1" dirty="0">
                <a:solidFill>
                  <a:schemeClr val="tx1"/>
                </a:solidFill>
                <a:latin typeface="Comic Sans MS" panose="030F0702030302020204" pitchFamily="66" charset="0"/>
                <a:cs typeface="Georgia"/>
              </a:rPr>
              <a:t>ihram</a:t>
            </a:r>
            <a:r>
              <a:rPr lang="en-US" sz="2000" dirty="0">
                <a:solidFill>
                  <a:schemeClr val="tx1"/>
                </a:solidFill>
                <a:latin typeface="Comic Sans MS" panose="030F0702030302020204" pitchFamily="66" charset="0"/>
                <a:cs typeface="Georgia"/>
              </a:rPr>
              <a:t>.</a:t>
            </a:r>
          </a:p>
          <a:p>
            <a:pPr marL="457200" indent="-457200">
              <a:buFont typeface="Arial"/>
              <a:buChar char="•"/>
            </a:pPr>
            <a:r>
              <a:rPr lang="en-US" sz="2000" dirty="0">
                <a:solidFill>
                  <a:schemeClr val="tx1"/>
                </a:solidFill>
                <a:latin typeface="Comic Sans MS" panose="030F0702030302020204" pitchFamily="66" charset="0"/>
                <a:cs typeface="Georgia"/>
              </a:rPr>
              <a:t>The state of </a:t>
            </a:r>
            <a:r>
              <a:rPr lang="en-US" sz="2000" i="1" dirty="0">
                <a:solidFill>
                  <a:schemeClr val="tx1"/>
                </a:solidFill>
                <a:latin typeface="Comic Sans MS" panose="030F0702030302020204" pitchFamily="66" charset="0"/>
                <a:cs typeface="Georgia"/>
              </a:rPr>
              <a:t>ihram</a:t>
            </a:r>
            <a:r>
              <a:rPr lang="en-US" sz="2000" dirty="0">
                <a:solidFill>
                  <a:schemeClr val="tx1"/>
                </a:solidFill>
                <a:latin typeface="Comic Sans MS" panose="030F0702030302020204" pitchFamily="66" charset="0"/>
                <a:cs typeface="Georgia"/>
              </a:rPr>
              <a:t> calls for certain conditions that need to be maintained throughout the duration of hajj.</a:t>
            </a:r>
          </a:p>
          <a:p>
            <a:pPr marL="457200" indent="-457200">
              <a:buFont typeface="Arial"/>
              <a:buChar char="•"/>
            </a:pPr>
            <a:r>
              <a:rPr lang="en-US" sz="2000" dirty="0">
                <a:solidFill>
                  <a:schemeClr val="tx1"/>
                </a:solidFill>
                <a:latin typeface="Comic Sans MS" panose="030F0702030302020204" pitchFamily="66" charset="0"/>
              </a:rPr>
              <a:t>Men wear two pieces of unstitched cloth, signifying simplicity (typically white)</a:t>
            </a:r>
          </a:p>
          <a:p>
            <a:pPr marL="457200" indent="-457200">
              <a:buFont typeface="Arial"/>
              <a:buChar char="•"/>
            </a:pPr>
            <a:r>
              <a:rPr lang="en-US" sz="2000" dirty="0">
                <a:solidFill>
                  <a:schemeClr val="tx1"/>
                </a:solidFill>
                <a:latin typeface="Comic Sans MS" panose="030F0702030302020204" pitchFamily="66" charset="0"/>
              </a:rPr>
              <a:t>Women wear clothing covering everything other than the face and hands. </a:t>
            </a:r>
          </a:p>
        </p:txBody>
      </p:sp>
      <p:pic>
        <p:nvPicPr>
          <p:cNvPr id="4" name="Picture 3" descr="haj ihram.jpeg"/>
          <p:cNvPicPr>
            <a:picLocks noChangeAspect="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val="0"/>
              </a:ext>
            </a:extLst>
          </a:blip>
          <a:stretch>
            <a:fillRect/>
          </a:stretch>
        </p:blipFill>
        <p:spPr>
          <a:xfrm>
            <a:off x="6160993" y="4415452"/>
            <a:ext cx="1771838" cy="2323278"/>
          </a:xfrm>
          <a:prstGeom prst="rect">
            <a:avLst/>
          </a:prstGeom>
          <a:ln>
            <a:noFill/>
          </a:ln>
        </p:spPr>
      </p:pic>
    </p:spTree>
    <p:extLst>
      <p:ext uri="{BB962C8B-B14F-4D97-AF65-F5344CB8AC3E}">
        <p14:creationId xmlns:p14="http://schemas.microsoft.com/office/powerpoint/2010/main" val="1592817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212" y="595320"/>
            <a:ext cx="8911687" cy="1280890"/>
          </a:xfrm>
        </p:spPr>
        <p:txBody>
          <a:bodyPr>
            <a:normAutofit/>
          </a:bodyPr>
          <a:lstStyle/>
          <a:p>
            <a:pPr algn="l"/>
            <a:r>
              <a:rPr lang="en-US" sz="5400" dirty="0">
                <a:latin typeface="Comic Sans MS" panose="030F0702030302020204" pitchFamily="66" charset="0"/>
                <a:cs typeface="Georgia"/>
              </a:rPr>
              <a:t>The stages of Hajj</a:t>
            </a:r>
          </a:p>
        </p:txBody>
      </p:sp>
      <p:sp>
        <p:nvSpPr>
          <p:cNvPr id="5" name="Content Placeholder 4">
            <a:extLst>
              <a:ext uri="{FF2B5EF4-FFF2-40B4-BE49-F238E27FC236}">
                <a16:creationId xmlns:a16="http://schemas.microsoft.com/office/drawing/2014/main" id="{D27108E7-A2BF-473C-A7EA-23366EEFCD45}"/>
              </a:ext>
            </a:extLst>
          </p:cNvPr>
          <p:cNvSpPr>
            <a:spLocks noGrp="1"/>
          </p:cNvSpPr>
          <p:nvPr>
            <p:ph idx="1"/>
          </p:nvPr>
        </p:nvSpPr>
        <p:spPr>
          <a:xfrm>
            <a:off x="2589212" y="2411896"/>
            <a:ext cx="8915400" cy="4446104"/>
          </a:xfrm>
        </p:spPr>
        <p:txBody>
          <a:bodyPr>
            <a:noAutofit/>
          </a:bodyPr>
          <a:lstStyle/>
          <a:p>
            <a:r>
              <a:rPr lang="en-US" sz="2000" b="1" dirty="0">
                <a:solidFill>
                  <a:schemeClr val="tx1"/>
                </a:solidFill>
                <a:latin typeface="Comic Sans MS" panose="030F0702030302020204" pitchFamily="66" charset="0"/>
                <a:cs typeface="Georgia"/>
              </a:rPr>
              <a:t>1. Intention &amp; </a:t>
            </a:r>
            <a:r>
              <a:rPr lang="en-US" sz="2000" b="1" dirty="0" err="1">
                <a:solidFill>
                  <a:schemeClr val="tx1"/>
                </a:solidFill>
                <a:latin typeface="Comic Sans MS" panose="030F0702030302020204" pitchFamily="66" charset="0"/>
                <a:cs typeface="Georgia"/>
              </a:rPr>
              <a:t>Talbiya</a:t>
            </a:r>
            <a:endParaRPr lang="en-US" sz="2000" b="1" dirty="0">
              <a:solidFill>
                <a:schemeClr val="tx1"/>
              </a:solidFill>
              <a:latin typeface="Comic Sans MS" panose="030F0702030302020204" pitchFamily="66" charset="0"/>
              <a:cs typeface="Georgia"/>
            </a:endParaRPr>
          </a:p>
          <a:p>
            <a:r>
              <a:rPr lang="en-US" sz="2000" dirty="0">
                <a:solidFill>
                  <a:schemeClr val="tx1"/>
                </a:solidFill>
                <a:latin typeface="Comic Sans MS" panose="030F0702030302020204" pitchFamily="66" charset="0"/>
                <a:cs typeface="Georgia"/>
              </a:rPr>
              <a:t>Pilgrims announce their intent to perform the Hajj at a designated prayer point (</a:t>
            </a:r>
            <a:r>
              <a:rPr lang="en-US" sz="2000" dirty="0" err="1">
                <a:solidFill>
                  <a:schemeClr val="tx1"/>
                </a:solidFill>
                <a:latin typeface="Comic Sans MS" panose="030F0702030302020204" pitchFamily="66" charset="0"/>
                <a:cs typeface="Georgia"/>
              </a:rPr>
              <a:t>miqat</a:t>
            </a:r>
            <a:r>
              <a:rPr lang="en-US" sz="2000" dirty="0">
                <a:solidFill>
                  <a:schemeClr val="tx1"/>
                </a:solidFill>
                <a:latin typeface="Comic Sans MS" panose="030F0702030302020204" pitchFamily="66" charset="0"/>
                <a:cs typeface="Georgia"/>
              </a:rPr>
              <a:t>) and enter the state of ihram.</a:t>
            </a:r>
          </a:p>
          <a:p>
            <a:r>
              <a:rPr lang="en-US" sz="2000" dirty="0">
                <a:solidFill>
                  <a:schemeClr val="tx1"/>
                </a:solidFill>
                <a:latin typeface="Comic Sans MS" panose="030F0702030302020204" pitchFamily="66" charset="0"/>
                <a:cs typeface="Georgia"/>
              </a:rPr>
              <a:t>Pilgrims then utter the following prayer (</a:t>
            </a:r>
            <a:r>
              <a:rPr lang="en-US" sz="2000" dirty="0" err="1">
                <a:solidFill>
                  <a:schemeClr val="tx1"/>
                </a:solidFill>
                <a:latin typeface="Comic Sans MS" panose="030F0702030302020204" pitchFamily="66" charset="0"/>
                <a:cs typeface="Georgia"/>
              </a:rPr>
              <a:t>talbiya</a:t>
            </a:r>
            <a:r>
              <a:rPr lang="en-US" sz="2000" dirty="0">
                <a:solidFill>
                  <a:schemeClr val="tx1"/>
                </a:solidFill>
                <a:latin typeface="Comic Sans MS" panose="030F0702030302020204" pitchFamily="66" charset="0"/>
                <a:cs typeface="Georgia"/>
              </a:rPr>
              <a:t>) and typically repeat it until they arrive at Mecca.</a:t>
            </a:r>
          </a:p>
          <a:p>
            <a:endParaRPr lang="en-US" sz="2000" dirty="0">
              <a:solidFill>
                <a:schemeClr val="tx1"/>
              </a:solidFill>
              <a:latin typeface="Comic Sans MS" panose="030F0702030302020204" pitchFamily="66" charset="0"/>
              <a:cs typeface="Georgia"/>
            </a:endParaRPr>
          </a:p>
          <a:p>
            <a:r>
              <a:rPr lang="en-US" sz="2000" i="1" dirty="0">
                <a:solidFill>
                  <a:schemeClr val="tx1"/>
                </a:solidFill>
                <a:latin typeface="Comic Sans MS" panose="030F0702030302020204" pitchFamily="66" charset="0"/>
                <a:cs typeface="Georgia"/>
              </a:rPr>
              <a:t>“Here I am, at your service O Lord. Here I am at your service, you who have no partners. All praise, all bounty, all sovereignty is Yours alone, you have no partners.”</a:t>
            </a:r>
          </a:p>
          <a:p>
            <a:endParaRPr lang="en-US" sz="2000" i="1" dirty="0">
              <a:solidFill>
                <a:schemeClr val="tx1"/>
              </a:solidFill>
              <a:latin typeface="Comic Sans MS" panose="030F0702030302020204" pitchFamily="66" charset="0"/>
              <a:cs typeface="Georgia"/>
            </a:endParaRPr>
          </a:p>
          <a:p>
            <a:r>
              <a:rPr lang="en-US" sz="2000" dirty="0">
                <a:solidFill>
                  <a:schemeClr val="tx1"/>
                </a:solidFill>
                <a:latin typeface="Comic Sans MS" panose="030F0702030302020204" pitchFamily="66" charset="0"/>
                <a:cs typeface="Georgia"/>
              </a:rPr>
              <a:t>Entering the state of ihram is an important step.</a:t>
            </a:r>
          </a:p>
          <a:p>
            <a:endParaRPr lang="en-GB" sz="2000" dirty="0">
              <a:latin typeface="Comic Sans MS" panose="030F0702030302020204" pitchFamily="66" charset="0"/>
            </a:endParaRPr>
          </a:p>
        </p:txBody>
      </p:sp>
      <p:pic>
        <p:nvPicPr>
          <p:cNvPr id="1026" name="Picture 2" descr="Man And Woman Pilgrimage Characters Men And Women Wearing Ihram Cloth Flat  Design Hajj Characters Stock Illustration - Download Image Now - iStock">
            <a:extLst>
              <a:ext uri="{FF2B5EF4-FFF2-40B4-BE49-F238E27FC236}">
                <a16:creationId xmlns:a16="http://schemas.microsoft.com/office/drawing/2014/main" id="{AB65456C-DBC3-4F1E-A863-2870D59CC0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0470" y="0"/>
            <a:ext cx="2471530" cy="2471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6436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779A21E-E8DE-49A5-B69F-33A6ACB5E951}"/>
              </a:ext>
            </a:extLst>
          </p:cNvPr>
          <p:cNvSpPr>
            <a:spLocks noGrp="1"/>
          </p:cNvSpPr>
          <p:nvPr>
            <p:ph idx="1"/>
          </p:nvPr>
        </p:nvSpPr>
        <p:spPr>
          <a:xfrm>
            <a:off x="2605377" y="704114"/>
            <a:ext cx="8915400" cy="3777622"/>
          </a:xfrm>
        </p:spPr>
        <p:txBody>
          <a:bodyPr>
            <a:normAutofit/>
          </a:bodyPr>
          <a:lstStyle/>
          <a:p>
            <a:r>
              <a:rPr lang="en-US" sz="2000" b="1" i="1" dirty="0">
                <a:solidFill>
                  <a:schemeClr val="tx1"/>
                </a:solidFill>
                <a:latin typeface="Comic Sans MS" panose="030F0702030302020204" pitchFamily="66" charset="0"/>
                <a:cs typeface="Georgia"/>
              </a:rPr>
              <a:t>2. Tawaf (Circumambulation)</a:t>
            </a:r>
          </a:p>
          <a:p>
            <a:r>
              <a:rPr lang="en-US" sz="2000" dirty="0">
                <a:solidFill>
                  <a:srgbClr val="000000"/>
                </a:solidFill>
                <a:latin typeface="Comic Sans MS" panose="030F0702030302020204" pitchFamily="66" charset="0"/>
                <a:cs typeface="Georgia"/>
              </a:rPr>
              <a:t>Once in Mecca, pilgrims go around the </a:t>
            </a:r>
            <a:r>
              <a:rPr lang="en-US" sz="2000" dirty="0" err="1">
                <a:solidFill>
                  <a:srgbClr val="000000"/>
                </a:solidFill>
                <a:latin typeface="Comic Sans MS" panose="030F0702030302020204" pitchFamily="66" charset="0"/>
                <a:cs typeface="Georgia"/>
              </a:rPr>
              <a:t>Ka’abah</a:t>
            </a:r>
            <a:r>
              <a:rPr lang="en-US" sz="2000" dirty="0">
                <a:solidFill>
                  <a:srgbClr val="000000"/>
                </a:solidFill>
                <a:latin typeface="Comic Sans MS" panose="030F0702030302020204" pitchFamily="66" charset="0"/>
                <a:cs typeface="Georgia"/>
              </a:rPr>
              <a:t> 7 times, counter-clockwise.</a:t>
            </a:r>
          </a:p>
          <a:p>
            <a:r>
              <a:rPr lang="en-US" sz="2000" dirty="0">
                <a:solidFill>
                  <a:srgbClr val="000000"/>
                </a:solidFill>
                <a:latin typeface="Comic Sans MS" panose="030F0702030302020204" pitchFamily="66" charset="0"/>
                <a:cs typeface="Georgia"/>
              </a:rPr>
              <a:t>The Tawaf </a:t>
            </a:r>
            <a:r>
              <a:rPr lang="en-US" sz="2000" dirty="0" err="1">
                <a:solidFill>
                  <a:srgbClr val="000000"/>
                </a:solidFill>
                <a:latin typeface="Comic Sans MS" panose="030F0702030302020204" pitchFamily="66" charset="0"/>
                <a:cs typeface="Georgia"/>
              </a:rPr>
              <a:t>symbolises</a:t>
            </a:r>
            <a:r>
              <a:rPr lang="en-US" sz="2000" dirty="0">
                <a:solidFill>
                  <a:srgbClr val="000000"/>
                </a:solidFill>
                <a:latin typeface="Comic Sans MS" panose="030F0702030302020204" pitchFamily="66" charset="0"/>
                <a:cs typeface="Georgia"/>
              </a:rPr>
              <a:t> the Oneness of Allah and His centricity of existence.</a:t>
            </a:r>
          </a:p>
          <a:p>
            <a:r>
              <a:rPr lang="en-US" sz="2000" dirty="0">
                <a:solidFill>
                  <a:srgbClr val="000000"/>
                </a:solidFill>
                <a:latin typeface="Comic Sans MS" panose="030F0702030302020204" pitchFamily="66" charset="0"/>
                <a:cs typeface="Georgia"/>
              </a:rPr>
              <a:t>On every round, pilgrims point towards the Black Stone located in the Eastern corner and remember the pledge to faith, asking the Black Stone to testify that they upheld their pledge.</a:t>
            </a:r>
          </a:p>
          <a:p>
            <a:r>
              <a:rPr lang="en-US" sz="2000" dirty="0">
                <a:solidFill>
                  <a:srgbClr val="000000"/>
                </a:solidFill>
                <a:latin typeface="Comic Sans MS" panose="030F0702030302020204" pitchFamily="66" charset="0"/>
                <a:cs typeface="Georgia"/>
              </a:rPr>
              <a:t>The Tawaf ends with 2 units of prayer.</a:t>
            </a:r>
          </a:p>
          <a:p>
            <a:pPr marL="457200" indent="-457200">
              <a:buFont typeface="Arial"/>
              <a:buChar char="•"/>
            </a:pPr>
            <a:endParaRPr lang="en-US" sz="2000" dirty="0">
              <a:solidFill>
                <a:srgbClr val="000000"/>
              </a:solidFill>
              <a:latin typeface="Comic Sans MS" panose="030F0702030302020204" pitchFamily="66" charset="0"/>
              <a:cs typeface="Georgia"/>
            </a:endParaRPr>
          </a:p>
          <a:p>
            <a:pPr marL="457200" indent="-457200">
              <a:buFont typeface="Arial"/>
              <a:buChar char="•"/>
            </a:pPr>
            <a:endParaRPr lang="en-US" sz="2000" dirty="0">
              <a:solidFill>
                <a:srgbClr val="000000"/>
              </a:solidFill>
              <a:latin typeface="Comic Sans MS" panose="030F0702030302020204" pitchFamily="66" charset="0"/>
              <a:cs typeface="Georgia"/>
            </a:endParaRPr>
          </a:p>
          <a:p>
            <a:endParaRPr lang="en-US" sz="2000" dirty="0">
              <a:latin typeface="Comic Sans MS" panose="030F0702030302020204" pitchFamily="66" charset="0"/>
              <a:cs typeface="Georgia"/>
            </a:endParaRPr>
          </a:p>
          <a:p>
            <a:endParaRPr lang="en-US" sz="2000" b="1" dirty="0">
              <a:solidFill>
                <a:schemeClr val="tx1"/>
              </a:solidFill>
              <a:latin typeface="Comic Sans MS" panose="030F0702030302020204" pitchFamily="66" charset="0"/>
              <a:cs typeface="Georgia"/>
            </a:endParaRPr>
          </a:p>
          <a:p>
            <a:endParaRPr lang="en-US" sz="2000" dirty="0">
              <a:solidFill>
                <a:schemeClr val="tx1"/>
              </a:solidFill>
              <a:latin typeface="Comic Sans MS" panose="030F0702030302020204" pitchFamily="66" charset="0"/>
              <a:cs typeface="Georgia"/>
            </a:endParaRPr>
          </a:p>
          <a:p>
            <a:endParaRPr lang="en-US" sz="2000" dirty="0">
              <a:solidFill>
                <a:schemeClr val="tx1"/>
              </a:solidFill>
              <a:latin typeface="Comic Sans MS" panose="030F0702030302020204" pitchFamily="66" charset="0"/>
              <a:cs typeface="Georgia"/>
            </a:endParaRPr>
          </a:p>
          <a:p>
            <a:endParaRPr lang="en-GB" sz="2000" dirty="0">
              <a:latin typeface="Comic Sans MS" panose="030F0702030302020204" pitchFamily="66" charset="0"/>
            </a:endParaRPr>
          </a:p>
        </p:txBody>
      </p:sp>
      <p:pic>
        <p:nvPicPr>
          <p:cNvPr id="2050" name="Picture 2" descr="Kaaba - Wikipedia">
            <a:extLst>
              <a:ext uri="{FF2B5EF4-FFF2-40B4-BE49-F238E27FC236}">
                <a16:creationId xmlns:a16="http://schemas.microsoft.com/office/drawing/2014/main" id="{AA02FAC9-398E-48BE-85B9-65AB123F05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5765" y="3521765"/>
            <a:ext cx="3336235" cy="3336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902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C51A4FD-C5B6-43CA-9784-0C053DDB0984}"/>
              </a:ext>
            </a:extLst>
          </p:cNvPr>
          <p:cNvGrpSpPr/>
          <p:nvPr/>
        </p:nvGrpSpPr>
        <p:grpSpPr>
          <a:xfrm>
            <a:off x="2974123" y="556591"/>
            <a:ext cx="8810961" cy="6047614"/>
            <a:chOff x="4305968" y="2275714"/>
            <a:chExt cx="6161510" cy="4229100"/>
          </a:xfrm>
        </p:grpSpPr>
        <p:pic>
          <p:nvPicPr>
            <p:cNvPr id="2" name="Picture 1" descr="kabah explained.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05968" y="2275714"/>
              <a:ext cx="5638800" cy="4229100"/>
            </a:xfrm>
            <a:prstGeom prst="rect">
              <a:avLst/>
            </a:prstGeom>
          </p:spPr>
        </p:pic>
        <p:sp>
          <p:nvSpPr>
            <p:cNvPr id="3" name="TextBox 2"/>
            <p:cNvSpPr txBox="1"/>
            <p:nvPr/>
          </p:nvSpPr>
          <p:spPr>
            <a:xfrm>
              <a:off x="9317790" y="5571995"/>
              <a:ext cx="1149688" cy="461665"/>
            </a:xfrm>
            <a:prstGeom prst="rect">
              <a:avLst/>
            </a:prstGeom>
            <a:solidFill>
              <a:schemeClr val="bg1"/>
            </a:solidFill>
            <a:ln>
              <a:solidFill>
                <a:schemeClr val="accent2"/>
              </a:solidFill>
            </a:ln>
          </p:spPr>
          <p:txBody>
            <a:bodyPr wrap="square" rtlCol="0">
              <a:spAutoFit/>
            </a:bodyPr>
            <a:lstStyle/>
            <a:p>
              <a:pPr algn="ctr"/>
              <a:r>
                <a:rPr lang="en-US" sz="1200" b="1" dirty="0">
                  <a:latin typeface="Georgia"/>
                  <a:cs typeface="Georgia"/>
                </a:rPr>
                <a:t>The station of Ibrahim</a:t>
              </a:r>
            </a:p>
          </p:txBody>
        </p:sp>
        <p:sp>
          <p:nvSpPr>
            <p:cNvPr id="7" name="TextBox 6"/>
            <p:cNvSpPr txBox="1"/>
            <p:nvPr/>
          </p:nvSpPr>
          <p:spPr>
            <a:xfrm>
              <a:off x="6555874" y="5584456"/>
              <a:ext cx="1149688" cy="461665"/>
            </a:xfrm>
            <a:prstGeom prst="rect">
              <a:avLst/>
            </a:prstGeom>
            <a:solidFill>
              <a:schemeClr val="bg1"/>
            </a:solidFill>
            <a:ln>
              <a:solidFill>
                <a:schemeClr val="accent2"/>
              </a:solidFill>
            </a:ln>
          </p:spPr>
          <p:txBody>
            <a:bodyPr wrap="square" rtlCol="0">
              <a:spAutoFit/>
            </a:bodyPr>
            <a:lstStyle/>
            <a:p>
              <a:pPr algn="ctr"/>
              <a:r>
                <a:rPr lang="en-US" sz="1200" b="1" dirty="0">
                  <a:latin typeface="Georgia"/>
                  <a:cs typeface="Georgia"/>
                </a:rPr>
                <a:t>The black stone</a:t>
              </a:r>
            </a:p>
          </p:txBody>
        </p:sp>
        <p:sp>
          <p:nvSpPr>
            <p:cNvPr id="8" name="TextBox 7"/>
            <p:cNvSpPr txBox="1"/>
            <p:nvPr/>
          </p:nvSpPr>
          <p:spPr>
            <a:xfrm>
              <a:off x="8902027" y="4283317"/>
              <a:ext cx="1149688" cy="646331"/>
            </a:xfrm>
            <a:prstGeom prst="rect">
              <a:avLst/>
            </a:prstGeom>
            <a:solidFill>
              <a:schemeClr val="bg1"/>
            </a:solidFill>
            <a:ln>
              <a:solidFill>
                <a:schemeClr val="accent2"/>
              </a:solidFill>
            </a:ln>
          </p:spPr>
          <p:txBody>
            <a:bodyPr wrap="square" rtlCol="0">
              <a:spAutoFit/>
            </a:bodyPr>
            <a:lstStyle/>
            <a:p>
              <a:pPr algn="ctr"/>
              <a:r>
                <a:rPr lang="en-US" sz="1200" b="1" dirty="0" err="1">
                  <a:latin typeface="Georgia"/>
                  <a:cs typeface="Georgia"/>
                </a:rPr>
                <a:t>Isma’il’s</a:t>
              </a:r>
              <a:r>
                <a:rPr lang="en-US" sz="1200" b="1" dirty="0">
                  <a:latin typeface="Georgia"/>
                  <a:cs typeface="Georgia"/>
                </a:rPr>
                <a:t> resting place</a:t>
              </a:r>
            </a:p>
          </p:txBody>
        </p:sp>
      </p:grpSp>
    </p:spTree>
    <p:extLst>
      <p:ext uri="{BB962C8B-B14F-4D97-AF65-F5344CB8AC3E}">
        <p14:creationId xmlns:p14="http://schemas.microsoft.com/office/powerpoint/2010/main" val="4226498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EEB8033-A1EF-4869-814C-E1EAB3BFB918}"/>
              </a:ext>
            </a:extLst>
          </p:cNvPr>
          <p:cNvSpPr>
            <a:spLocks noGrp="1"/>
          </p:cNvSpPr>
          <p:nvPr>
            <p:ph idx="1"/>
          </p:nvPr>
        </p:nvSpPr>
        <p:spPr>
          <a:xfrm>
            <a:off x="2549455" y="643182"/>
            <a:ext cx="8915400" cy="3777622"/>
          </a:xfrm>
        </p:spPr>
        <p:txBody>
          <a:bodyPr>
            <a:normAutofit/>
          </a:bodyPr>
          <a:lstStyle/>
          <a:p>
            <a:r>
              <a:rPr lang="en-US" sz="2100" b="1" i="1" dirty="0">
                <a:solidFill>
                  <a:schemeClr val="tx1"/>
                </a:solidFill>
                <a:latin typeface="Comic Sans MS" panose="030F0702030302020204" pitchFamily="66" charset="0"/>
                <a:cs typeface="Georgia"/>
              </a:rPr>
              <a:t>3. Sa’ </a:t>
            </a:r>
            <a:r>
              <a:rPr lang="en-US" sz="2100" b="1" i="1" dirty="0" err="1">
                <a:solidFill>
                  <a:schemeClr val="tx1"/>
                </a:solidFill>
                <a:latin typeface="Comic Sans MS" panose="030F0702030302020204" pitchFamily="66" charset="0"/>
                <a:cs typeface="Georgia"/>
              </a:rPr>
              <a:t>i</a:t>
            </a:r>
            <a:r>
              <a:rPr lang="en-US" sz="2100" b="1" i="1" dirty="0">
                <a:solidFill>
                  <a:schemeClr val="tx1"/>
                </a:solidFill>
                <a:latin typeface="Comic Sans MS" panose="030F0702030302020204" pitchFamily="66" charset="0"/>
                <a:cs typeface="Georgia"/>
              </a:rPr>
              <a:t> (the Walk)</a:t>
            </a:r>
          </a:p>
          <a:p>
            <a:r>
              <a:rPr lang="en-US" sz="2100" dirty="0">
                <a:solidFill>
                  <a:srgbClr val="000000"/>
                </a:solidFill>
                <a:latin typeface="Comic Sans MS" panose="030F0702030302020204" pitchFamily="66" charset="0"/>
                <a:cs typeface="Georgia"/>
              </a:rPr>
              <a:t>Pilgrims then walk between the two mountains of </a:t>
            </a:r>
            <a:r>
              <a:rPr lang="en-US" sz="2100" i="1" dirty="0" err="1">
                <a:solidFill>
                  <a:srgbClr val="000000"/>
                </a:solidFill>
                <a:latin typeface="Comic Sans MS" panose="030F0702030302020204" pitchFamily="66" charset="0"/>
                <a:cs typeface="Georgia"/>
              </a:rPr>
              <a:t>Safa</a:t>
            </a:r>
            <a:r>
              <a:rPr lang="en-US" sz="2100" dirty="0">
                <a:solidFill>
                  <a:srgbClr val="000000"/>
                </a:solidFill>
                <a:latin typeface="Comic Sans MS" panose="030F0702030302020204" pitchFamily="66" charset="0"/>
                <a:cs typeface="Georgia"/>
              </a:rPr>
              <a:t> and </a:t>
            </a:r>
            <a:r>
              <a:rPr lang="en-US" sz="2100" i="1" dirty="0" err="1">
                <a:solidFill>
                  <a:srgbClr val="000000"/>
                </a:solidFill>
                <a:latin typeface="Comic Sans MS" panose="030F0702030302020204" pitchFamily="66" charset="0"/>
                <a:cs typeface="Georgia"/>
              </a:rPr>
              <a:t>Marwa</a:t>
            </a:r>
            <a:r>
              <a:rPr lang="en-US" sz="2100" dirty="0">
                <a:solidFill>
                  <a:srgbClr val="000000"/>
                </a:solidFill>
                <a:latin typeface="Comic Sans MS" panose="030F0702030302020204" pitchFamily="66" charset="0"/>
                <a:cs typeface="Georgia"/>
              </a:rPr>
              <a:t> a total of 7 times.</a:t>
            </a:r>
          </a:p>
          <a:p>
            <a:r>
              <a:rPr lang="en-US" sz="2100" b="1" i="1" dirty="0">
                <a:solidFill>
                  <a:schemeClr val="tx1"/>
                </a:solidFill>
                <a:latin typeface="Comic Sans MS" panose="030F0702030302020204" pitchFamily="66" charset="0"/>
                <a:cs typeface="Georgia"/>
              </a:rPr>
              <a:t>4. </a:t>
            </a:r>
            <a:r>
              <a:rPr lang="en-US" sz="2100" b="1" i="1" dirty="0" err="1">
                <a:solidFill>
                  <a:schemeClr val="tx1"/>
                </a:solidFill>
                <a:latin typeface="Comic Sans MS" panose="030F0702030302020204" pitchFamily="66" charset="0"/>
                <a:cs typeface="Georgia"/>
              </a:rPr>
              <a:t>Taqseer</a:t>
            </a:r>
            <a:r>
              <a:rPr lang="en-US" sz="2100" b="1" i="1" dirty="0">
                <a:solidFill>
                  <a:schemeClr val="tx1"/>
                </a:solidFill>
                <a:latin typeface="Comic Sans MS" panose="030F0702030302020204" pitchFamily="66" charset="0"/>
                <a:cs typeface="Georgia"/>
              </a:rPr>
              <a:t> (Cutting hair)</a:t>
            </a:r>
          </a:p>
          <a:p>
            <a:r>
              <a:rPr lang="en-US" sz="2100" dirty="0">
                <a:solidFill>
                  <a:srgbClr val="000000"/>
                </a:solidFill>
                <a:latin typeface="Comic Sans MS" panose="030F0702030302020204" pitchFamily="66" charset="0"/>
                <a:cs typeface="Georgia"/>
              </a:rPr>
              <a:t>At the end of the </a:t>
            </a:r>
            <a:r>
              <a:rPr lang="en-US" sz="2100" dirty="0" err="1">
                <a:solidFill>
                  <a:srgbClr val="000000"/>
                </a:solidFill>
                <a:latin typeface="Comic Sans MS" panose="030F0702030302020204" pitchFamily="66" charset="0"/>
                <a:cs typeface="Georgia"/>
              </a:rPr>
              <a:t>Sa’i</a:t>
            </a:r>
            <a:r>
              <a:rPr lang="en-US" sz="2100" dirty="0">
                <a:solidFill>
                  <a:srgbClr val="000000"/>
                </a:solidFill>
                <a:latin typeface="Comic Sans MS" panose="030F0702030302020204" pitchFamily="66" charset="0"/>
                <a:cs typeface="Georgia"/>
              </a:rPr>
              <a:t>, pilgrims cut some of their hair or clip their nails, upon which they exit the state of </a:t>
            </a:r>
            <a:r>
              <a:rPr lang="en-US" sz="2100" i="1" dirty="0">
                <a:solidFill>
                  <a:srgbClr val="000000"/>
                </a:solidFill>
                <a:latin typeface="Comic Sans MS" panose="030F0702030302020204" pitchFamily="66" charset="0"/>
                <a:cs typeface="Georgia"/>
              </a:rPr>
              <a:t>ihram</a:t>
            </a:r>
            <a:r>
              <a:rPr lang="en-US" sz="2100" dirty="0">
                <a:solidFill>
                  <a:srgbClr val="000000"/>
                </a:solidFill>
                <a:latin typeface="Comic Sans MS" panose="030F0702030302020204" pitchFamily="66" charset="0"/>
                <a:cs typeface="Georgia"/>
              </a:rPr>
              <a:t>.</a:t>
            </a:r>
          </a:p>
          <a:p>
            <a:pPr marL="457200" indent="-457200">
              <a:buFont typeface="Arial"/>
              <a:buChar char="•"/>
            </a:pPr>
            <a:endParaRPr lang="en-US" sz="2100" dirty="0">
              <a:solidFill>
                <a:srgbClr val="000000"/>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endParaRPr lang="en-US" sz="2100" dirty="0">
              <a:latin typeface="Comic Sans MS" panose="030F0702030302020204" pitchFamily="66" charset="0"/>
              <a:cs typeface="Georgia"/>
            </a:endParaRPr>
          </a:p>
          <a:p>
            <a:endParaRPr lang="en-US" sz="2100" b="1" dirty="0">
              <a:solidFill>
                <a:schemeClr val="tx1"/>
              </a:solidFill>
              <a:latin typeface="Comic Sans MS" panose="030F0702030302020204" pitchFamily="66" charset="0"/>
              <a:cs typeface="Georgia"/>
            </a:endParaRPr>
          </a:p>
          <a:p>
            <a:endParaRPr lang="en-US" sz="2100" dirty="0">
              <a:solidFill>
                <a:schemeClr val="tx1"/>
              </a:solidFill>
              <a:latin typeface="Comic Sans MS" panose="030F0702030302020204" pitchFamily="66" charset="0"/>
              <a:cs typeface="Georgia"/>
            </a:endParaRPr>
          </a:p>
          <a:p>
            <a:endParaRPr lang="en-US" sz="2100" dirty="0">
              <a:solidFill>
                <a:schemeClr val="tx1"/>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endParaRPr lang="en-US" sz="2100" dirty="0">
              <a:latin typeface="Comic Sans MS" panose="030F0702030302020204" pitchFamily="66" charset="0"/>
              <a:cs typeface="Georgia"/>
            </a:endParaRPr>
          </a:p>
          <a:p>
            <a:endParaRPr lang="en-US" sz="2100" b="1" dirty="0">
              <a:solidFill>
                <a:schemeClr val="tx1"/>
              </a:solidFill>
              <a:latin typeface="Comic Sans MS" panose="030F0702030302020204" pitchFamily="66" charset="0"/>
              <a:cs typeface="Georgia"/>
            </a:endParaRPr>
          </a:p>
          <a:p>
            <a:endParaRPr lang="en-US" sz="2100" dirty="0">
              <a:solidFill>
                <a:schemeClr val="tx1"/>
              </a:solidFill>
              <a:latin typeface="Comic Sans MS" panose="030F0702030302020204" pitchFamily="66" charset="0"/>
              <a:cs typeface="Georgia"/>
            </a:endParaRPr>
          </a:p>
          <a:p>
            <a:endParaRPr lang="en-US" sz="2100" dirty="0">
              <a:solidFill>
                <a:schemeClr val="tx1"/>
              </a:solidFill>
              <a:latin typeface="Comic Sans MS" panose="030F0702030302020204" pitchFamily="66" charset="0"/>
              <a:cs typeface="Georgia"/>
            </a:endParaRPr>
          </a:p>
          <a:p>
            <a:endParaRPr lang="en-GB" sz="2100" dirty="0">
              <a:latin typeface="Comic Sans MS" panose="030F0702030302020204" pitchFamily="66" charset="0"/>
            </a:endParaRPr>
          </a:p>
        </p:txBody>
      </p:sp>
      <p:pic>
        <p:nvPicPr>
          <p:cNvPr id="3074" name="Picture 2" descr="Safa Marwa and Sa&amp;#39;i | Hajj and Umrah Planner">
            <a:extLst>
              <a:ext uri="{FF2B5EF4-FFF2-40B4-BE49-F238E27FC236}">
                <a16:creationId xmlns:a16="http://schemas.microsoft.com/office/drawing/2014/main" id="{AF0E0391-B724-4795-B001-321517E024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5627" y="3148221"/>
            <a:ext cx="4946374" cy="370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1893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0F2766DF-0F33-4BFA-AAF1-303387541252}"/>
              </a:ext>
            </a:extLst>
          </p:cNvPr>
          <p:cNvSpPr>
            <a:spLocks noGrp="1"/>
          </p:cNvSpPr>
          <p:nvPr>
            <p:ph idx="1"/>
          </p:nvPr>
        </p:nvSpPr>
        <p:spPr>
          <a:xfrm>
            <a:off x="2579273" y="612093"/>
            <a:ext cx="8915400" cy="3777622"/>
          </a:xfrm>
        </p:spPr>
        <p:txBody>
          <a:bodyPr>
            <a:normAutofit/>
          </a:bodyPr>
          <a:lstStyle/>
          <a:p>
            <a:r>
              <a:rPr lang="en-US" sz="2100" b="1" i="1" dirty="0">
                <a:solidFill>
                  <a:schemeClr val="tx1"/>
                </a:solidFill>
                <a:latin typeface="Comic Sans MS" panose="030F0702030302020204" pitchFamily="66" charset="0"/>
                <a:cs typeface="Georgia"/>
              </a:rPr>
              <a:t>5. Arafat</a:t>
            </a:r>
          </a:p>
          <a:p>
            <a:r>
              <a:rPr lang="en-US" sz="2100" dirty="0">
                <a:solidFill>
                  <a:srgbClr val="000000"/>
                </a:solidFill>
                <a:latin typeface="Comic Sans MS" panose="030F0702030302020204" pitchFamily="66" charset="0"/>
                <a:cs typeface="Georgia"/>
              </a:rPr>
              <a:t>Pilgrims enter into the state of ihram again and head towards Arafat, a dry and plain desert land.</a:t>
            </a:r>
          </a:p>
          <a:p>
            <a:r>
              <a:rPr lang="en-US" sz="2100" dirty="0">
                <a:solidFill>
                  <a:srgbClr val="000000"/>
                </a:solidFill>
                <a:latin typeface="Comic Sans MS" panose="030F0702030302020204" pitchFamily="66" charset="0"/>
                <a:cs typeface="Georgia"/>
              </a:rPr>
              <a:t>They must remain in Arafat between noon and sunset. </a:t>
            </a:r>
          </a:p>
          <a:p>
            <a:r>
              <a:rPr lang="en-US" sz="2100" dirty="0">
                <a:solidFill>
                  <a:srgbClr val="000000"/>
                </a:solidFill>
                <a:latin typeface="Comic Sans MS" panose="030F0702030302020204" pitchFamily="66" charset="0"/>
                <a:cs typeface="Georgia"/>
              </a:rPr>
              <a:t>Pilgrims camping in Arafat tend to spend their time seeking forgiveness (although there is requirement for prayer). </a:t>
            </a:r>
          </a:p>
          <a:p>
            <a:r>
              <a:rPr lang="en-US" sz="2100" dirty="0">
                <a:solidFill>
                  <a:srgbClr val="000000"/>
                </a:solidFill>
                <a:latin typeface="Comic Sans MS" panose="030F0702030302020204" pitchFamily="66" charset="0"/>
                <a:cs typeface="Georgia"/>
              </a:rPr>
              <a:t>Some pilgrims climb </a:t>
            </a:r>
            <a:r>
              <a:rPr lang="en-US" sz="2100" i="1" dirty="0">
                <a:solidFill>
                  <a:srgbClr val="000000"/>
                </a:solidFill>
                <a:latin typeface="Comic Sans MS" panose="030F0702030302020204" pitchFamily="66" charset="0"/>
                <a:cs typeface="Georgia"/>
              </a:rPr>
              <a:t>Jabal al </a:t>
            </a:r>
            <a:r>
              <a:rPr lang="en-US" sz="2100" i="1" dirty="0" err="1">
                <a:solidFill>
                  <a:srgbClr val="000000"/>
                </a:solidFill>
                <a:latin typeface="Comic Sans MS" panose="030F0702030302020204" pitchFamily="66" charset="0"/>
                <a:cs typeface="Georgia"/>
              </a:rPr>
              <a:t>Rahma</a:t>
            </a:r>
            <a:r>
              <a:rPr lang="en-US" sz="2100" i="1" dirty="0">
                <a:solidFill>
                  <a:srgbClr val="000000"/>
                </a:solidFill>
                <a:latin typeface="Comic Sans MS" panose="030F0702030302020204" pitchFamily="66" charset="0"/>
                <a:cs typeface="Georgia"/>
              </a:rPr>
              <a:t> </a:t>
            </a:r>
            <a:r>
              <a:rPr lang="en-US" sz="2100" dirty="0">
                <a:solidFill>
                  <a:srgbClr val="000000"/>
                </a:solidFill>
                <a:latin typeface="Comic Sans MS" panose="030F0702030302020204" pitchFamily="66" charset="0"/>
                <a:cs typeface="Georgia"/>
              </a:rPr>
              <a:t>(the mountain of mercy) seeking forgiveness.</a:t>
            </a:r>
          </a:p>
          <a:p>
            <a:pPr marL="457200" indent="-457200">
              <a:buFont typeface="Arial"/>
              <a:buChar char="•"/>
            </a:pPr>
            <a:endParaRPr lang="en-US" sz="2100" dirty="0">
              <a:solidFill>
                <a:srgbClr val="000000"/>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endParaRPr lang="en-US" sz="2100" dirty="0">
              <a:latin typeface="Comic Sans MS" panose="030F0702030302020204" pitchFamily="66" charset="0"/>
              <a:cs typeface="Georgia"/>
            </a:endParaRPr>
          </a:p>
          <a:p>
            <a:endParaRPr lang="en-US" sz="2100" b="1" dirty="0">
              <a:solidFill>
                <a:schemeClr val="tx1"/>
              </a:solidFill>
              <a:latin typeface="Comic Sans MS" panose="030F0702030302020204" pitchFamily="66" charset="0"/>
              <a:cs typeface="Georgia"/>
            </a:endParaRPr>
          </a:p>
          <a:p>
            <a:endParaRPr lang="en-US" sz="2100" dirty="0">
              <a:solidFill>
                <a:schemeClr val="tx1"/>
              </a:solidFill>
              <a:latin typeface="Comic Sans MS" panose="030F0702030302020204" pitchFamily="66" charset="0"/>
              <a:cs typeface="Georgia"/>
            </a:endParaRPr>
          </a:p>
          <a:p>
            <a:endParaRPr lang="en-US" sz="2100" dirty="0">
              <a:solidFill>
                <a:schemeClr val="tx1"/>
              </a:solidFill>
              <a:latin typeface="Comic Sans MS" panose="030F0702030302020204" pitchFamily="66" charset="0"/>
              <a:cs typeface="Georgia"/>
            </a:endParaRPr>
          </a:p>
          <a:p>
            <a:endParaRPr lang="en-GB" sz="2100" dirty="0">
              <a:latin typeface="Comic Sans MS" panose="030F0702030302020204" pitchFamily="66" charset="0"/>
            </a:endParaRPr>
          </a:p>
        </p:txBody>
      </p:sp>
      <p:pic>
        <p:nvPicPr>
          <p:cNvPr id="4098" name="Picture 2" descr="Millions gather in Arafat for Hajj climax | Arab News">
            <a:extLst>
              <a:ext uri="{FF2B5EF4-FFF2-40B4-BE49-F238E27FC236}">
                <a16:creationId xmlns:a16="http://schemas.microsoft.com/office/drawing/2014/main" id="{C96B0446-1185-485F-88BF-4EFE8487E7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5930" y="3606824"/>
            <a:ext cx="4996070" cy="3251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3410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rafat.jpg"/>
          <p:cNvPicPr>
            <a:picLocks noChangeAspect="1"/>
          </p:cNvPicPr>
          <p:nvPr/>
        </p:nvPicPr>
        <p:blipFill rotWithShape="1">
          <a:blip r:embed="rId2">
            <a:extLst>
              <a:ext uri="{28A0092B-C50C-407E-A947-70E740481C1C}">
                <a14:useLocalDpi xmlns:a14="http://schemas.microsoft.com/office/drawing/2010/main" val="0"/>
              </a:ext>
            </a:extLst>
          </a:blip>
          <a:srcRect l="21775"/>
          <a:stretch/>
        </p:blipFill>
        <p:spPr>
          <a:xfrm>
            <a:off x="4062421" y="2422950"/>
            <a:ext cx="6236004" cy="3955047"/>
          </a:xfrm>
          <a:prstGeom prst="rect">
            <a:avLst/>
          </a:prstGeom>
        </p:spPr>
      </p:pic>
      <p:sp>
        <p:nvSpPr>
          <p:cNvPr id="4" name="Content Placeholder 3">
            <a:extLst>
              <a:ext uri="{FF2B5EF4-FFF2-40B4-BE49-F238E27FC236}">
                <a16:creationId xmlns:a16="http://schemas.microsoft.com/office/drawing/2014/main" id="{7D3AB3FB-276B-4DBE-AC31-A4106580C6CA}"/>
              </a:ext>
            </a:extLst>
          </p:cNvPr>
          <p:cNvSpPr>
            <a:spLocks noGrp="1"/>
          </p:cNvSpPr>
          <p:nvPr>
            <p:ph idx="1"/>
          </p:nvPr>
        </p:nvSpPr>
        <p:spPr>
          <a:xfrm>
            <a:off x="2722723" y="622852"/>
            <a:ext cx="8915400" cy="3777622"/>
          </a:xfrm>
        </p:spPr>
        <p:txBody>
          <a:bodyPr>
            <a:normAutofit/>
          </a:bodyPr>
          <a:lstStyle/>
          <a:p>
            <a:r>
              <a:rPr lang="en-US" sz="2000" i="1" dirty="0">
                <a:solidFill>
                  <a:srgbClr val="000000"/>
                </a:solidFill>
                <a:latin typeface="Comic Sans MS" panose="030F0702030302020204" pitchFamily="66" charset="0"/>
                <a:cs typeface="Georgia"/>
              </a:rPr>
              <a:t>“Only You do I beseech, so do not disappoint me. Only for Your </a:t>
            </a:r>
            <a:r>
              <a:rPr lang="en-US" sz="2000" i="1" dirty="0" err="1">
                <a:solidFill>
                  <a:srgbClr val="000000"/>
                </a:solidFill>
                <a:latin typeface="Comic Sans MS" panose="030F0702030302020204" pitchFamily="66" charset="0"/>
                <a:cs typeface="Georgia"/>
              </a:rPr>
              <a:t>favours</a:t>
            </a:r>
            <a:r>
              <a:rPr lang="en-US" sz="2000" i="1" dirty="0">
                <a:solidFill>
                  <a:srgbClr val="000000"/>
                </a:solidFill>
                <a:latin typeface="Comic Sans MS" panose="030F0702030302020204" pitchFamily="66" charset="0"/>
                <a:cs typeface="Georgia"/>
              </a:rPr>
              <a:t> do I desire, so do not deprive me. Only to Your side do I resort, so do not set me aside.”</a:t>
            </a:r>
          </a:p>
          <a:p>
            <a:r>
              <a:rPr lang="en-US" sz="2000" b="1" dirty="0">
                <a:solidFill>
                  <a:srgbClr val="000000"/>
                </a:solidFill>
                <a:latin typeface="Comic Sans MS" panose="030F0702030302020204" pitchFamily="66" charset="0"/>
                <a:cs typeface="Georgia"/>
              </a:rPr>
              <a:t>Extract from </a:t>
            </a:r>
            <a:r>
              <a:rPr lang="en-US" sz="2000" b="1" dirty="0" err="1">
                <a:solidFill>
                  <a:srgbClr val="000000"/>
                </a:solidFill>
                <a:latin typeface="Comic Sans MS" panose="030F0702030302020204" pitchFamily="66" charset="0"/>
                <a:cs typeface="Georgia"/>
              </a:rPr>
              <a:t>Dua</a:t>
            </a:r>
            <a:r>
              <a:rPr lang="en-US" sz="2000" b="1" dirty="0">
                <a:solidFill>
                  <a:srgbClr val="000000"/>
                </a:solidFill>
                <a:latin typeface="Comic Sans MS" panose="030F0702030302020204" pitchFamily="66" charset="0"/>
                <a:cs typeface="Georgia"/>
              </a:rPr>
              <a:t> Hussain - a prayer recited on Arafa day</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267006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7AF070E9-7DBC-433B-9A1B-9432DEAA5D5A}"/>
              </a:ext>
            </a:extLst>
          </p:cNvPr>
          <p:cNvSpPr>
            <a:spLocks noGrp="1"/>
          </p:cNvSpPr>
          <p:nvPr>
            <p:ph idx="1"/>
          </p:nvPr>
        </p:nvSpPr>
        <p:spPr>
          <a:xfrm>
            <a:off x="2579273" y="771939"/>
            <a:ext cx="8915400" cy="3777622"/>
          </a:xfrm>
        </p:spPr>
        <p:txBody>
          <a:bodyPr>
            <a:normAutofit/>
          </a:bodyPr>
          <a:lstStyle/>
          <a:p>
            <a:r>
              <a:rPr lang="en-US" sz="2100" b="1" i="1" dirty="0">
                <a:solidFill>
                  <a:schemeClr val="tx1"/>
                </a:solidFill>
                <a:latin typeface="Comic Sans MS" panose="030F0702030302020204" pitchFamily="66" charset="0"/>
                <a:cs typeface="Georgia"/>
              </a:rPr>
              <a:t>6. </a:t>
            </a:r>
            <a:r>
              <a:rPr lang="en-US" sz="2100" b="1" i="1" dirty="0" err="1">
                <a:solidFill>
                  <a:schemeClr val="tx1"/>
                </a:solidFill>
                <a:latin typeface="Comic Sans MS" panose="030F0702030302020204" pitchFamily="66" charset="0"/>
                <a:cs typeface="Georgia"/>
              </a:rPr>
              <a:t>Muzdalifa</a:t>
            </a:r>
            <a:endParaRPr lang="en-US" sz="2100" b="1" i="1" dirty="0">
              <a:solidFill>
                <a:schemeClr val="tx1"/>
              </a:solidFill>
              <a:latin typeface="Comic Sans MS" panose="030F0702030302020204" pitchFamily="66" charset="0"/>
              <a:cs typeface="Georgia"/>
            </a:endParaRPr>
          </a:p>
          <a:p>
            <a:r>
              <a:rPr lang="en-US" sz="2100" dirty="0">
                <a:solidFill>
                  <a:srgbClr val="000000"/>
                </a:solidFill>
                <a:latin typeface="Comic Sans MS" panose="030F0702030302020204" pitchFamily="66" charset="0"/>
                <a:cs typeface="Georgia"/>
              </a:rPr>
              <a:t>After sunset, pilgrims leave Arafat and travel to </a:t>
            </a:r>
            <a:r>
              <a:rPr lang="en-US" sz="2100" dirty="0" err="1">
                <a:solidFill>
                  <a:srgbClr val="000000"/>
                </a:solidFill>
                <a:latin typeface="Comic Sans MS" panose="030F0702030302020204" pitchFamily="66" charset="0"/>
                <a:cs typeface="Georgia"/>
              </a:rPr>
              <a:t>Muzdalifa</a:t>
            </a:r>
            <a:r>
              <a:rPr lang="en-US" sz="2100" dirty="0">
                <a:solidFill>
                  <a:srgbClr val="000000"/>
                </a:solidFill>
                <a:latin typeface="Comic Sans MS" panose="030F0702030302020204" pitchFamily="66" charset="0"/>
                <a:cs typeface="Georgia"/>
              </a:rPr>
              <a:t>, a desert plain land. </a:t>
            </a:r>
          </a:p>
          <a:p>
            <a:r>
              <a:rPr lang="en-US" sz="2100" dirty="0">
                <a:solidFill>
                  <a:srgbClr val="000000"/>
                </a:solidFill>
                <a:latin typeface="Comic Sans MS" panose="030F0702030302020204" pitchFamily="66" charset="0"/>
                <a:cs typeface="Georgia"/>
              </a:rPr>
              <a:t>From the grounds of </a:t>
            </a:r>
            <a:r>
              <a:rPr lang="en-US" sz="2100" dirty="0" err="1">
                <a:solidFill>
                  <a:srgbClr val="000000"/>
                </a:solidFill>
                <a:latin typeface="Comic Sans MS" panose="030F0702030302020204" pitchFamily="66" charset="0"/>
                <a:cs typeface="Georgia"/>
              </a:rPr>
              <a:t>Muzdalifa</a:t>
            </a:r>
            <a:r>
              <a:rPr lang="en-US" sz="2100" dirty="0">
                <a:solidFill>
                  <a:srgbClr val="000000"/>
                </a:solidFill>
                <a:latin typeface="Comic Sans MS" panose="030F0702030302020204" pitchFamily="66" charset="0"/>
                <a:cs typeface="Georgia"/>
              </a:rPr>
              <a:t>, they collect stones. </a:t>
            </a:r>
          </a:p>
          <a:p>
            <a:r>
              <a:rPr lang="en-US" sz="2100" dirty="0">
                <a:solidFill>
                  <a:srgbClr val="000000"/>
                </a:solidFill>
                <a:latin typeface="Comic Sans MS" panose="030F0702030302020204" pitchFamily="66" charset="0"/>
                <a:cs typeface="Georgia"/>
              </a:rPr>
              <a:t>This signifies a gathering of arms to be used against the devils for the next 3 days.</a:t>
            </a:r>
          </a:p>
          <a:p>
            <a:endParaRPr lang="en-US" sz="2100" dirty="0">
              <a:solidFill>
                <a:srgbClr val="000000"/>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pPr marL="457200" indent="-457200">
              <a:buFont typeface="Arial"/>
              <a:buChar char="•"/>
            </a:pPr>
            <a:endParaRPr lang="en-US" sz="2100" dirty="0">
              <a:solidFill>
                <a:srgbClr val="000000"/>
              </a:solidFill>
              <a:latin typeface="Comic Sans MS" panose="030F0702030302020204" pitchFamily="66" charset="0"/>
              <a:cs typeface="Georgia"/>
            </a:endParaRPr>
          </a:p>
          <a:p>
            <a:endParaRPr lang="en-US" sz="2100" dirty="0">
              <a:latin typeface="Comic Sans MS" panose="030F0702030302020204" pitchFamily="66" charset="0"/>
              <a:cs typeface="Georgia"/>
            </a:endParaRPr>
          </a:p>
          <a:p>
            <a:endParaRPr lang="en-US" sz="2100" b="1" dirty="0">
              <a:solidFill>
                <a:schemeClr val="tx1"/>
              </a:solidFill>
              <a:latin typeface="Comic Sans MS" panose="030F0702030302020204" pitchFamily="66" charset="0"/>
              <a:cs typeface="Georgia"/>
            </a:endParaRPr>
          </a:p>
          <a:p>
            <a:endParaRPr lang="en-US" sz="2100" dirty="0">
              <a:solidFill>
                <a:schemeClr val="tx1"/>
              </a:solidFill>
              <a:latin typeface="Comic Sans MS" panose="030F0702030302020204" pitchFamily="66" charset="0"/>
              <a:cs typeface="Georgia"/>
            </a:endParaRPr>
          </a:p>
          <a:p>
            <a:endParaRPr lang="en-US" sz="2100" dirty="0">
              <a:solidFill>
                <a:schemeClr val="tx1"/>
              </a:solidFill>
              <a:latin typeface="Comic Sans MS" panose="030F0702030302020204" pitchFamily="66" charset="0"/>
              <a:cs typeface="Georgia"/>
            </a:endParaRPr>
          </a:p>
          <a:p>
            <a:endParaRPr lang="en-GB" sz="2100" dirty="0">
              <a:latin typeface="Comic Sans MS" panose="030F0702030302020204" pitchFamily="66" charset="0"/>
            </a:endParaRPr>
          </a:p>
        </p:txBody>
      </p:sp>
      <p:pic>
        <p:nvPicPr>
          <p:cNvPr id="5122" name="Picture 2" descr="Muzdalifah | Hajj and Umrah Planner">
            <a:extLst>
              <a:ext uri="{FF2B5EF4-FFF2-40B4-BE49-F238E27FC236}">
                <a16:creationId xmlns:a16="http://schemas.microsoft.com/office/drawing/2014/main" id="{D8E357AC-C35C-424D-B2CE-2A67A40FF8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1774" y="2889246"/>
            <a:ext cx="5950226" cy="39687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54528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C53A0864-9957-4232-A0CB-2B4279B93006}"/>
              </a:ext>
            </a:extLst>
          </p:cNvPr>
          <p:cNvSpPr>
            <a:spLocks noGrp="1"/>
          </p:cNvSpPr>
          <p:nvPr>
            <p:ph idx="1"/>
          </p:nvPr>
        </p:nvSpPr>
        <p:spPr>
          <a:xfrm>
            <a:off x="2589212" y="672548"/>
            <a:ext cx="8915400" cy="3777622"/>
          </a:xfrm>
        </p:spPr>
        <p:txBody>
          <a:bodyPr>
            <a:normAutofit/>
          </a:bodyPr>
          <a:lstStyle/>
          <a:p>
            <a:r>
              <a:rPr lang="en-US" sz="2000" b="1" i="1" dirty="0">
                <a:solidFill>
                  <a:schemeClr val="tx1"/>
                </a:solidFill>
                <a:latin typeface="Comic Sans MS" panose="030F0702030302020204" pitchFamily="66" charset="0"/>
                <a:cs typeface="Georgia"/>
              </a:rPr>
              <a:t>7. Mina</a:t>
            </a:r>
          </a:p>
          <a:p>
            <a:r>
              <a:rPr lang="en-US" sz="2000" dirty="0">
                <a:solidFill>
                  <a:schemeClr val="tx1"/>
                </a:solidFill>
                <a:latin typeface="Comic Sans MS" panose="030F0702030302020204" pitchFamily="66" charset="0"/>
                <a:cs typeface="Georgia"/>
              </a:rPr>
              <a:t>At dawn on Eid day, the pilgrims arrive at Mina where they throw 7 stones at 1 of 3 boulders </a:t>
            </a:r>
            <a:r>
              <a:rPr lang="en-US" sz="2000" dirty="0" err="1">
                <a:solidFill>
                  <a:schemeClr val="tx1"/>
                </a:solidFill>
                <a:latin typeface="Comic Sans MS" panose="030F0702030302020204" pitchFamily="66" charset="0"/>
                <a:cs typeface="Georgia"/>
              </a:rPr>
              <a:t>symbolising</a:t>
            </a:r>
            <a:r>
              <a:rPr lang="en-US" sz="2000" dirty="0">
                <a:solidFill>
                  <a:schemeClr val="tx1"/>
                </a:solidFill>
                <a:latin typeface="Comic Sans MS" panose="030F0702030302020204" pitchFamily="66" charset="0"/>
                <a:cs typeface="Georgia"/>
              </a:rPr>
              <a:t> Satan.</a:t>
            </a:r>
          </a:p>
          <a:p>
            <a:r>
              <a:rPr lang="en-US" sz="2000" dirty="0">
                <a:solidFill>
                  <a:schemeClr val="tx1"/>
                </a:solidFill>
                <a:latin typeface="Comic Sans MS" panose="030F0702030302020204" pitchFamily="66" charset="0"/>
                <a:cs typeface="Georgia"/>
              </a:rPr>
              <a:t>Pilgrims then offer a sacrifice after which they can cut their hair or trim nails and in so doing, exit the state of ihram.</a:t>
            </a:r>
          </a:p>
          <a:p>
            <a:r>
              <a:rPr lang="en-US" sz="2000" dirty="0">
                <a:solidFill>
                  <a:schemeClr val="tx1"/>
                </a:solidFill>
                <a:latin typeface="Comic Sans MS" panose="030F0702030302020204" pitchFamily="66" charset="0"/>
                <a:cs typeface="Georgia"/>
              </a:rPr>
              <a:t>Pilgrims camp in Mina that night and the next.</a:t>
            </a:r>
          </a:p>
          <a:p>
            <a:r>
              <a:rPr lang="en-US" sz="2000" dirty="0">
                <a:solidFill>
                  <a:schemeClr val="tx1"/>
                </a:solidFill>
                <a:latin typeface="Comic Sans MS" panose="030F0702030302020204" pitchFamily="66" charset="0"/>
                <a:cs typeface="Georgia"/>
              </a:rPr>
              <a:t>During the day, pilgrims repeat the pelting of 7 stones at each boulder for 2 days. In throwing the stones</a:t>
            </a:r>
            <a:r>
              <a:rPr lang="en-US" sz="2000" dirty="0">
                <a:solidFill>
                  <a:srgbClr val="000000"/>
                </a:solidFill>
                <a:latin typeface="Comic Sans MS" panose="030F0702030302020204" pitchFamily="66" charset="0"/>
                <a:cs typeface="Georgia"/>
              </a:rPr>
              <a:t>, they confront their inner demons.</a:t>
            </a:r>
          </a:p>
          <a:p>
            <a:endParaRPr lang="en-US" sz="2000" dirty="0">
              <a:solidFill>
                <a:srgbClr val="000000"/>
              </a:solidFill>
              <a:latin typeface="Comic Sans MS" panose="030F0702030302020204" pitchFamily="66" charset="0"/>
              <a:cs typeface="Georgia"/>
            </a:endParaRPr>
          </a:p>
          <a:p>
            <a:pPr marL="457200" indent="-457200">
              <a:buFont typeface="Arial"/>
              <a:buChar char="•"/>
            </a:pPr>
            <a:endParaRPr lang="en-US" sz="2000" dirty="0">
              <a:solidFill>
                <a:srgbClr val="000000"/>
              </a:solidFill>
              <a:latin typeface="Comic Sans MS" panose="030F0702030302020204" pitchFamily="66" charset="0"/>
              <a:cs typeface="Georgia"/>
            </a:endParaRPr>
          </a:p>
          <a:p>
            <a:pPr marL="457200" indent="-457200">
              <a:buFont typeface="Arial"/>
              <a:buChar char="•"/>
            </a:pPr>
            <a:endParaRPr lang="en-US" sz="2000" dirty="0">
              <a:solidFill>
                <a:srgbClr val="000000"/>
              </a:solidFill>
              <a:latin typeface="Comic Sans MS" panose="030F0702030302020204" pitchFamily="66" charset="0"/>
              <a:cs typeface="Georgia"/>
            </a:endParaRPr>
          </a:p>
          <a:p>
            <a:pPr marL="457200" indent="-457200">
              <a:buFont typeface="Arial"/>
              <a:buChar char="•"/>
            </a:pPr>
            <a:endParaRPr lang="en-US" sz="2000" dirty="0">
              <a:solidFill>
                <a:srgbClr val="000000"/>
              </a:solidFill>
              <a:latin typeface="Comic Sans MS" panose="030F0702030302020204" pitchFamily="66" charset="0"/>
              <a:cs typeface="Georgia"/>
            </a:endParaRPr>
          </a:p>
          <a:p>
            <a:pPr marL="457200" indent="-457200">
              <a:buFont typeface="Arial"/>
              <a:buChar char="•"/>
            </a:pPr>
            <a:endParaRPr lang="en-US" sz="2000" dirty="0">
              <a:solidFill>
                <a:srgbClr val="000000"/>
              </a:solidFill>
              <a:latin typeface="Comic Sans MS" panose="030F0702030302020204" pitchFamily="66" charset="0"/>
              <a:cs typeface="Georgia"/>
            </a:endParaRPr>
          </a:p>
          <a:p>
            <a:endParaRPr lang="en-US" sz="2000" dirty="0">
              <a:latin typeface="Comic Sans MS" panose="030F0702030302020204" pitchFamily="66" charset="0"/>
              <a:cs typeface="Georgia"/>
            </a:endParaRPr>
          </a:p>
          <a:p>
            <a:endParaRPr lang="en-US" sz="2000" b="1" dirty="0">
              <a:solidFill>
                <a:schemeClr val="tx1"/>
              </a:solidFill>
              <a:latin typeface="Comic Sans MS" panose="030F0702030302020204" pitchFamily="66" charset="0"/>
              <a:cs typeface="Georgia"/>
            </a:endParaRPr>
          </a:p>
          <a:p>
            <a:endParaRPr lang="en-US" sz="2000" dirty="0">
              <a:solidFill>
                <a:schemeClr val="tx1"/>
              </a:solidFill>
              <a:latin typeface="Comic Sans MS" panose="030F0702030302020204" pitchFamily="66" charset="0"/>
              <a:cs typeface="Georgia"/>
            </a:endParaRPr>
          </a:p>
          <a:p>
            <a:endParaRPr lang="en-GB" sz="2000" dirty="0">
              <a:latin typeface="Comic Sans MS" panose="030F0702030302020204" pitchFamily="66" charset="0"/>
            </a:endParaRPr>
          </a:p>
        </p:txBody>
      </p:sp>
      <p:pic>
        <p:nvPicPr>
          <p:cNvPr id="6146" name="Picture 2" descr="Hajj pilgrims throng Mina, perform &amp;#39;Stoning of Devil&amp;#39; ritual - Pakistan -  Dunya News">
            <a:extLst>
              <a:ext uri="{FF2B5EF4-FFF2-40B4-BE49-F238E27FC236}">
                <a16:creationId xmlns:a16="http://schemas.microsoft.com/office/drawing/2014/main" id="{1871E536-7333-4EA5-82C5-6A3AEED06C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4775" y="3659011"/>
            <a:ext cx="4807226" cy="3198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0748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8DF58D6-152D-4A12-844A-59A11E24DC58}"/>
              </a:ext>
            </a:extLst>
          </p:cNvPr>
          <p:cNvSpPr>
            <a:spLocks noGrp="1"/>
          </p:cNvSpPr>
          <p:nvPr>
            <p:ph idx="1"/>
          </p:nvPr>
        </p:nvSpPr>
        <p:spPr>
          <a:xfrm>
            <a:off x="2569334" y="662609"/>
            <a:ext cx="8915400" cy="3777622"/>
          </a:xfrm>
        </p:spPr>
        <p:txBody>
          <a:bodyPr>
            <a:normAutofit/>
          </a:bodyPr>
          <a:lstStyle/>
          <a:p>
            <a:r>
              <a:rPr lang="en-US" sz="2000" b="1" i="1" dirty="0">
                <a:solidFill>
                  <a:schemeClr val="tx1"/>
                </a:solidFill>
                <a:latin typeface="Comic Sans MS" panose="030F0702030302020204" pitchFamily="66" charset="0"/>
                <a:cs typeface="Georgia"/>
              </a:rPr>
              <a:t>8. Tawaf</a:t>
            </a:r>
          </a:p>
          <a:p>
            <a:r>
              <a:rPr lang="en-US" sz="2000" dirty="0">
                <a:solidFill>
                  <a:srgbClr val="000000"/>
                </a:solidFill>
                <a:latin typeface="Comic Sans MS" panose="030F0702030302020204" pitchFamily="66" charset="0"/>
                <a:cs typeface="Georgia"/>
              </a:rPr>
              <a:t>Pilgrims end their Hajj where they began, with circumambulating the </a:t>
            </a:r>
            <a:r>
              <a:rPr lang="en-US" sz="2000" dirty="0" err="1">
                <a:solidFill>
                  <a:srgbClr val="000000"/>
                </a:solidFill>
                <a:latin typeface="Comic Sans MS" panose="030F0702030302020204" pitchFamily="66" charset="0"/>
                <a:cs typeface="Georgia"/>
              </a:rPr>
              <a:t>Ka’bah</a:t>
            </a:r>
            <a:r>
              <a:rPr lang="en-US" sz="2000" dirty="0">
                <a:solidFill>
                  <a:srgbClr val="000000"/>
                </a:solidFill>
                <a:latin typeface="Comic Sans MS" panose="030F0702030302020204" pitchFamily="66" charset="0"/>
                <a:cs typeface="Georgia"/>
              </a:rPr>
              <a:t> 7 times.</a:t>
            </a:r>
          </a:p>
          <a:p>
            <a:r>
              <a:rPr lang="en-US" sz="2000" dirty="0">
                <a:solidFill>
                  <a:srgbClr val="000000"/>
                </a:solidFill>
                <a:latin typeface="Comic Sans MS" panose="030F0702030302020204" pitchFamily="66" charset="0"/>
                <a:cs typeface="Georgia"/>
              </a:rPr>
              <a:t>Pilgrims who have just completed their Hajj hold a special status and earn the title “Hajji”. </a:t>
            </a:r>
          </a:p>
          <a:p>
            <a:r>
              <a:rPr lang="en-US" sz="2000" dirty="0">
                <a:solidFill>
                  <a:srgbClr val="000000"/>
                </a:solidFill>
                <a:latin typeface="Comic Sans MS" panose="030F0702030302020204" pitchFamily="66" charset="0"/>
                <a:cs typeface="Georgia"/>
              </a:rPr>
              <a:t>The Hajj absolves pilgrims of all past sins. Families and friends traditionally greet pilgrims returning home with gifts.</a:t>
            </a:r>
          </a:p>
          <a:p>
            <a:endParaRPr lang="en-US" sz="2000" dirty="0">
              <a:solidFill>
                <a:srgbClr val="000000"/>
              </a:solidFill>
              <a:latin typeface="Comic Sans MS" panose="030F0702030302020204" pitchFamily="66" charset="0"/>
              <a:cs typeface="Georgia"/>
            </a:endParaRPr>
          </a:p>
          <a:p>
            <a:pPr marL="457200" indent="-457200">
              <a:buFont typeface="Arial"/>
              <a:buChar char="•"/>
            </a:pPr>
            <a:endParaRPr lang="en-US" sz="2000" dirty="0">
              <a:solidFill>
                <a:srgbClr val="000000"/>
              </a:solidFill>
              <a:latin typeface="Comic Sans MS" panose="030F0702030302020204" pitchFamily="66" charset="0"/>
              <a:cs typeface="Georgia"/>
            </a:endParaRPr>
          </a:p>
          <a:p>
            <a:pPr marL="457200" indent="-457200">
              <a:buFont typeface="Arial"/>
              <a:buChar char="•"/>
            </a:pPr>
            <a:endParaRPr lang="en-US" sz="2000" dirty="0">
              <a:solidFill>
                <a:srgbClr val="000000"/>
              </a:solidFill>
              <a:latin typeface="Comic Sans MS" panose="030F0702030302020204" pitchFamily="66" charset="0"/>
              <a:cs typeface="Georgia"/>
            </a:endParaRPr>
          </a:p>
          <a:p>
            <a:pPr marL="457200" indent="-457200">
              <a:buFont typeface="Arial"/>
              <a:buChar char="•"/>
            </a:pPr>
            <a:endParaRPr lang="en-US" sz="2000" dirty="0">
              <a:solidFill>
                <a:srgbClr val="000000"/>
              </a:solidFill>
              <a:latin typeface="Comic Sans MS" panose="030F0702030302020204" pitchFamily="66" charset="0"/>
              <a:cs typeface="Georgia"/>
            </a:endParaRPr>
          </a:p>
          <a:p>
            <a:endParaRPr lang="en-US" sz="2000" dirty="0">
              <a:latin typeface="Comic Sans MS" panose="030F0702030302020204" pitchFamily="66" charset="0"/>
              <a:cs typeface="Georgia"/>
            </a:endParaRPr>
          </a:p>
          <a:p>
            <a:endParaRPr lang="en-US" sz="2000" b="1" dirty="0">
              <a:solidFill>
                <a:schemeClr val="tx1"/>
              </a:solidFill>
              <a:latin typeface="Comic Sans MS" panose="030F0702030302020204" pitchFamily="66" charset="0"/>
              <a:cs typeface="Georgia"/>
            </a:endParaRPr>
          </a:p>
          <a:p>
            <a:endParaRPr lang="en-US" sz="2000" dirty="0">
              <a:solidFill>
                <a:schemeClr val="tx1"/>
              </a:solidFill>
              <a:latin typeface="Comic Sans MS" panose="030F0702030302020204" pitchFamily="66" charset="0"/>
              <a:cs typeface="Georgia"/>
            </a:endParaRPr>
          </a:p>
          <a:p>
            <a:endParaRPr lang="en-US" sz="2000" dirty="0">
              <a:solidFill>
                <a:schemeClr val="tx1"/>
              </a:solidFill>
              <a:latin typeface="Comic Sans MS" panose="030F0702030302020204" pitchFamily="66" charset="0"/>
              <a:cs typeface="Georgia"/>
            </a:endParaRPr>
          </a:p>
          <a:p>
            <a:endParaRPr lang="en-GB" sz="2000" dirty="0">
              <a:latin typeface="Comic Sans MS" panose="030F0702030302020204" pitchFamily="66" charset="0"/>
            </a:endParaRPr>
          </a:p>
        </p:txBody>
      </p:sp>
      <p:pic>
        <p:nvPicPr>
          <p:cNvPr id="3" name="Picture 2" descr="airport.jpg"/>
          <p:cNvPicPr>
            <a:picLocks noChangeAspect="1"/>
          </p:cNvPicPr>
          <p:nvPr/>
        </p:nvPicPr>
        <p:blipFill rotWithShape="1">
          <a:blip r:embed="rId2">
            <a:extLst>
              <a:ext uri="{28A0092B-C50C-407E-A947-70E740481C1C}">
                <a14:useLocalDpi xmlns:a14="http://schemas.microsoft.com/office/drawing/2010/main" val="0"/>
              </a:ext>
            </a:extLst>
          </a:blip>
          <a:srcRect b="13124"/>
          <a:stretch/>
        </p:blipFill>
        <p:spPr>
          <a:xfrm>
            <a:off x="6599583" y="3401202"/>
            <a:ext cx="5592417" cy="3456798"/>
          </a:xfrm>
          <a:prstGeom prst="rect">
            <a:avLst/>
          </a:prstGeom>
        </p:spPr>
      </p:pic>
    </p:spTree>
    <p:extLst>
      <p:ext uri="{BB962C8B-B14F-4D97-AF65-F5344CB8AC3E}">
        <p14:creationId xmlns:p14="http://schemas.microsoft.com/office/powerpoint/2010/main" val="3486214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FCCF33A-074E-45D7-8541-11A6E34F1C58}"/>
              </a:ext>
            </a:extLst>
          </p:cNvPr>
          <p:cNvGraphicFramePr>
            <a:graphicFrameLocks noGrp="1"/>
          </p:cNvGraphicFramePr>
          <p:nvPr>
            <p:extLst>
              <p:ext uri="{D42A27DB-BD31-4B8C-83A1-F6EECF244321}">
                <p14:modId xmlns:p14="http://schemas.microsoft.com/office/powerpoint/2010/main" val="2554213193"/>
              </p:ext>
            </p:extLst>
          </p:nvPr>
        </p:nvGraphicFramePr>
        <p:xfrm>
          <a:off x="281608" y="789167"/>
          <a:ext cx="11628783" cy="5989320"/>
        </p:xfrm>
        <a:graphic>
          <a:graphicData uri="http://schemas.openxmlformats.org/drawingml/2006/table">
            <a:tbl>
              <a:tblPr firstRow="1" bandRow="1">
                <a:tableStyleId>{D7AC3CCA-C797-4891-BE02-D94E43425B78}</a:tableStyleId>
              </a:tblPr>
              <a:tblGrid>
                <a:gridCol w="3876261">
                  <a:extLst>
                    <a:ext uri="{9D8B030D-6E8A-4147-A177-3AD203B41FA5}">
                      <a16:colId xmlns:a16="http://schemas.microsoft.com/office/drawing/2014/main" val="2410228451"/>
                    </a:ext>
                  </a:extLst>
                </a:gridCol>
                <a:gridCol w="3876261">
                  <a:extLst>
                    <a:ext uri="{9D8B030D-6E8A-4147-A177-3AD203B41FA5}">
                      <a16:colId xmlns:a16="http://schemas.microsoft.com/office/drawing/2014/main" val="684937676"/>
                    </a:ext>
                  </a:extLst>
                </a:gridCol>
                <a:gridCol w="3876261">
                  <a:extLst>
                    <a:ext uri="{9D8B030D-6E8A-4147-A177-3AD203B41FA5}">
                      <a16:colId xmlns:a16="http://schemas.microsoft.com/office/drawing/2014/main" val="840844869"/>
                    </a:ext>
                  </a:extLst>
                </a:gridCol>
              </a:tblGrid>
              <a:tr h="370840">
                <a:tc>
                  <a:txBody>
                    <a:bodyPr/>
                    <a:lstStyle/>
                    <a:p>
                      <a:r>
                        <a:rPr lang="en-GB" sz="2100" b="1" dirty="0">
                          <a:latin typeface="Comic Sans MS" panose="030F0702030302020204" pitchFamily="66" charset="0"/>
                        </a:rPr>
                        <a:t>Paddling</a:t>
                      </a:r>
                    </a:p>
                  </a:txBody>
                  <a:tcPr/>
                </a:tc>
                <a:tc>
                  <a:txBody>
                    <a:bodyPr/>
                    <a:lstStyle/>
                    <a:p>
                      <a:r>
                        <a:rPr lang="en-GB" sz="2100" dirty="0">
                          <a:latin typeface="Comic Sans MS" panose="030F0702030302020204" pitchFamily="66" charset="0"/>
                        </a:rPr>
                        <a:t>Snorkelling</a:t>
                      </a:r>
                    </a:p>
                  </a:txBody>
                  <a:tcPr/>
                </a:tc>
                <a:tc>
                  <a:txBody>
                    <a:bodyPr/>
                    <a:lstStyle/>
                    <a:p>
                      <a:r>
                        <a:rPr lang="en-GB" sz="2100" dirty="0">
                          <a:latin typeface="Comic Sans MS" panose="030F0702030302020204" pitchFamily="66" charset="0"/>
                        </a:rPr>
                        <a:t>Diving</a:t>
                      </a:r>
                    </a:p>
                  </a:txBody>
                  <a:tcPr/>
                </a:tc>
                <a:extLst>
                  <a:ext uri="{0D108BD9-81ED-4DB2-BD59-A6C34878D82A}">
                    <a16:rowId xmlns:a16="http://schemas.microsoft.com/office/drawing/2014/main" val="442610695"/>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Imagine you have completed the Hajj.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Explain what you think will have impressed you most and what will be your most striking memory.</a:t>
                      </a:r>
                    </a:p>
                  </a:txBody>
                  <a:tcPr/>
                </a:tc>
                <a:tc>
                  <a:txBody>
                    <a:bodyPr/>
                    <a:lstStyle/>
                    <a:p>
                      <a:r>
                        <a:rPr lang="en-GB" sz="2000" dirty="0">
                          <a:latin typeface="Comic Sans MS" panose="030F0702030302020204" pitchFamily="66" charset="0"/>
                        </a:rPr>
                        <a:t>Imagine that you are travelling home from Hajj.</a:t>
                      </a:r>
                    </a:p>
                    <a:p>
                      <a:r>
                        <a:rPr lang="en-GB" sz="2000" dirty="0">
                          <a:latin typeface="Comic Sans MS" panose="030F0702030302020204" pitchFamily="66" charset="0"/>
                        </a:rPr>
                        <a:t>You are to write a postcard to a friend or family member about your experience.</a:t>
                      </a:r>
                    </a:p>
                    <a:p>
                      <a:endParaRPr lang="en-GB" sz="2000" dirty="0">
                        <a:latin typeface="Comic Sans MS" panose="030F0702030302020204" pitchFamily="66" charset="0"/>
                      </a:endParaRPr>
                    </a:p>
                    <a:p>
                      <a:r>
                        <a:rPr lang="en-GB" sz="2000" dirty="0">
                          <a:latin typeface="Comic Sans MS" panose="030F0702030302020204" pitchFamily="66" charset="0"/>
                        </a:rPr>
                        <a:t>You need to include the following information:</a:t>
                      </a:r>
                    </a:p>
                    <a:p>
                      <a:pPr marL="342900" indent="-342900">
                        <a:buFontTx/>
                        <a:buChar char="-"/>
                      </a:pPr>
                      <a:r>
                        <a:rPr lang="en-GB" sz="2000" dirty="0">
                          <a:latin typeface="Comic Sans MS" panose="030F0702030302020204" pitchFamily="66" charset="0"/>
                        </a:rPr>
                        <a:t>Explain why you have just gone on Hajj</a:t>
                      </a:r>
                    </a:p>
                    <a:p>
                      <a:pPr marL="342900" indent="-342900">
                        <a:buFontTx/>
                        <a:buChar char="-"/>
                      </a:pPr>
                      <a:r>
                        <a:rPr lang="en-GB" sz="2000" dirty="0">
                          <a:latin typeface="Comic Sans MS" panose="030F0702030302020204" pitchFamily="66" charset="0"/>
                        </a:rPr>
                        <a:t>Describe what you can see</a:t>
                      </a:r>
                    </a:p>
                    <a:p>
                      <a:pPr marL="342900" indent="-342900">
                        <a:buFontTx/>
                        <a:buChar char="-"/>
                      </a:pPr>
                      <a:r>
                        <a:rPr lang="en-GB" sz="2000" dirty="0">
                          <a:latin typeface="Comic Sans MS" panose="030F0702030302020204" pitchFamily="66" charset="0"/>
                        </a:rPr>
                        <a:t>Explain how it has made you feel</a:t>
                      </a:r>
                    </a:p>
                    <a:p>
                      <a:pPr marL="342900" indent="-342900">
                        <a:buFontTx/>
                        <a:buChar char="-"/>
                      </a:pPr>
                      <a:r>
                        <a:rPr lang="en-GB" sz="2000" dirty="0">
                          <a:latin typeface="Comic Sans MS" panose="030F0702030302020204" pitchFamily="66" charset="0"/>
                        </a:rPr>
                        <a:t>What can you smell? What can you hear? What are you touching?</a:t>
                      </a:r>
                    </a:p>
                    <a:p>
                      <a:endParaRPr lang="en-GB" sz="2000" dirty="0">
                        <a:latin typeface="Comic Sans MS" panose="030F0702030302020204" pitchFamily="66" charset="0"/>
                      </a:endParaRPr>
                    </a:p>
                  </a:txBody>
                  <a:tcPr/>
                </a:tc>
                <a:tc>
                  <a:txBody>
                    <a:bodyPr/>
                    <a:lstStyle/>
                    <a:p>
                      <a:r>
                        <a:rPr lang="en-GB" sz="2000" dirty="0">
                          <a:latin typeface="Comic Sans MS" panose="030F0702030302020204" pitchFamily="66" charset="0"/>
                        </a:rPr>
                        <a:t>Imagine that you are travelling home from Hajj.</a:t>
                      </a:r>
                    </a:p>
                    <a:p>
                      <a:r>
                        <a:rPr lang="en-GB" sz="2000" dirty="0">
                          <a:latin typeface="Comic Sans MS" panose="030F0702030302020204" pitchFamily="66" charset="0"/>
                        </a:rPr>
                        <a:t>You are to write a diary entry sharing your experience.</a:t>
                      </a:r>
                    </a:p>
                    <a:p>
                      <a:endParaRPr lang="en-GB" sz="2000" dirty="0">
                        <a:latin typeface="Comic Sans MS" panose="030F0702030302020204" pitchFamily="66" charset="0"/>
                      </a:endParaRPr>
                    </a:p>
                    <a:p>
                      <a:r>
                        <a:rPr lang="en-GB" sz="2000" dirty="0">
                          <a:latin typeface="Comic Sans MS" panose="030F0702030302020204" pitchFamily="66" charset="0"/>
                        </a:rPr>
                        <a:t>You need to include the following information:</a:t>
                      </a:r>
                    </a:p>
                    <a:p>
                      <a:pPr marL="342900" indent="-342900">
                        <a:buFontTx/>
                        <a:buChar char="-"/>
                      </a:pPr>
                      <a:r>
                        <a:rPr lang="en-GB" sz="2000" dirty="0">
                          <a:latin typeface="Comic Sans MS" panose="030F0702030302020204" pitchFamily="66" charset="0"/>
                        </a:rPr>
                        <a:t>Explain why you have just gone on Hajj</a:t>
                      </a:r>
                    </a:p>
                    <a:p>
                      <a:pPr marL="342900" indent="-342900">
                        <a:buFontTx/>
                        <a:buChar char="-"/>
                      </a:pPr>
                      <a:r>
                        <a:rPr lang="en-GB" sz="2000" dirty="0">
                          <a:latin typeface="Comic Sans MS" panose="030F0702030302020204" pitchFamily="66" charset="0"/>
                        </a:rPr>
                        <a:t>Describe what you can see</a:t>
                      </a:r>
                    </a:p>
                    <a:p>
                      <a:pPr marL="342900" indent="-342900">
                        <a:buFontTx/>
                        <a:buChar char="-"/>
                      </a:pPr>
                      <a:r>
                        <a:rPr lang="en-GB" sz="2000" dirty="0">
                          <a:latin typeface="Comic Sans MS" panose="030F0702030302020204" pitchFamily="66" charset="0"/>
                        </a:rPr>
                        <a:t>Explain how it has made you feel</a:t>
                      </a:r>
                    </a:p>
                    <a:p>
                      <a:pPr marL="342900" indent="-342900">
                        <a:buFontTx/>
                        <a:buChar char="-"/>
                      </a:pPr>
                      <a:r>
                        <a:rPr lang="en-GB" sz="2000" dirty="0">
                          <a:latin typeface="Comic Sans MS" panose="030F0702030302020204" pitchFamily="66" charset="0"/>
                        </a:rPr>
                        <a:t>What can you smell? What can you hear? What are you touching?</a:t>
                      </a:r>
                    </a:p>
                    <a:p>
                      <a:pPr marL="342900" indent="-342900">
                        <a:buFontTx/>
                        <a:buChar char="-"/>
                      </a:pPr>
                      <a:r>
                        <a:rPr lang="en-GB" sz="2000" dirty="0">
                          <a:latin typeface="Comic Sans MS" panose="030F0702030302020204" pitchFamily="66" charset="0"/>
                        </a:rPr>
                        <a:t>Can you explain how/why this journey makes you feel closer to God?</a:t>
                      </a:r>
                    </a:p>
                  </a:txBody>
                  <a:tcPr/>
                </a:tc>
                <a:extLst>
                  <a:ext uri="{0D108BD9-81ED-4DB2-BD59-A6C34878D82A}">
                    <a16:rowId xmlns:a16="http://schemas.microsoft.com/office/drawing/2014/main" val="436782930"/>
                  </a:ext>
                </a:extLst>
              </a:tr>
            </a:tbl>
          </a:graphicData>
        </a:graphic>
      </p:graphicFrame>
      <p:sp>
        <p:nvSpPr>
          <p:cNvPr id="10" name="Title 1">
            <a:extLst>
              <a:ext uri="{FF2B5EF4-FFF2-40B4-BE49-F238E27FC236}">
                <a16:creationId xmlns:a16="http://schemas.microsoft.com/office/drawing/2014/main" id="{6446311B-75CE-4B6F-A800-8C579680B075}"/>
              </a:ext>
            </a:extLst>
          </p:cNvPr>
          <p:cNvSpPr>
            <a:spLocks noGrp="1"/>
          </p:cNvSpPr>
          <p:nvPr>
            <p:ph type="title"/>
          </p:nvPr>
        </p:nvSpPr>
        <p:spPr>
          <a:xfrm>
            <a:off x="1420107" y="0"/>
            <a:ext cx="8911687" cy="1280890"/>
          </a:xfrm>
        </p:spPr>
        <p:txBody>
          <a:bodyPr>
            <a:normAutofit/>
          </a:bodyPr>
          <a:lstStyle/>
          <a:p>
            <a:r>
              <a:rPr lang="en-GB" sz="5400" dirty="0">
                <a:latin typeface="Comic Sans MS" panose="030F0702030302020204" pitchFamily="66" charset="0"/>
              </a:rPr>
              <a:t>Activity </a:t>
            </a:r>
          </a:p>
        </p:txBody>
      </p:sp>
    </p:spTree>
    <p:extLst>
      <p:ext uri="{BB962C8B-B14F-4D97-AF65-F5344CB8AC3E}">
        <p14:creationId xmlns:p14="http://schemas.microsoft.com/office/powerpoint/2010/main" val="2597561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59382-CD54-4999-9504-C7B796733D12}"/>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268387DB-4CDE-453C-AD7B-CB61A6099E7B}"/>
              </a:ext>
            </a:extLst>
          </p:cNvPr>
          <p:cNvSpPr>
            <a:spLocks noGrp="1"/>
          </p:cNvSpPr>
          <p:nvPr>
            <p:ph idx="1"/>
          </p:nvPr>
        </p:nvSpPr>
        <p:spPr/>
        <p:txBody>
          <a:bodyPr>
            <a:normAutofit/>
          </a:bodyPr>
          <a:lstStyle/>
          <a:p>
            <a:r>
              <a:rPr lang="en-GB" sz="2100" b="1" dirty="0">
                <a:solidFill>
                  <a:srgbClr val="FF0000"/>
                </a:solidFill>
                <a:latin typeface="Comic Sans MS" panose="030F0702030302020204" pitchFamily="66" charset="0"/>
              </a:rPr>
              <a:t>Paddling: </a:t>
            </a:r>
            <a:r>
              <a:rPr lang="en-GB" sz="2100" dirty="0">
                <a:solidFill>
                  <a:srgbClr val="FF0000"/>
                </a:solidFill>
                <a:latin typeface="Comic Sans MS" panose="030F0702030302020204" pitchFamily="66" charset="0"/>
              </a:rPr>
              <a:t>If you were going on a sacred journey, where would you go and why?</a:t>
            </a:r>
          </a:p>
          <a:p>
            <a:endParaRPr lang="en-GB" sz="2100" b="1" dirty="0">
              <a:solidFill>
                <a:srgbClr val="FF0000"/>
              </a:solidFill>
              <a:latin typeface="Comic Sans MS" panose="030F0702030302020204" pitchFamily="66" charset="0"/>
            </a:endParaRPr>
          </a:p>
          <a:p>
            <a:r>
              <a:rPr lang="en-GB" sz="2100" b="1" dirty="0">
                <a:solidFill>
                  <a:srgbClr val="FF0000"/>
                </a:solidFill>
                <a:latin typeface="Comic Sans MS" panose="030F0702030302020204" pitchFamily="66" charset="0"/>
              </a:rPr>
              <a:t>Snorkelling and Diving: </a:t>
            </a:r>
            <a:r>
              <a:rPr lang="en-GB" sz="2100" dirty="0">
                <a:solidFill>
                  <a:srgbClr val="FF0000"/>
                </a:solidFill>
                <a:latin typeface="Comic Sans MS" panose="030F0702030302020204" pitchFamily="66" charset="0"/>
              </a:rPr>
              <a:t>Summarise the reasons why Muslims go on pilgrimage in 5 sentences.</a:t>
            </a:r>
          </a:p>
          <a:p>
            <a:r>
              <a:rPr lang="en-GB" sz="2100" dirty="0">
                <a:solidFill>
                  <a:srgbClr val="FF0000"/>
                </a:solidFill>
                <a:latin typeface="Comic Sans MS" panose="030F0702030302020204" pitchFamily="66" charset="0"/>
              </a:rPr>
              <a:t>Reduce to 5 words.</a:t>
            </a:r>
          </a:p>
          <a:p>
            <a:r>
              <a:rPr lang="en-GB" sz="2100" dirty="0">
                <a:solidFill>
                  <a:srgbClr val="FF0000"/>
                </a:solidFill>
                <a:latin typeface="Comic Sans MS" panose="030F0702030302020204" pitchFamily="66" charset="0"/>
              </a:rPr>
              <a:t>Now to 1 word.</a:t>
            </a:r>
          </a:p>
        </p:txBody>
      </p:sp>
    </p:spTree>
    <p:extLst>
      <p:ext uri="{BB962C8B-B14F-4D97-AF65-F5344CB8AC3E}">
        <p14:creationId xmlns:p14="http://schemas.microsoft.com/office/powerpoint/2010/main" val="30548147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52E5A-9AEF-4EA1-94A5-0236E6F9D731}"/>
              </a:ext>
            </a:extLst>
          </p:cNvPr>
          <p:cNvSpPr>
            <a:spLocks noGrp="1"/>
          </p:cNvSpPr>
          <p:nvPr>
            <p:ph type="title"/>
          </p:nvPr>
        </p:nvSpPr>
        <p:spPr/>
        <p:txBody>
          <a:bodyPr>
            <a:normAutofit/>
          </a:bodyPr>
          <a:lstStyle/>
          <a:p>
            <a:r>
              <a:rPr lang="en-GB" sz="5400" dirty="0">
                <a:latin typeface="Comic Sans MS" panose="030F0702030302020204" pitchFamily="66" charset="0"/>
              </a:rPr>
              <a:t>Plenary: Jewish Pilgrimage</a:t>
            </a:r>
          </a:p>
        </p:txBody>
      </p:sp>
      <p:sp>
        <p:nvSpPr>
          <p:cNvPr id="3" name="Content Placeholder 2">
            <a:extLst>
              <a:ext uri="{FF2B5EF4-FFF2-40B4-BE49-F238E27FC236}">
                <a16:creationId xmlns:a16="http://schemas.microsoft.com/office/drawing/2014/main" id="{77CA432C-0051-420A-AE2E-7B819B92DE3D}"/>
              </a:ext>
            </a:extLst>
          </p:cNvPr>
          <p:cNvSpPr>
            <a:spLocks noGrp="1"/>
          </p:cNvSpPr>
          <p:nvPr>
            <p:ph idx="1"/>
          </p:nvPr>
        </p:nvSpPr>
        <p:spPr>
          <a:xfrm>
            <a:off x="2589212" y="2133600"/>
            <a:ext cx="8915400" cy="4406348"/>
          </a:xfrm>
        </p:spPr>
        <p:txBody>
          <a:bodyPr>
            <a:normAutofit fontScale="92500" lnSpcReduction="10000"/>
          </a:bodyPr>
          <a:lstStyle/>
          <a:p>
            <a:r>
              <a:rPr lang="en-GB" dirty="0">
                <a:latin typeface="Comic Sans MS" panose="030F0702030302020204" pitchFamily="66" charset="0"/>
              </a:rPr>
              <a:t>Jerusalem remains an important place of pilgrimage for Jewish people.</a:t>
            </a:r>
          </a:p>
          <a:p>
            <a:r>
              <a:rPr lang="en-GB" dirty="0">
                <a:latin typeface="Comic Sans MS" panose="030F0702030302020204" pitchFamily="66" charset="0"/>
              </a:rPr>
              <a:t>According to Jewish tradition, all of creation began in Jerusalem.</a:t>
            </a:r>
          </a:p>
          <a:p>
            <a:r>
              <a:rPr lang="en-GB" dirty="0">
                <a:latin typeface="Comic Sans MS" panose="030F0702030302020204" pitchFamily="66" charset="0"/>
              </a:rPr>
              <a:t>Many Jewish people visit Jerusalem today as the focal point of their religion and face towards it when they pray as a sign of its importance. In fact, synagogues are traditionally orientated towards Jerusalem and Jews position themselves towards Jerusalem while reciting the Amidah.</a:t>
            </a:r>
          </a:p>
          <a:p>
            <a:r>
              <a:rPr lang="en-GB" dirty="0">
                <a:latin typeface="Comic Sans MS" panose="030F0702030302020204" pitchFamily="66" charset="0"/>
              </a:rPr>
              <a:t>Visiting The Western Wall is a reminder to Jewish people of their history, but also gives them a link with the holiest site, the Temple. It is the closest Jewish people can get to the presence of God.</a:t>
            </a:r>
          </a:p>
          <a:p>
            <a:r>
              <a:rPr lang="en-GB" dirty="0">
                <a:latin typeface="Comic Sans MS" panose="030F0702030302020204" pitchFamily="66" charset="0"/>
              </a:rPr>
              <a:t>Also, as the Western Wall has not been destroyed, it is a symbol of hope to the Jewish people that they too will last forever. </a:t>
            </a:r>
          </a:p>
          <a:p>
            <a:r>
              <a:rPr lang="en-GB" dirty="0">
                <a:latin typeface="Comic Sans MS" panose="030F0702030302020204" pitchFamily="66" charset="0"/>
              </a:rPr>
              <a:t>There are many rituals that take place at the Western Wall. People write prayers on small pieces of paper and push them in between the cracks of the wall. As Jews believe that the wall is a symbol of God's presence, many believe that God can actually see what has been written. </a:t>
            </a:r>
          </a:p>
        </p:txBody>
      </p:sp>
    </p:spTree>
    <p:extLst>
      <p:ext uri="{BB962C8B-B14F-4D97-AF65-F5344CB8AC3E}">
        <p14:creationId xmlns:p14="http://schemas.microsoft.com/office/powerpoint/2010/main" val="12611168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52E5A-9AEF-4EA1-94A5-0236E6F9D731}"/>
              </a:ext>
            </a:extLst>
          </p:cNvPr>
          <p:cNvSpPr>
            <a:spLocks noGrp="1"/>
          </p:cNvSpPr>
          <p:nvPr>
            <p:ph type="title"/>
          </p:nvPr>
        </p:nvSpPr>
        <p:spPr/>
        <p:txBody>
          <a:bodyPr>
            <a:normAutofit/>
          </a:bodyPr>
          <a:lstStyle/>
          <a:p>
            <a:r>
              <a:rPr lang="en-GB" sz="5400" dirty="0">
                <a:latin typeface="Comic Sans MS" panose="030F0702030302020204" pitchFamily="66" charset="0"/>
              </a:rPr>
              <a:t>Plenary: Jewish Pilgrimage</a:t>
            </a:r>
          </a:p>
        </p:txBody>
      </p:sp>
      <p:pic>
        <p:nvPicPr>
          <p:cNvPr id="6" name="Picture 2" descr="The Western Wall is one of the holiest places in the world. Here are 7  things you may not have known about the Kotel!">
            <a:extLst>
              <a:ext uri="{FF2B5EF4-FFF2-40B4-BE49-F238E27FC236}">
                <a16:creationId xmlns:a16="http://schemas.microsoft.com/office/drawing/2014/main" id="{D45FD6DB-A3D7-402B-87C7-5E5CDDE833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726" y="1639956"/>
            <a:ext cx="6768548" cy="5076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2286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F9D0-8376-4218-B635-936F37FAEB38}"/>
              </a:ext>
            </a:extLst>
          </p:cNvPr>
          <p:cNvSpPr>
            <a:spLocks noGrp="1"/>
          </p:cNvSpPr>
          <p:nvPr>
            <p:ph type="title"/>
          </p:nvPr>
        </p:nvSpPr>
        <p:spPr/>
        <p:txBody>
          <a:bodyPr>
            <a:noAutofit/>
          </a:bodyPr>
          <a:lstStyle/>
          <a:p>
            <a:r>
              <a:rPr lang="en-GB" sz="4800" dirty="0">
                <a:latin typeface="Comic Sans MS" panose="030F0702030302020204" pitchFamily="66" charset="0"/>
              </a:rPr>
              <a:t>Plenary: Christian Pilgrimage </a:t>
            </a:r>
          </a:p>
        </p:txBody>
      </p:sp>
      <p:sp>
        <p:nvSpPr>
          <p:cNvPr id="3" name="Content Placeholder 2">
            <a:extLst>
              <a:ext uri="{FF2B5EF4-FFF2-40B4-BE49-F238E27FC236}">
                <a16:creationId xmlns:a16="http://schemas.microsoft.com/office/drawing/2014/main" id="{27A9EF6B-4694-48CA-9806-8B991AE85B53}"/>
              </a:ext>
            </a:extLst>
          </p:cNvPr>
          <p:cNvSpPr>
            <a:spLocks noGrp="1"/>
          </p:cNvSpPr>
          <p:nvPr>
            <p:ph idx="1"/>
          </p:nvPr>
        </p:nvSpPr>
        <p:spPr>
          <a:xfrm>
            <a:off x="2589212" y="1905001"/>
            <a:ext cx="8915400" cy="4823790"/>
          </a:xfrm>
        </p:spPr>
        <p:txBody>
          <a:bodyPr>
            <a:normAutofit fontScale="92500" lnSpcReduction="20000"/>
          </a:bodyPr>
          <a:lstStyle/>
          <a:p>
            <a:r>
              <a:rPr lang="en-GB" dirty="0">
                <a:latin typeface="Comic Sans MS" panose="030F0702030302020204" pitchFamily="66" charset="0"/>
              </a:rPr>
              <a:t>Jerusalem is an important place of pilgrimage for Christians, just as it is for Jews.</a:t>
            </a:r>
          </a:p>
          <a:p>
            <a:r>
              <a:rPr lang="en-GB" dirty="0">
                <a:latin typeface="Comic Sans MS" panose="030F0702030302020204" pitchFamily="66" charset="0"/>
              </a:rPr>
              <a:t>Christians believe that Jesus visited Jerusalem at Passover time and spent the week leading up to his death there. </a:t>
            </a:r>
          </a:p>
          <a:p>
            <a:r>
              <a:rPr lang="en-GB" dirty="0">
                <a:latin typeface="Comic Sans MS" panose="030F0702030302020204" pitchFamily="66" charset="0"/>
              </a:rPr>
              <a:t>Christian pilgrims visit Jerusalem, therefore, to remember key events in Jesus' final week, known as Holy Week. </a:t>
            </a:r>
          </a:p>
          <a:p>
            <a:r>
              <a:rPr lang="en-GB" dirty="0">
                <a:latin typeface="Comic Sans MS" panose="030F0702030302020204" pitchFamily="66" charset="0"/>
              </a:rPr>
              <a:t>Places that Christian pilgrims might visit include:</a:t>
            </a:r>
          </a:p>
          <a:p>
            <a:r>
              <a:rPr lang="en-GB" dirty="0">
                <a:latin typeface="Comic Sans MS" panose="030F0702030302020204" pitchFamily="66" charset="0"/>
              </a:rPr>
              <a:t>The Garden of Gethsemane - this is believed to be where Jesus prayed before he was arrested by the Romans and put to death. Christians visit here for contemplation and prayer.</a:t>
            </a:r>
          </a:p>
          <a:p>
            <a:r>
              <a:rPr lang="en-GB" dirty="0">
                <a:latin typeface="Comic Sans MS" panose="030F0702030302020204" pitchFamily="66" charset="0"/>
              </a:rPr>
              <a:t>Church of the Holy Sepulchre - this church is said to be built on the site where Jesus was crucified, as well as his place of burial. </a:t>
            </a:r>
          </a:p>
          <a:p>
            <a:r>
              <a:rPr lang="en-GB" dirty="0">
                <a:latin typeface="Comic Sans MS" panose="030F0702030302020204" pitchFamily="66" charset="0"/>
              </a:rPr>
              <a:t>Via Dolorosa – this is a special route that Christian pilgrims walk from the outskirts of Jerusalem to the Church of the Holy Sepulchre, especially on Good Friday. It is believed to be the very path that Jesus took carrying his cross on the way to his crucifixion.</a:t>
            </a:r>
          </a:p>
          <a:p>
            <a:r>
              <a:rPr lang="en-GB" dirty="0">
                <a:latin typeface="Comic Sans MS" panose="030F0702030302020204" pitchFamily="66" charset="0"/>
              </a:rPr>
              <a:t>Church of the Ascension - this is said to mark the site of the Ascension, when Jesus rose into Heaven forty days after his resurrection. There is a stone inside the Church, believed to be imprinted with his footstep.</a:t>
            </a:r>
          </a:p>
        </p:txBody>
      </p:sp>
    </p:spTree>
    <p:extLst>
      <p:ext uri="{BB962C8B-B14F-4D97-AF65-F5344CB8AC3E}">
        <p14:creationId xmlns:p14="http://schemas.microsoft.com/office/powerpoint/2010/main" val="26685973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F9D0-8376-4218-B635-936F37FAEB38}"/>
              </a:ext>
            </a:extLst>
          </p:cNvPr>
          <p:cNvSpPr>
            <a:spLocks noGrp="1"/>
          </p:cNvSpPr>
          <p:nvPr>
            <p:ph type="title"/>
          </p:nvPr>
        </p:nvSpPr>
        <p:spPr/>
        <p:txBody>
          <a:bodyPr>
            <a:noAutofit/>
          </a:bodyPr>
          <a:lstStyle/>
          <a:p>
            <a:r>
              <a:rPr lang="en-GB" sz="4800" dirty="0">
                <a:latin typeface="Comic Sans MS" panose="030F0702030302020204" pitchFamily="66" charset="0"/>
              </a:rPr>
              <a:t>Plenary: Christian Pilgrimage </a:t>
            </a:r>
          </a:p>
        </p:txBody>
      </p:sp>
      <p:sp>
        <p:nvSpPr>
          <p:cNvPr id="3" name="Content Placeholder 2">
            <a:extLst>
              <a:ext uri="{FF2B5EF4-FFF2-40B4-BE49-F238E27FC236}">
                <a16:creationId xmlns:a16="http://schemas.microsoft.com/office/drawing/2014/main" id="{27A9EF6B-4694-48CA-9806-8B991AE85B53}"/>
              </a:ext>
            </a:extLst>
          </p:cNvPr>
          <p:cNvSpPr>
            <a:spLocks noGrp="1"/>
          </p:cNvSpPr>
          <p:nvPr>
            <p:ph idx="1"/>
          </p:nvPr>
        </p:nvSpPr>
        <p:spPr>
          <a:xfrm>
            <a:off x="2589212" y="1905001"/>
            <a:ext cx="8915400" cy="4823790"/>
          </a:xfrm>
        </p:spPr>
        <p:txBody>
          <a:bodyPr>
            <a:normAutofit/>
          </a:bodyPr>
          <a:lstStyle/>
          <a:p>
            <a:r>
              <a:rPr lang="en-GB" dirty="0">
                <a:latin typeface="Comic Sans MS" panose="030F0702030302020204" pitchFamily="66" charset="0"/>
              </a:rPr>
              <a:t>Many Christians believe that undertaking a </a:t>
            </a:r>
            <a:r>
              <a:rPr lang="en-GB" b="1" dirty="0">
                <a:latin typeface="Comic Sans MS" panose="030F0702030302020204" pitchFamily="66" charset="0"/>
              </a:rPr>
              <a:t>pilgrimage</a:t>
            </a:r>
            <a:r>
              <a:rPr lang="en-GB" dirty="0">
                <a:latin typeface="Comic Sans MS" panose="030F0702030302020204" pitchFamily="66" charset="0"/>
              </a:rPr>
              <a:t> to Jerusalem can bring them closer to the experience of Jesus as he approached his death.</a:t>
            </a:r>
          </a:p>
          <a:p>
            <a:r>
              <a:rPr lang="en-GB" dirty="0">
                <a:latin typeface="Comic Sans MS" panose="030F0702030302020204" pitchFamily="66" charset="0"/>
              </a:rPr>
              <a:t>Christians believe that this will help them to develop spiritually and become closer to God.</a:t>
            </a:r>
          </a:p>
          <a:p>
            <a:endParaRPr lang="en-GB" dirty="0">
              <a:latin typeface="Comic Sans MS" panose="030F0702030302020204" pitchFamily="66" charset="0"/>
            </a:endParaRPr>
          </a:p>
        </p:txBody>
      </p:sp>
      <p:pic>
        <p:nvPicPr>
          <p:cNvPr id="8194" name="Picture 2" descr="Christian Pilgrims Mark Good Friday In Jerusalem - Believers Portal">
            <a:extLst>
              <a:ext uri="{FF2B5EF4-FFF2-40B4-BE49-F238E27FC236}">
                <a16:creationId xmlns:a16="http://schemas.microsoft.com/office/drawing/2014/main" id="{CDDE944C-EE0B-49DF-9D59-A5708E631D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0312" y="3045006"/>
            <a:ext cx="5522429" cy="3683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486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F9D0-8376-4218-B635-936F37FAEB38}"/>
              </a:ext>
            </a:extLst>
          </p:cNvPr>
          <p:cNvSpPr>
            <a:spLocks noGrp="1"/>
          </p:cNvSpPr>
          <p:nvPr>
            <p:ph type="title"/>
          </p:nvPr>
        </p:nvSpPr>
        <p:spPr/>
        <p:txBody>
          <a:bodyPr>
            <a:noAutofit/>
          </a:bodyPr>
          <a:lstStyle/>
          <a:p>
            <a:r>
              <a:rPr lang="en-GB" dirty="0">
                <a:latin typeface="Comic Sans MS" panose="030F0702030302020204" pitchFamily="66" charset="0"/>
              </a:rPr>
              <a:t>Plenary: Christian (Catholic) Pilgrimage </a:t>
            </a:r>
          </a:p>
        </p:txBody>
      </p:sp>
      <p:sp>
        <p:nvSpPr>
          <p:cNvPr id="3" name="Content Placeholder 2">
            <a:extLst>
              <a:ext uri="{FF2B5EF4-FFF2-40B4-BE49-F238E27FC236}">
                <a16:creationId xmlns:a16="http://schemas.microsoft.com/office/drawing/2014/main" id="{27A9EF6B-4694-48CA-9806-8B991AE85B53}"/>
              </a:ext>
            </a:extLst>
          </p:cNvPr>
          <p:cNvSpPr>
            <a:spLocks noGrp="1"/>
          </p:cNvSpPr>
          <p:nvPr>
            <p:ph idx="1"/>
          </p:nvPr>
        </p:nvSpPr>
        <p:spPr>
          <a:xfrm>
            <a:off x="2589212" y="1905001"/>
            <a:ext cx="8915400" cy="4823790"/>
          </a:xfrm>
        </p:spPr>
        <p:txBody>
          <a:bodyPr>
            <a:normAutofit lnSpcReduction="10000"/>
          </a:bodyPr>
          <a:lstStyle/>
          <a:p>
            <a:r>
              <a:rPr lang="en-GB" dirty="0">
                <a:latin typeface="Comic Sans MS" panose="030F0702030302020204" pitchFamily="66" charset="0"/>
              </a:rPr>
              <a:t>The pilgrimage site of Lourdes is near the Pyrenees mountains in France.</a:t>
            </a:r>
          </a:p>
          <a:p>
            <a:r>
              <a:rPr lang="en-GB" dirty="0">
                <a:latin typeface="Comic Sans MS" panose="030F0702030302020204" pitchFamily="66" charset="0"/>
              </a:rPr>
              <a:t>Every year, it is visited by millions of pilgrims, particularly Roman Catholics.</a:t>
            </a:r>
          </a:p>
          <a:p>
            <a:r>
              <a:rPr lang="en-GB" dirty="0">
                <a:latin typeface="Comic Sans MS" panose="030F0702030302020204" pitchFamily="66" charset="0"/>
              </a:rPr>
              <a:t>They come to Lourdes to see the site of a famous vision experienced by a young girl called Bernadette Soubirous and to be healed by its supposedly miraculous waters.</a:t>
            </a:r>
          </a:p>
          <a:p>
            <a:r>
              <a:rPr lang="en-GB" dirty="0">
                <a:latin typeface="Comic Sans MS" panose="030F0702030302020204" pitchFamily="66" charset="0"/>
              </a:rPr>
              <a:t>Christian pilgrims now visit and pray in the Sanctuary of Our Lady of Lourdes and worship at the grotto where the vision is said to have taken place.</a:t>
            </a:r>
          </a:p>
          <a:p>
            <a:r>
              <a:rPr lang="en-GB" dirty="0">
                <a:latin typeface="Comic Sans MS" panose="030F0702030302020204" pitchFamily="66" charset="0"/>
              </a:rPr>
              <a:t>Pilgrims also take part in a Torchlight Marian Procession which takes place every evening before a service of mass takes place in the grotto. Pilgrims also confess their sins at the Reconciliation Chapel.</a:t>
            </a:r>
          </a:p>
          <a:p>
            <a:r>
              <a:rPr lang="en-GB" dirty="0">
                <a:latin typeface="Comic Sans MS" panose="030F0702030302020204" pitchFamily="66" charset="0"/>
              </a:rPr>
              <a:t>Lourdes is considered a special place to visit because prayers and services are believed to bring real blessings to the pilgrim.</a:t>
            </a:r>
          </a:p>
          <a:p>
            <a:r>
              <a:rPr lang="en-GB" dirty="0">
                <a:latin typeface="Comic Sans MS" panose="030F0702030302020204" pitchFamily="66" charset="0"/>
              </a:rPr>
              <a:t>Pilgrims may visit to be cleansed of their sins and to be cured of their illnesses. It is believed that spring water from the grotto can heal people if they are sick. Millions of visitors come to Lourdes each year in the hope of being cured. </a:t>
            </a:r>
          </a:p>
          <a:p>
            <a:endParaRPr lang="en-GB" dirty="0">
              <a:latin typeface="Comic Sans MS" panose="030F0702030302020204" pitchFamily="66" charset="0"/>
            </a:endParaRPr>
          </a:p>
        </p:txBody>
      </p:sp>
    </p:spTree>
    <p:extLst>
      <p:ext uri="{BB962C8B-B14F-4D97-AF65-F5344CB8AC3E}">
        <p14:creationId xmlns:p14="http://schemas.microsoft.com/office/powerpoint/2010/main" val="9471921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F9D0-8376-4218-B635-936F37FAEB38}"/>
              </a:ext>
            </a:extLst>
          </p:cNvPr>
          <p:cNvSpPr>
            <a:spLocks noGrp="1"/>
          </p:cNvSpPr>
          <p:nvPr>
            <p:ph type="title"/>
          </p:nvPr>
        </p:nvSpPr>
        <p:spPr/>
        <p:txBody>
          <a:bodyPr>
            <a:noAutofit/>
          </a:bodyPr>
          <a:lstStyle/>
          <a:p>
            <a:r>
              <a:rPr lang="en-GB" dirty="0">
                <a:latin typeface="Comic Sans MS" panose="030F0702030302020204" pitchFamily="66" charset="0"/>
              </a:rPr>
              <a:t>Plenary: Christian (Catholic) Pilgrimage </a:t>
            </a:r>
          </a:p>
        </p:txBody>
      </p:sp>
      <p:sp>
        <p:nvSpPr>
          <p:cNvPr id="3" name="Content Placeholder 2">
            <a:extLst>
              <a:ext uri="{FF2B5EF4-FFF2-40B4-BE49-F238E27FC236}">
                <a16:creationId xmlns:a16="http://schemas.microsoft.com/office/drawing/2014/main" id="{27A9EF6B-4694-48CA-9806-8B991AE85B53}"/>
              </a:ext>
            </a:extLst>
          </p:cNvPr>
          <p:cNvSpPr>
            <a:spLocks noGrp="1"/>
          </p:cNvSpPr>
          <p:nvPr>
            <p:ph idx="1"/>
          </p:nvPr>
        </p:nvSpPr>
        <p:spPr>
          <a:xfrm>
            <a:off x="2589212" y="1905001"/>
            <a:ext cx="8915400" cy="4823790"/>
          </a:xfrm>
        </p:spPr>
        <p:txBody>
          <a:bodyPr>
            <a:normAutofit/>
          </a:bodyPr>
          <a:lstStyle/>
          <a:p>
            <a:r>
              <a:rPr lang="en-GB" dirty="0">
                <a:latin typeface="Comic Sans MS" panose="030F0702030302020204" pitchFamily="66" charset="0"/>
              </a:rPr>
              <a:t>The opportunity to focus closely on their faith helps pilgrims feel secure in the knowledge that God will look after them, forgive them for their sins and even cure them of their illnesses.</a:t>
            </a:r>
          </a:p>
        </p:txBody>
      </p:sp>
      <p:pic>
        <p:nvPicPr>
          <p:cNvPr id="10242" name="Picture 2" descr="The authentic pilgrimage in Lourdes">
            <a:extLst>
              <a:ext uri="{FF2B5EF4-FFF2-40B4-BE49-F238E27FC236}">
                <a16:creationId xmlns:a16="http://schemas.microsoft.com/office/drawing/2014/main" id="{6C495565-4C91-4CC8-8719-3D71BED703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1123" y="2627245"/>
            <a:ext cx="4210878" cy="4210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7270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F9D0-8376-4218-B635-936F37FAEB38}"/>
              </a:ext>
            </a:extLst>
          </p:cNvPr>
          <p:cNvSpPr>
            <a:spLocks noGrp="1"/>
          </p:cNvSpPr>
          <p:nvPr>
            <p:ph type="title"/>
          </p:nvPr>
        </p:nvSpPr>
        <p:spPr/>
        <p:txBody>
          <a:bodyPr>
            <a:noAutofit/>
          </a:bodyPr>
          <a:lstStyle/>
          <a:p>
            <a:r>
              <a:rPr lang="en-GB" sz="4800" dirty="0">
                <a:latin typeface="Comic Sans MS" panose="030F0702030302020204" pitchFamily="66" charset="0"/>
              </a:rPr>
              <a:t>Plenary: Christian Pilgrimage </a:t>
            </a:r>
          </a:p>
        </p:txBody>
      </p:sp>
      <p:sp>
        <p:nvSpPr>
          <p:cNvPr id="3" name="Content Placeholder 2">
            <a:extLst>
              <a:ext uri="{FF2B5EF4-FFF2-40B4-BE49-F238E27FC236}">
                <a16:creationId xmlns:a16="http://schemas.microsoft.com/office/drawing/2014/main" id="{27A9EF6B-4694-48CA-9806-8B991AE85B53}"/>
              </a:ext>
            </a:extLst>
          </p:cNvPr>
          <p:cNvSpPr>
            <a:spLocks noGrp="1"/>
          </p:cNvSpPr>
          <p:nvPr>
            <p:ph idx="1"/>
          </p:nvPr>
        </p:nvSpPr>
        <p:spPr>
          <a:xfrm>
            <a:off x="2589212" y="1905001"/>
            <a:ext cx="8915400" cy="4823790"/>
          </a:xfrm>
        </p:spPr>
        <p:txBody>
          <a:bodyPr>
            <a:normAutofit/>
          </a:bodyPr>
          <a:lstStyle/>
          <a:p>
            <a:r>
              <a:rPr lang="en-GB" sz="2000" dirty="0">
                <a:latin typeface="Comic Sans MS" panose="030F0702030302020204" pitchFamily="66" charset="0"/>
              </a:rPr>
              <a:t>Pilgrimage is not compulsory in Christianity, but many Christians choose to undertake journeys to holy sites to:</a:t>
            </a:r>
          </a:p>
          <a:p>
            <a:pPr lvl="1"/>
            <a:r>
              <a:rPr lang="en-GB" sz="2000" dirty="0">
                <a:latin typeface="Comic Sans MS" panose="030F0702030302020204" pitchFamily="66" charset="0"/>
              </a:rPr>
              <a:t>deepen their connection with God</a:t>
            </a:r>
          </a:p>
          <a:p>
            <a:pPr lvl="1"/>
            <a:r>
              <a:rPr lang="en-GB" sz="2000" dirty="0">
                <a:latin typeface="Comic Sans MS" panose="030F0702030302020204" pitchFamily="66" charset="0"/>
              </a:rPr>
              <a:t>feel connected to the worldwide community of Christians</a:t>
            </a:r>
          </a:p>
          <a:p>
            <a:pPr lvl="1"/>
            <a:r>
              <a:rPr lang="en-GB" sz="2000" dirty="0">
                <a:latin typeface="Comic Sans MS" panose="030F0702030302020204" pitchFamily="66" charset="0"/>
              </a:rPr>
              <a:t>learn more about the history of Christianity</a:t>
            </a:r>
          </a:p>
          <a:p>
            <a:pPr lvl="1"/>
            <a:r>
              <a:rPr lang="en-GB" sz="2000" dirty="0">
                <a:latin typeface="Comic Sans MS" panose="030F0702030302020204" pitchFamily="66" charset="0"/>
              </a:rPr>
              <a:t>see sites where miracles happened and receive special blessings</a:t>
            </a:r>
          </a:p>
          <a:p>
            <a:pPr lvl="1"/>
            <a:r>
              <a:rPr lang="en-GB" sz="2000" dirty="0">
                <a:latin typeface="Comic Sans MS" panose="030F0702030302020204" pitchFamily="66" charset="0"/>
              </a:rPr>
              <a:t>seek healing or acceptance of ailments</a:t>
            </a:r>
          </a:p>
        </p:txBody>
      </p:sp>
    </p:spTree>
    <p:extLst>
      <p:ext uri="{BB962C8B-B14F-4D97-AF65-F5344CB8AC3E}">
        <p14:creationId xmlns:p14="http://schemas.microsoft.com/office/powerpoint/2010/main" val="26023368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F9D0-8376-4218-B635-936F37FAEB38}"/>
              </a:ext>
            </a:extLst>
          </p:cNvPr>
          <p:cNvSpPr>
            <a:spLocks noGrp="1"/>
          </p:cNvSpPr>
          <p:nvPr>
            <p:ph type="title"/>
          </p:nvPr>
        </p:nvSpPr>
        <p:spPr/>
        <p:txBody>
          <a:bodyPr>
            <a:noAutofit/>
          </a:bodyPr>
          <a:lstStyle/>
          <a:p>
            <a:r>
              <a:rPr lang="en-GB" sz="4800" dirty="0">
                <a:latin typeface="Comic Sans MS" panose="030F0702030302020204" pitchFamily="66" charset="0"/>
              </a:rPr>
              <a:t>Plenary: Sikh Pilgrimage </a:t>
            </a:r>
          </a:p>
        </p:txBody>
      </p:sp>
      <p:sp>
        <p:nvSpPr>
          <p:cNvPr id="3" name="Content Placeholder 2">
            <a:extLst>
              <a:ext uri="{FF2B5EF4-FFF2-40B4-BE49-F238E27FC236}">
                <a16:creationId xmlns:a16="http://schemas.microsoft.com/office/drawing/2014/main" id="{27A9EF6B-4694-48CA-9806-8B991AE85B53}"/>
              </a:ext>
            </a:extLst>
          </p:cNvPr>
          <p:cNvSpPr>
            <a:spLocks noGrp="1"/>
          </p:cNvSpPr>
          <p:nvPr>
            <p:ph idx="1"/>
          </p:nvPr>
        </p:nvSpPr>
        <p:spPr>
          <a:xfrm>
            <a:off x="2589212" y="1905001"/>
            <a:ext cx="8915400" cy="4823790"/>
          </a:xfrm>
        </p:spPr>
        <p:txBody>
          <a:bodyPr>
            <a:normAutofit/>
          </a:bodyPr>
          <a:lstStyle/>
          <a:p>
            <a:r>
              <a:rPr lang="en-GB" dirty="0">
                <a:latin typeface="Comic Sans MS" panose="030F0702030302020204" pitchFamily="66" charset="0"/>
              </a:rPr>
              <a:t>For many Sikhs, going on a pilgrimage is important. </a:t>
            </a:r>
          </a:p>
          <a:p>
            <a:r>
              <a:rPr lang="en-GB" dirty="0">
                <a:latin typeface="Comic Sans MS" panose="030F0702030302020204" pitchFamily="66" charset="0"/>
              </a:rPr>
              <a:t>When they go on a pilgrimage, Sikhs often visit important sites in India and the Punjab, where Sikhism began.</a:t>
            </a:r>
          </a:p>
          <a:p>
            <a:r>
              <a:rPr lang="en-GB" dirty="0">
                <a:latin typeface="Comic Sans MS" panose="030F0702030302020204" pitchFamily="66" charset="0"/>
              </a:rPr>
              <a:t>Many Sikhs make a pilgrimage to the Harmandir Sahib in Amritsar, in North India. Harmandir means ‘The Temple of God’ and Sahib is a sign of respect. The Harmandir Sahib is also known as the Golden Temple and is the most famous place of worship for Sikhs.</a:t>
            </a:r>
          </a:p>
          <a:p>
            <a:r>
              <a:rPr lang="en-GB" dirty="0">
                <a:latin typeface="Comic Sans MS" panose="030F0702030302020204" pitchFamily="66" charset="0"/>
              </a:rPr>
              <a:t>The benefits of pilgrimage for Sikhs include:</a:t>
            </a:r>
          </a:p>
          <a:p>
            <a:pPr lvl="1"/>
            <a:r>
              <a:rPr lang="en-GB" sz="1800" dirty="0">
                <a:latin typeface="Comic Sans MS" panose="030F0702030302020204" pitchFamily="66" charset="0"/>
              </a:rPr>
              <a:t>strengthening their faith</a:t>
            </a:r>
          </a:p>
          <a:p>
            <a:pPr lvl="1"/>
            <a:r>
              <a:rPr lang="en-GB" sz="1800" dirty="0">
                <a:latin typeface="Comic Sans MS" panose="030F0702030302020204" pitchFamily="66" charset="0"/>
              </a:rPr>
              <a:t>providing time dedicated to spiritual reflection</a:t>
            </a:r>
          </a:p>
          <a:p>
            <a:pPr lvl="1"/>
            <a:r>
              <a:rPr lang="en-GB" sz="1800" dirty="0">
                <a:latin typeface="Comic Sans MS" panose="030F0702030302020204" pitchFamily="66" charset="0"/>
              </a:rPr>
              <a:t>learning more about the history of Sikhism and the Gurus’ lives</a:t>
            </a:r>
          </a:p>
          <a:p>
            <a:pPr lvl="1"/>
            <a:r>
              <a:rPr lang="en-GB" sz="1800" dirty="0">
                <a:latin typeface="Comic Sans MS" panose="030F0702030302020204" pitchFamily="66" charset="0"/>
              </a:rPr>
              <a:t>helping them better understand the principles of Sikhism</a:t>
            </a:r>
          </a:p>
          <a:p>
            <a:endParaRPr lang="en-GB" dirty="0">
              <a:latin typeface="Comic Sans MS" panose="030F0702030302020204" pitchFamily="66" charset="0"/>
            </a:endParaRPr>
          </a:p>
        </p:txBody>
      </p:sp>
    </p:spTree>
    <p:extLst>
      <p:ext uri="{BB962C8B-B14F-4D97-AF65-F5344CB8AC3E}">
        <p14:creationId xmlns:p14="http://schemas.microsoft.com/office/powerpoint/2010/main" val="32593569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F9D0-8376-4218-B635-936F37FAEB38}"/>
              </a:ext>
            </a:extLst>
          </p:cNvPr>
          <p:cNvSpPr>
            <a:spLocks noGrp="1"/>
          </p:cNvSpPr>
          <p:nvPr>
            <p:ph type="title"/>
          </p:nvPr>
        </p:nvSpPr>
        <p:spPr/>
        <p:txBody>
          <a:bodyPr>
            <a:noAutofit/>
          </a:bodyPr>
          <a:lstStyle/>
          <a:p>
            <a:r>
              <a:rPr lang="en-GB" sz="4800" dirty="0">
                <a:latin typeface="Comic Sans MS" panose="030F0702030302020204" pitchFamily="66" charset="0"/>
              </a:rPr>
              <a:t>Plenary: Sikh Pilgrimage </a:t>
            </a:r>
          </a:p>
        </p:txBody>
      </p:sp>
      <p:sp>
        <p:nvSpPr>
          <p:cNvPr id="3" name="Content Placeholder 2">
            <a:extLst>
              <a:ext uri="{FF2B5EF4-FFF2-40B4-BE49-F238E27FC236}">
                <a16:creationId xmlns:a16="http://schemas.microsoft.com/office/drawing/2014/main" id="{27A9EF6B-4694-48CA-9806-8B991AE85B53}"/>
              </a:ext>
            </a:extLst>
          </p:cNvPr>
          <p:cNvSpPr>
            <a:spLocks noGrp="1"/>
          </p:cNvSpPr>
          <p:nvPr>
            <p:ph idx="1"/>
          </p:nvPr>
        </p:nvSpPr>
        <p:spPr>
          <a:xfrm>
            <a:off x="2589212" y="1905001"/>
            <a:ext cx="8915400" cy="4823790"/>
          </a:xfrm>
        </p:spPr>
        <p:txBody>
          <a:bodyPr>
            <a:normAutofit/>
          </a:bodyPr>
          <a:lstStyle/>
          <a:p>
            <a:r>
              <a:rPr lang="en-GB" dirty="0">
                <a:latin typeface="Comic Sans MS" panose="030F0702030302020204" pitchFamily="66" charset="0"/>
              </a:rPr>
              <a:t>The Harmandir Sahib is surrounded by a pool of clear water that is sacred to Sikhs. The sacred water is believed to have healing powers. </a:t>
            </a:r>
          </a:p>
          <a:p>
            <a:r>
              <a:rPr lang="en-GB" dirty="0">
                <a:latin typeface="Comic Sans MS" panose="030F0702030302020204" pitchFamily="66" charset="0"/>
              </a:rPr>
              <a:t>A continuous reading of the Guru </a:t>
            </a:r>
            <a:r>
              <a:rPr lang="en-GB" dirty="0" err="1">
                <a:latin typeface="Comic Sans MS" panose="030F0702030302020204" pitchFamily="66" charset="0"/>
              </a:rPr>
              <a:t>Granth</a:t>
            </a:r>
            <a:r>
              <a:rPr lang="en-GB" dirty="0">
                <a:latin typeface="Comic Sans MS" panose="030F0702030302020204" pitchFamily="66" charset="0"/>
              </a:rPr>
              <a:t> Sahib is performed each day. </a:t>
            </a:r>
          </a:p>
          <a:p>
            <a:r>
              <a:rPr lang="en-GB" dirty="0">
                <a:latin typeface="Comic Sans MS" panose="030F0702030302020204" pitchFamily="66" charset="0"/>
              </a:rPr>
              <a:t>Each day the langar serves around 50,000 people from all over the world. This reminds Sikhs of the oneness of humanity.</a:t>
            </a:r>
          </a:p>
          <a:p>
            <a:r>
              <a:rPr lang="en-GB" dirty="0">
                <a:latin typeface="Comic Sans MS" panose="030F0702030302020204" pitchFamily="66" charset="0"/>
              </a:rPr>
              <a:t>Sikhs want to visit the Harmandir Sahib because it helps them to remember the oneness of God and the oneness of humanity. Sikhs consider it to be a pleasure and an honour to visit the Harmandir Sahib.</a:t>
            </a:r>
          </a:p>
        </p:txBody>
      </p:sp>
    </p:spTree>
    <p:extLst>
      <p:ext uri="{BB962C8B-B14F-4D97-AF65-F5344CB8AC3E}">
        <p14:creationId xmlns:p14="http://schemas.microsoft.com/office/powerpoint/2010/main" val="10045941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F9D0-8376-4218-B635-936F37FAEB38}"/>
              </a:ext>
            </a:extLst>
          </p:cNvPr>
          <p:cNvSpPr>
            <a:spLocks noGrp="1"/>
          </p:cNvSpPr>
          <p:nvPr>
            <p:ph type="title"/>
          </p:nvPr>
        </p:nvSpPr>
        <p:spPr/>
        <p:txBody>
          <a:bodyPr>
            <a:noAutofit/>
          </a:bodyPr>
          <a:lstStyle/>
          <a:p>
            <a:r>
              <a:rPr lang="en-GB" sz="4800" dirty="0">
                <a:latin typeface="Comic Sans MS" panose="030F0702030302020204" pitchFamily="66" charset="0"/>
              </a:rPr>
              <a:t>Plenary: Sikh Pilgrimage </a:t>
            </a:r>
          </a:p>
        </p:txBody>
      </p:sp>
      <p:pic>
        <p:nvPicPr>
          <p:cNvPr id="15362" name="Picture 2" descr="Golden Temple | Significance of Golden Temple – AstroVedpedia">
            <a:extLst>
              <a:ext uri="{FF2B5EF4-FFF2-40B4-BE49-F238E27FC236}">
                <a16:creationId xmlns:a16="http://schemas.microsoft.com/office/drawing/2014/main" id="{96F271A9-C889-49AC-A91E-993E8E2B94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877" y="1905000"/>
            <a:ext cx="6395301" cy="4793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01982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F9D0-8376-4218-B635-936F37FAEB38}"/>
              </a:ext>
            </a:extLst>
          </p:cNvPr>
          <p:cNvSpPr>
            <a:spLocks noGrp="1"/>
          </p:cNvSpPr>
          <p:nvPr>
            <p:ph type="title"/>
          </p:nvPr>
        </p:nvSpPr>
        <p:spPr/>
        <p:txBody>
          <a:bodyPr>
            <a:noAutofit/>
          </a:bodyPr>
          <a:lstStyle/>
          <a:p>
            <a:r>
              <a:rPr lang="en-GB" sz="4800" dirty="0">
                <a:latin typeface="Comic Sans MS" panose="030F0702030302020204" pitchFamily="66" charset="0"/>
              </a:rPr>
              <a:t>Plenary: Hindu Pilgrimage </a:t>
            </a:r>
          </a:p>
        </p:txBody>
      </p:sp>
      <p:sp>
        <p:nvSpPr>
          <p:cNvPr id="3" name="Content Placeholder 2">
            <a:extLst>
              <a:ext uri="{FF2B5EF4-FFF2-40B4-BE49-F238E27FC236}">
                <a16:creationId xmlns:a16="http://schemas.microsoft.com/office/drawing/2014/main" id="{27A9EF6B-4694-48CA-9806-8B991AE85B53}"/>
              </a:ext>
            </a:extLst>
          </p:cNvPr>
          <p:cNvSpPr>
            <a:spLocks noGrp="1"/>
          </p:cNvSpPr>
          <p:nvPr>
            <p:ph idx="1"/>
          </p:nvPr>
        </p:nvSpPr>
        <p:spPr>
          <a:xfrm>
            <a:off x="2589212" y="1905001"/>
            <a:ext cx="8915400" cy="4823790"/>
          </a:xfrm>
        </p:spPr>
        <p:txBody>
          <a:bodyPr>
            <a:normAutofit/>
          </a:bodyPr>
          <a:lstStyle/>
          <a:p>
            <a:r>
              <a:rPr lang="en-GB" dirty="0">
                <a:latin typeface="Comic Sans MS" panose="030F0702030302020204" pitchFamily="66" charset="0"/>
              </a:rPr>
              <a:t>The River Ganges is important in its own right. Some Hindus believe that it flowed from heaven to purify humans. </a:t>
            </a:r>
          </a:p>
          <a:p>
            <a:r>
              <a:rPr lang="en-GB" dirty="0">
                <a:latin typeface="Comic Sans MS" panose="030F0702030302020204" pitchFamily="66" charset="0"/>
              </a:rPr>
              <a:t>There are various locations along the River Ganges which can attract millions of pilgrims. </a:t>
            </a:r>
          </a:p>
          <a:p>
            <a:r>
              <a:rPr lang="en-GB" dirty="0">
                <a:latin typeface="Comic Sans MS" panose="030F0702030302020204" pitchFamily="66" charset="0"/>
              </a:rPr>
              <a:t>Many Hindus believe water (known as '</a:t>
            </a:r>
            <a:r>
              <a:rPr lang="en-GB" dirty="0" err="1">
                <a:latin typeface="Comic Sans MS" panose="030F0702030302020204" pitchFamily="66" charset="0"/>
              </a:rPr>
              <a:t>Gangaa</a:t>
            </a:r>
            <a:r>
              <a:rPr lang="en-GB" dirty="0">
                <a:latin typeface="Comic Sans MS" panose="030F0702030302020204" pitchFamily="66" charset="0"/>
              </a:rPr>
              <a:t> </a:t>
            </a:r>
            <a:r>
              <a:rPr lang="en-GB" dirty="0" err="1">
                <a:latin typeface="Comic Sans MS" panose="030F0702030302020204" pitchFamily="66" charset="0"/>
              </a:rPr>
              <a:t>jal</a:t>
            </a:r>
            <a:r>
              <a:rPr lang="en-GB" dirty="0">
                <a:latin typeface="Comic Sans MS" panose="030F0702030302020204" pitchFamily="66" charset="0"/>
              </a:rPr>
              <a:t>') from anywhere on the River Ganges is purifying and holy.</a:t>
            </a:r>
          </a:p>
          <a:p>
            <a:r>
              <a:rPr lang="en-GB" dirty="0">
                <a:latin typeface="Comic Sans MS" panose="030F0702030302020204" pitchFamily="66" charset="0"/>
              </a:rPr>
              <a:t>People enter the Ganges in order to purify themselves. Many pilgrims also take home small containers of water from there to give to friends and family who are not able to attend.</a:t>
            </a:r>
          </a:p>
          <a:p>
            <a:r>
              <a:rPr lang="en-GB" dirty="0">
                <a:latin typeface="Comic Sans MS" panose="030F0702030302020204" pitchFamily="66" charset="0"/>
              </a:rPr>
              <a:t>Many pilgrimage sites are situated near to the River Ganges and reflect how important it is to Hindus.</a:t>
            </a:r>
          </a:p>
          <a:p>
            <a:r>
              <a:rPr lang="en-GB" dirty="0">
                <a:latin typeface="Comic Sans MS" panose="030F0702030302020204" pitchFamily="66" charset="0"/>
              </a:rPr>
              <a:t>Many stories in scripture feature the river. The very popular avatar of Lord Vishnu as Krishna is believed to have lived at Gokul, on the Yamuna River. The young Lord Ganesh is also shown having adventures in and around the river.</a:t>
            </a:r>
          </a:p>
        </p:txBody>
      </p:sp>
    </p:spTree>
    <p:extLst>
      <p:ext uri="{BB962C8B-B14F-4D97-AF65-F5344CB8AC3E}">
        <p14:creationId xmlns:p14="http://schemas.microsoft.com/office/powerpoint/2010/main" val="36073110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F9D0-8376-4218-B635-936F37FAEB38}"/>
              </a:ext>
            </a:extLst>
          </p:cNvPr>
          <p:cNvSpPr>
            <a:spLocks noGrp="1"/>
          </p:cNvSpPr>
          <p:nvPr>
            <p:ph type="title"/>
          </p:nvPr>
        </p:nvSpPr>
        <p:spPr/>
        <p:txBody>
          <a:bodyPr>
            <a:noAutofit/>
          </a:bodyPr>
          <a:lstStyle/>
          <a:p>
            <a:r>
              <a:rPr lang="en-GB" sz="4800" dirty="0">
                <a:latin typeface="Comic Sans MS" panose="030F0702030302020204" pitchFamily="66" charset="0"/>
              </a:rPr>
              <a:t>Plenary: Hindu Pilgrimage </a:t>
            </a:r>
          </a:p>
        </p:txBody>
      </p:sp>
      <p:sp>
        <p:nvSpPr>
          <p:cNvPr id="3" name="Content Placeholder 2">
            <a:extLst>
              <a:ext uri="{FF2B5EF4-FFF2-40B4-BE49-F238E27FC236}">
                <a16:creationId xmlns:a16="http://schemas.microsoft.com/office/drawing/2014/main" id="{27A9EF6B-4694-48CA-9806-8B991AE85B53}"/>
              </a:ext>
            </a:extLst>
          </p:cNvPr>
          <p:cNvSpPr>
            <a:spLocks noGrp="1"/>
          </p:cNvSpPr>
          <p:nvPr>
            <p:ph idx="1"/>
          </p:nvPr>
        </p:nvSpPr>
        <p:spPr>
          <a:xfrm>
            <a:off x="2589212" y="1905001"/>
            <a:ext cx="8915400" cy="4823790"/>
          </a:xfrm>
        </p:spPr>
        <p:txBody>
          <a:bodyPr>
            <a:normAutofit/>
          </a:bodyPr>
          <a:lstStyle/>
          <a:p>
            <a:r>
              <a:rPr lang="en-GB" dirty="0">
                <a:latin typeface="Comic Sans MS" panose="030F0702030302020204" pitchFamily="66" charset="0"/>
              </a:rPr>
              <a:t>Hindus go on pilgrimage for many reasons, including:</a:t>
            </a:r>
          </a:p>
          <a:p>
            <a:pPr lvl="1"/>
            <a:r>
              <a:rPr lang="en-GB" sz="1800" dirty="0">
                <a:latin typeface="Comic Sans MS" panose="030F0702030302020204" pitchFamily="66" charset="0"/>
              </a:rPr>
              <a:t>to seek pure understanding of Brahman (or Ultimate Reality)</a:t>
            </a:r>
          </a:p>
          <a:p>
            <a:pPr lvl="1"/>
            <a:r>
              <a:rPr lang="en-GB" sz="1800" dirty="0">
                <a:latin typeface="Comic Sans MS" panose="030F0702030302020204" pitchFamily="66" charset="0"/>
              </a:rPr>
              <a:t>to express their faith</a:t>
            </a:r>
          </a:p>
          <a:p>
            <a:pPr lvl="1"/>
            <a:r>
              <a:rPr lang="en-GB" sz="1800" dirty="0">
                <a:latin typeface="Comic Sans MS" panose="030F0702030302020204" pitchFamily="66" charset="0"/>
              </a:rPr>
              <a:t>to fulfil a spiritual promise</a:t>
            </a:r>
          </a:p>
          <a:p>
            <a:pPr lvl="1"/>
            <a:r>
              <a:rPr lang="en-GB" sz="1800" dirty="0">
                <a:latin typeface="Comic Sans MS" panose="030F0702030302020204" pitchFamily="66" charset="0"/>
              </a:rPr>
              <a:t>to remember a relative who has died</a:t>
            </a:r>
          </a:p>
          <a:p>
            <a:pPr lvl="1"/>
            <a:r>
              <a:rPr lang="en-GB" sz="1800" dirty="0">
                <a:latin typeface="Comic Sans MS" panose="030F0702030302020204" pitchFamily="66" charset="0"/>
              </a:rPr>
              <a:t>to gain insight into stories of the gods and goddesses</a:t>
            </a:r>
          </a:p>
          <a:p>
            <a:pPr lvl="1"/>
            <a:r>
              <a:rPr lang="en-GB" sz="1800" dirty="0">
                <a:latin typeface="Comic Sans MS" panose="030F0702030302020204" pitchFamily="66" charset="0"/>
              </a:rPr>
              <a:t>to work towards liberation, or moksha</a:t>
            </a:r>
          </a:p>
          <a:p>
            <a:r>
              <a:rPr lang="en-GB" dirty="0">
                <a:latin typeface="Comic Sans MS" panose="030F0702030302020204" pitchFamily="66" charset="0"/>
              </a:rPr>
              <a:t>Hindus achieve these purposes through ritual bathing, among many other community activities.</a:t>
            </a:r>
          </a:p>
        </p:txBody>
      </p:sp>
    </p:spTree>
    <p:extLst>
      <p:ext uri="{BB962C8B-B14F-4D97-AF65-F5344CB8AC3E}">
        <p14:creationId xmlns:p14="http://schemas.microsoft.com/office/powerpoint/2010/main" val="36162452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F9D0-8376-4218-B635-936F37FAEB38}"/>
              </a:ext>
            </a:extLst>
          </p:cNvPr>
          <p:cNvSpPr>
            <a:spLocks noGrp="1"/>
          </p:cNvSpPr>
          <p:nvPr>
            <p:ph type="title"/>
          </p:nvPr>
        </p:nvSpPr>
        <p:spPr/>
        <p:txBody>
          <a:bodyPr>
            <a:noAutofit/>
          </a:bodyPr>
          <a:lstStyle/>
          <a:p>
            <a:r>
              <a:rPr lang="en-GB" sz="4800" dirty="0">
                <a:latin typeface="Comic Sans MS" panose="030F0702030302020204" pitchFamily="66" charset="0"/>
              </a:rPr>
              <a:t>Plenary: Hindu Pilgrimage </a:t>
            </a:r>
          </a:p>
        </p:txBody>
      </p:sp>
      <p:pic>
        <p:nvPicPr>
          <p:cNvPr id="16386" name="Picture 2" descr="Ganges River | History, Map, Location, Pollution, &amp;amp; Facts | Britannica">
            <a:extLst>
              <a:ext uri="{FF2B5EF4-FFF2-40B4-BE49-F238E27FC236}">
                <a16:creationId xmlns:a16="http://schemas.microsoft.com/office/drawing/2014/main" id="{C51941FF-24D8-4242-B932-ECB1DF407C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2925" y="1656244"/>
            <a:ext cx="8056701" cy="5201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12094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564F0-FD26-4C91-A6F9-C55320923D3A}"/>
              </a:ext>
            </a:extLst>
          </p:cNvPr>
          <p:cNvSpPr>
            <a:spLocks noGrp="1"/>
          </p:cNvSpPr>
          <p:nvPr>
            <p:ph type="title"/>
          </p:nvPr>
        </p:nvSpPr>
        <p:spPr/>
        <p:txBody>
          <a:bodyPr>
            <a:normAutofit/>
          </a:bodyPr>
          <a:lstStyle/>
          <a:p>
            <a:r>
              <a:rPr lang="en-GB" sz="5400" dirty="0">
                <a:solidFill>
                  <a:srgbClr val="0070C0"/>
                </a:solidFill>
                <a:latin typeface="Comic Sans MS" panose="030F0702030302020204" pitchFamily="66" charset="0"/>
              </a:rPr>
              <a:t>Plenary </a:t>
            </a:r>
          </a:p>
        </p:txBody>
      </p:sp>
      <p:sp>
        <p:nvSpPr>
          <p:cNvPr id="3" name="Content Placeholder 2">
            <a:extLst>
              <a:ext uri="{FF2B5EF4-FFF2-40B4-BE49-F238E27FC236}">
                <a16:creationId xmlns:a16="http://schemas.microsoft.com/office/drawing/2014/main" id="{A23304A6-46F3-4D53-9739-9AA2D8036040}"/>
              </a:ext>
            </a:extLst>
          </p:cNvPr>
          <p:cNvSpPr>
            <a:spLocks noGrp="1"/>
          </p:cNvSpPr>
          <p:nvPr>
            <p:ph idx="1"/>
          </p:nvPr>
        </p:nvSpPr>
        <p:spPr/>
        <p:txBody>
          <a:bodyPr>
            <a:normAutofit/>
          </a:bodyPr>
          <a:lstStyle/>
          <a:p>
            <a:r>
              <a:rPr lang="en-GB" sz="2100" dirty="0">
                <a:latin typeface="Comic Sans MS" panose="030F0702030302020204" pitchFamily="66" charset="0"/>
              </a:rPr>
              <a:t>What are the similarities and differences between these religious  pilgrimages? </a:t>
            </a:r>
          </a:p>
        </p:txBody>
      </p:sp>
      <p:pic>
        <p:nvPicPr>
          <p:cNvPr id="19458" name="Picture 2" descr="Compare And Contrast Scale Comparison Two Things 3d Illustration Stock  Photo, Picture And Royalty Free Image. Image 81101358.">
            <a:extLst>
              <a:ext uri="{FF2B5EF4-FFF2-40B4-BE49-F238E27FC236}">
                <a16:creationId xmlns:a16="http://schemas.microsoft.com/office/drawing/2014/main" id="{6CBE9FDE-75B5-4BEB-B270-88CD23A116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8652" y="2647122"/>
            <a:ext cx="5263598" cy="4210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95790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4065</TotalTime>
  <Words>2556</Words>
  <Application>Microsoft Office PowerPoint</Application>
  <PresentationFormat>Widescreen</PresentationFormat>
  <Paragraphs>232</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Century Gothic</vt:lpstr>
      <vt:lpstr>Comic Sans MS</vt:lpstr>
      <vt:lpstr>Georgia</vt:lpstr>
      <vt:lpstr>Wingdings 3</vt:lpstr>
      <vt:lpstr>Wisp</vt:lpstr>
      <vt:lpstr>PowerPoint Presentation</vt:lpstr>
      <vt:lpstr>Hajj</vt:lpstr>
      <vt:lpstr>A pilgrimage is…</vt:lpstr>
      <vt:lpstr>PowerPoint Presentation</vt:lpstr>
      <vt:lpstr>PowerPoint Presentation</vt:lpstr>
      <vt:lpstr>PowerPoint Presentation</vt:lpstr>
      <vt:lpstr>PowerPoint Presentation</vt:lpstr>
      <vt:lpstr>https://www.bbc.co.uk/teach/class-clips-video/religious-education-ks2-my-life-my-religion-muslim-pilgrimage-hajj/zndfcqt </vt:lpstr>
      <vt:lpstr>Hajj</vt:lpstr>
      <vt:lpstr>The state of Ihram</vt:lpstr>
      <vt:lpstr>The stages of Hajj</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vt:lpstr>
      <vt:lpstr>Red Pen</vt:lpstr>
      <vt:lpstr>Plenary: Jewish Pilgrimage</vt:lpstr>
      <vt:lpstr>Plenary: Jewish Pilgrimage</vt:lpstr>
      <vt:lpstr>Plenary: Christian Pilgrimage </vt:lpstr>
      <vt:lpstr>Plenary: Christian Pilgrimage </vt:lpstr>
      <vt:lpstr>Plenary: Christian (Catholic) Pilgrimage </vt:lpstr>
      <vt:lpstr>Plenary: Christian (Catholic) Pilgrimage </vt:lpstr>
      <vt:lpstr>Plenary: Christian Pilgrimage </vt:lpstr>
      <vt:lpstr>Plenary: Sikh Pilgrimage </vt:lpstr>
      <vt:lpstr>Plenary: Sikh Pilgrimage </vt:lpstr>
      <vt:lpstr>Plenary: Sikh Pilgrimage </vt:lpstr>
      <vt:lpstr>Plenary: Hindu Pilgrimage </vt:lpstr>
      <vt:lpstr>Plenary: Hindu Pilgrimage </vt:lpstr>
      <vt:lpstr>Plenary: Hindu Pilgrimage </vt:lpstr>
      <vt:lpstr>Plenary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16</cp:revision>
  <dcterms:created xsi:type="dcterms:W3CDTF">2021-09-28T16:12:35Z</dcterms:created>
  <dcterms:modified xsi:type="dcterms:W3CDTF">2021-10-02T12:55:25Z</dcterms:modified>
</cp:coreProperties>
</file>