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9.xml" ContentType="application/vnd.openxmlformats-officedocument.theme+xml"/>
  <Override PartName="/ppt/slideLayouts/slideLayout22.xml" ContentType="application/vnd.openxmlformats-officedocument.presentationml.slideLayout+xml"/>
  <Override PartName="/ppt/theme/theme10.xml" ContentType="application/vnd.openxmlformats-officedocument.theme+xml"/>
  <Override PartName="/ppt/slideLayouts/slideLayout23.xml" ContentType="application/vnd.openxmlformats-officedocument.presentationml.slideLayout+xml"/>
  <Override PartName="/ppt/theme/theme11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50" r:id="rId10"/>
    <p:sldMasterId id="2147483652" r:id="rId11"/>
    <p:sldMasterId id="2147483654" r:id="rId12"/>
    <p:sldMasterId id="2147483666" r:id="rId13"/>
    <p:sldMasterId id="2147483682" r:id="rId14"/>
    <p:sldMasterId id="2147483684" r:id="rId15"/>
  </p:sldMasterIdLst>
  <p:notesMasterIdLst>
    <p:notesMasterId r:id="rId33"/>
  </p:notesMasterIdLst>
  <p:sldIdLst>
    <p:sldId id="268" r:id="rId16"/>
    <p:sldId id="259" r:id="rId17"/>
    <p:sldId id="552" r:id="rId18"/>
    <p:sldId id="553" r:id="rId19"/>
    <p:sldId id="296" r:id="rId20"/>
    <p:sldId id="260" r:id="rId21"/>
    <p:sldId id="321" r:id="rId22"/>
    <p:sldId id="279" r:id="rId23"/>
    <p:sldId id="310" r:id="rId24"/>
    <p:sldId id="316" r:id="rId25"/>
    <p:sldId id="300" r:id="rId26"/>
    <p:sldId id="322" r:id="rId27"/>
    <p:sldId id="317" r:id="rId28"/>
    <p:sldId id="325" r:id="rId29"/>
    <p:sldId id="556" r:id="rId30"/>
    <p:sldId id="323" r:id="rId31"/>
    <p:sldId id="324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28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3.xml"/><Relationship Id="rId26" Type="http://schemas.openxmlformats.org/officeDocument/2006/relationships/slide" Target="slides/slide11.xml"/><Relationship Id="rId21" Type="http://schemas.openxmlformats.org/officeDocument/2006/relationships/slide" Target="slides/slide6.xml"/><Relationship Id="rId34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2.xml"/><Relationship Id="rId25" Type="http://schemas.openxmlformats.org/officeDocument/2006/relationships/slide" Target="slides/slide10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.xml"/><Relationship Id="rId20" Type="http://schemas.openxmlformats.org/officeDocument/2006/relationships/slide" Target="slides/slide5.xml"/><Relationship Id="rId29" Type="http://schemas.openxmlformats.org/officeDocument/2006/relationships/slide" Target="slides/slide1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9.xml"/><Relationship Id="rId32" Type="http://schemas.openxmlformats.org/officeDocument/2006/relationships/slide" Target="slides/slide17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8.xml"/><Relationship Id="rId28" Type="http://schemas.openxmlformats.org/officeDocument/2006/relationships/slide" Target="slides/slide13.xml"/><Relationship Id="rId36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4.xml"/><Relationship Id="rId31" Type="http://schemas.openxmlformats.org/officeDocument/2006/relationships/slide" Target="slides/slide16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7.xml"/><Relationship Id="rId27" Type="http://schemas.openxmlformats.org/officeDocument/2006/relationships/slide" Target="slides/slide12.xml"/><Relationship Id="rId30" Type="http://schemas.openxmlformats.org/officeDocument/2006/relationships/slide" Target="slides/slide15.xml"/><Relationship Id="rId35" Type="http://schemas.openxmlformats.org/officeDocument/2006/relationships/presProps" Target="pres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3842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07/09/2021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010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862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425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699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042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20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1567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87791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68067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65950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4658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7564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0272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2127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9694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82254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526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716842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52901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205980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778677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0810083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59666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61440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07/09/2021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679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2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3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18" Type="http://schemas.openxmlformats.org/officeDocument/2006/relationships/theme" Target="../theme/theme12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slideLayout" Target="../slideLayouts/slideLayout40.xml"/><Relationship Id="rId2" Type="http://schemas.openxmlformats.org/officeDocument/2006/relationships/slideLayout" Target="../slideLayouts/slideLayout25.xml"/><Relationship Id="rId16" Type="http://schemas.openxmlformats.org/officeDocument/2006/relationships/slideLayout" Target="../slideLayouts/slideLayout39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475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078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746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580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466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206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918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41993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0.emf"/><Relationship Id="rId7" Type="http://schemas.openxmlformats.org/officeDocument/2006/relationships/image" Target="../media/image14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3.emf"/><Relationship Id="rId5" Type="http://schemas.openxmlformats.org/officeDocument/2006/relationships/image" Target="../media/image12.emf"/><Relationship Id="rId4" Type="http://schemas.openxmlformats.org/officeDocument/2006/relationships/image" Target="../media/image11.emf"/><Relationship Id="rId9" Type="http://schemas.openxmlformats.org/officeDocument/2006/relationships/image" Target="../media/image1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0.png"/><Relationship Id="rId5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7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5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6358C38-E1F4-CE4C-A4E9-7D6DA2E47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3" y="1313748"/>
            <a:ext cx="8510954" cy="467750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6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1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p:sp>
        <p:nvSpPr>
          <p:cNvPr id="2" name="Rectangle 1"/>
          <p:cNvSpPr/>
          <p:nvPr/>
        </p:nvSpPr>
        <p:spPr>
          <a:xfrm>
            <a:off x="3244499" y="3250780"/>
            <a:ext cx="1665311" cy="44353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46536" y="5370054"/>
            <a:ext cx="398769" cy="39876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942786" y="5373275"/>
            <a:ext cx="398769" cy="39876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785532" y="5375396"/>
            <a:ext cx="398769" cy="39876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059371" y="1419657"/>
            <a:ext cx="1278974" cy="44353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F24274-B863-2D46-9D3D-A4CCD6424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8397" y="760909"/>
            <a:ext cx="1594338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8606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6358C38-E1F4-CE4C-A4E9-7D6DA2E47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3" y="1313748"/>
            <a:ext cx="8510954" cy="467750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6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1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4</a:t>
            </a:r>
          </a:p>
        </p:txBody>
      </p:sp>
      <p:sp>
        <p:nvSpPr>
          <p:cNvPr id="2" name="Rectangle 1"/>
          <p:cNvSpPr/>
          <p:nvPr/>
        </p:nvSpPr>
        <p:spPr>
          <a:xfrm>
            <a:off x="3244499" y="3250780"/>
            <a:ext cx="1665311" cy="44353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46536" y="5370054"/>
            <a:ext cx="398769" cy="39876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942786" y="5373275"/>
            <a:ext cx="398769" cy="39876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3785532" y="5375396"/>
            <a:ext cx="398769" cy="398769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059371" y="1419657"/>
            <a:ext cx="1278974" cy="44353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F24274-B863-2D46-9D3D-A4CCD6424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8397" y="760909"/>
            <a:ext cx="1594338" cy="14888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6408B34-4539-DB47-83B8-6023E9495A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1673" y="1313748"/>
            <a:ext cx="1254369" cy="8088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4CFD4ED-9F2E-DA43-9F51-1409715188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6720" y="3731086"/>
            <a:ext cx="4700954" cy="80889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F81BF4D-D8B9-EE4D-8113-95C063EDF7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3600" y="4262632"/>
            <a:ext cx="1277815" cy="8088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C45B3A6-EAF3-9145-A167-6369196906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31237" y="5226620"/>
            <a:ext cx="609600" cy="80889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FAAE278-354C-2E47-9048-7ADADB5F6E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52974" y="5235122"/>
            <a:ext cx="597877" cy="80889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09E7184-69A6-084D-9FCA-C4C92F065A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80117" y="5246845"/>
            <a:ext cx="609600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667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CE397AE-09DE-4FCF-8D83-016CEA6D6C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2424" y="926351"/>
            <a:ext cx="3776101" cy="5773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8494" y="2185308"/>
            <a:ext cx="66513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6900968" cy="5447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1) Write one million in numerals.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2) What is the value of the digit 2 in 210,493?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3) Write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to compare the numbers</a:t>
                </a:r>
              </a:p>
              <a:p>
                <a:endParaRPr lang="en-GB" sz="12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     					543        554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Write half a million in numerals.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6900968" cy="5447645"/>
              </a:xfrm>
              <a:prstGeom prst="rect">
                <a:avLst/>
              </a:prstGeom>
              <a:blipFill>
                <a:blip r:embed="rId5"/>
                <a:stretch>
                  <a:fillRect l="-1855" t="-111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Oval 5"/>
          <p:cNvSpPr/>
          <p:nvPr/>
        </p:nvSpPr>
        <p:spPr>
          <a:xfrm>
            <a:off x="3642599" y="3521101"/>
            <a:ext cx="516341" cy="49097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72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6900968" cy="50167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</a:rPr>
                  <a:t>1) Write one million in numerals.</a:t>
                </a: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	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1,000,000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2) What is the value of the digit 2 in 210,493?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      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3) Write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&gt; 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or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to compare the numbers</a:t>
                </a:r>
              </a:p>
              <a:p>
                <a:endParaRPr lang="en-GB" sz="12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     					543        554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4) Write half a million in numerals.</a:t>
                </a: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6900968" cy="5016758"/>
              </a:xfrm>
              <a:prstGeom prst="rect">
                <a:avLst/>
              </a:prstGeom>
              <a:blipFill>
                <a:blip r:embed="rId5"/>
                <a:stretch>
                  <a:fillRect l="-1855" t="-12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Straight Connector 3"/>
          <p:cNvCxnSpPr/>
          <p:nvPr/>
        </p:nvCxnSpPr>
        <p:spPr>
          <a:xfrm>
            <a:off x="5951009" y="2067440"/>
            <a:ext cx="23100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283475" y="4794750"/>
            <a:ext cx="1914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500,000</a:t>
            </a:r>
          </a:p>
        </p:txBody>
      </p:sp>
      <p:sp>
        <p:nvSpPr>
          <p:cNvPr id="10" name="Oval 9"/>
          <p:cNvSpPr/>
          <p:nvPr/>
        </p:nvSpPr>
        <p:spPr>
          <a:xfrm>
            <a:off x="3642599" y="3521101"/>
            <a:ext cx="516341" cy="49097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313987" y="3522852"/>
                <a:ext cx="11940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13987" y="3522852"/>
                <a:ext cx="1194099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1124544" y="2161313"/>
            <a:ext cx="13708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200,000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187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9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645" y="3650338"/>
            <a:ext cx="1502379" cy="1051665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1473958" y="2374711"/>
            <a:ext cx="4778671" cy="1691680"/>
          </a:xfrm>
          <a:prstGeom prst="wedgeRoundRectCallout">
            <a:avLst>
              <a:gd name="adj1" fmla="val 58658"/>
              <a:gd name="adj2" fmla="val 4104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  <a:latin typeface="Calibri" panose="020F0502020204030204" pitchFamily="34" charset="0"/>
              </a:rPr>
              <a:t>73,421 is greater than 132,812 because 7 is greater than 1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8259" y="570226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71915" y="71291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686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9314135"/>
              </p:ext>
            </p:extLst>
          </p:nvPr>
        </p:nvGraphicFramePr>
        <p:xfrm>
          <a:off x="1245029" y="909429"/>
          <a:ext cx="6387738" cy="41587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2534">
                  <a:extLst>
                    <a:ext uri="{9D8B030D-6E8A-4147-A177-3AD203B41FA5}">
                      <a16:colId xmlns:a16="http://schemas.microsoft.com/office/drawing/2014/main" val="469721374"/>
                    </a:ext>
                  </a:extLst>
                </a:gridCol>
                <a:gridCol w="912534">
                  <a:extLst>
                    <a:ext uri="{9D8B030D-6E8A-4147-A177-3AD203B41FA5}">
                      <a16:colId xmlns:a16="http://schemas.microsoft.com/office/drawing/2014/main" val="2381301211"/>
                    </a:ext>
                  </a:extLst>
                </a:gridCol>
                <a:gridCol w="912534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1253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253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253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253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103967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M</a:t>
                      </a: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HTh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E8B9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11902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4223461" y="2146199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290233" y="2146199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7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171290" y="2146199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4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083370" y="2146199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964378" y="2146199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221802" y="2780365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445135" y="2780365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288574" y="2780365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169631" y="2780365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081711" y="2780365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962719" y="2780365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70" name="Oval 69"/>
          <p:cNvSpPr/>
          <p:nvPr/>
        </p:nvSpPr>
        <p:spPr>
          <a:xfrm>
            <a:off x="2184227" y="880971"/>
            <a:ext cx="851506" cy="384596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2445135" y="2146199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417733" y="5199957"/>
            <a:ext cx="1262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73,421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Box 71"/>
              <p:cNvSpPr txBox="1"/>
              <p:nvPr/>
            </p:nvSpPr>
            <p:spPr>
              <a:xfrm>
                <a:off x="3480722" y="5199957"/>
                <a:ext cx="12623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2" name="TextBox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0722" y="5199957"/>
                <a:ext cx="1262307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TextBox 72"/>
          <p:cNvSpPr txBox="1"/>
          <p:nvPr/>
        </p:nvSpPr>
        <p:spPr>
          <a:xfrm>
            <a:off x="4585698" y="5199957"/>
            <a:ext cx="1851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132,812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144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39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  <p:bldP spid="45" grpId="0"/>
      <p:bldP spid="45" grpId="1"/>
      <p:bldP spid="59" grpId="0"/>
      <p:bldP spid="59" grpId="2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70" grpId="0" animBg="1"/>
      <p:bldP spid="70" grpId="1" animBg="1"/>
      <p:bldP spid="71" grpId="0"/>
      <p:bldP spid="2" grpId="0"/>
      <p:bldP spid="72" grpId="0"/>
      <p:bldP spid="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5658852"/>
              </p:ext>
            </p:extLst>
          </p:nvPr>
        </p:nvGraphicFramePr>
        <p:xfrm>
          <a:off x="1245029" y="1155091"/>
          <a:ext cx="6387738" cy="41587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2534">
                  <a:extLst>
                    <a:ext uri="{9D8B030D-6E8A-4147-A177-3AD203B41FA5}">
                      <a16:colId xmlns:a16="http://schemas.microsoft.com/office/drawing/2014/main" val="469721374"/>
                    </a:ext>
                  </a:extLst>
                </a:gridCol>
                <a:gridCol w="912534">
                  <a:extLst>
                    <a:ext uri="{9D8B030D-6E8A-4147-A177-3AD203B41FA5}">
                      <a16:colId xmlns:a16="http://schemas.microsoft.com/office/drawing/2014/main" val="2381301211"/>
                    </a:ext>
                  </a:extLst>
                </a:gridCol>
                <a:gridCol w="912534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912534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12534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1253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1253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1039675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M</a:t>
                      </a:r>
                    </a:p>
                  </a:txBody>
                  <a:tcPr anchor="ctr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HTh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E8B9A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311902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65" name="Picture 6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8259" y="379154"/>
            <a:ext cx="747045" cy="747045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5571915" y="52184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108499" y="5445619"/>
            <a:ext cx="1571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212,731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585698" y="5445619"/>
            <a:ext cx="1851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233,814</a:t>
            </a:r>
          </a:p>
        </p:txBody>
      </p:sp>
      <p:sp>
        <p:nvSpPr>
          <p:cNvPr id="30" name="Oval 29"/>
          <p:cNvSpPr/>
          <p:nvPr/>
        </p:nvSpPr>
        <p:spPr>
          <a:xfrm>
            <a:off x="3748449" y="5477865"/>
            <a:ext cx="516341" cy="49097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4223461" y="2391861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317529" y="2391861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171290" y="2391861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7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083370" y="2391861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964378" y="2391861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221802" y="3026027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445135" y="3026027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315870" y="3026027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169631" y="3026027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081711" y="3026027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962719" y="3026027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4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2445135" y="2391861"/>
            <a:ext cx="499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67" name="Oval 66"/>
          <p:cNvSpPr/>
          <p:nvPr/>
        </p:nvSpPr>
        <p:spPr>
          <a:xfrm>
            <a:off x="2184227" y="1126633"/>
            <a:ext cx="851506" cy="384596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3112286" y="1116185"/>
            <a:ext cx="851506" cy="384596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3405436" y="5443889"/>
                <a:ext cx="11940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5436" y="5443889"/>
                <a:ext cx="1194099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14071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4" grpId="1"/>
      <p:bldP spid="34" grpId="2"/>
      <p:bldP spid="35" grpId="0"/>
      <p:bldP spid="37" grpId="0"/>
      <p:bldP spid="39" grpId="0"/>
      <p:bldP spid="40" grpId="0"/>
      <p:bldP spid="41" grpId="0"/>
      <p:bldP spid="41" grpId="1"/>
      <p:bldP spid="42" grpId="0"/>
      <p:bldP spid="42" grpId="1"/>
      <p:bldP spid="42" grpId="2"/>
      <p:bldP spid="43" grpId="0"/>
      <p:bldP spid="44" grpId="0"/>
      <p:bldP spid="49" grpId="0"/>
      <p:bldP spid="51" grpId="0"/>
      <p:bldP spid="51" grpId="1"/>
      <p:bldP spid="67" grpId="0" animBg="1"/>
      <p:bldP spid="67" grpId="1" animBg="1"/>
      <p:bldP spid="68" grpId="0" animBg="1"/>
      <p:bldP spid="68" grpId="1" animBg="1"/>
      <p:bldP spid="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48223" y="2230906"/>
            <a:ext cx="7870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What could the missing digits be?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8259" y="570226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532585" y="71291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</a:rPr>
              <a:t>Have a think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936606" y="3176625"/>
            <a:ext cx="10820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127</a:t>
            </a:r>
          </a:p>
        </p:txBody>
      </p:sp>
      <p:sp>
        <p:nvSpPr>
          <p:cNvPr id="42" name="Oval 41"/>
          <p:cNvSpPr/>
          <p:nvPr/>
        </p:nvSpPr>
        <p:spPr>
          <a:xfrm>
            <a:off x="3955810" y="3284075"/>
            <a:ext cx="516341" cy="49097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413071" y="3176626"/>
            <a:ext cx="10820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12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_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3651972" y="3275416"/>
                <a:ext cx="11940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1972" y="3275416"/>
                <a:ext cx="1194099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20356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2787897" y="5370434"/>
            <a:ext cx="1082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127</a:t>
            </a:r>
          </a:p>
        </p:txBody>
      </p:sp>
      <p:sp>
        <p:nvSpPr>
          <p:cNvPr id="42" name="Oval 41"/>
          <p:cNvSpPr/>
          <p:nvPr/>
        </p:nvSpPr>
        <p:spPr>
          <a:xfrm>
            <a:off x="3766157" y="5423292"/>
            <a:ext cx="516341" cy="490974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182474" y="5370435"/>
            <a:ext cx="1082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12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_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3462319" y="5400985"/>
                <a:ext cx="119409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dirty="0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2319" y="5400985"/>
                <a:ext cx="1194099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001734"/>
              </p:ext>
            </p:extLst>
          </p:nvPr>
        </p:nvGraphicFramePr>
        <p:xfrm>
          <a:off x="2134296" y="828187"/>
          <a:ext cx="4244649" cy="1920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1488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41488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1488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1534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460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0" name="Oval 19"/>
          <p:cNvSpPr/>
          <p:nvPr/>
        </p:nvSpPr>
        <p:spPr>
          <a:xfrm>
            <a:off x="2157921" y="1314460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631786" y="1314460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094500" y="1314460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5005917" y="1314460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5481031" y="1314460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5943745" y="1314460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005917" y="1726878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481031" y="1726878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943745" y="1726878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005917" y="2139296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3379082"/>
              </p:ext>
            </p:extLst>
          </p:nvPr>
        </p:nvGraphicFramePr>
        <p:xfrm>
          <a:off x="2124575" y="2894825"/>
          <a:ext cx="4244649" cy="1920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14883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414883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14883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15347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9460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31" name="Oval 30"/>
          <p:cNvSpPr/>
          <p:nvPr/>
        </p:nvSpPr>
        <p:spPr>
          <a:xfrm>
            <a:off x="2148200" y="3434829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3622065" y="3434829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4084779" y="3434829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3739568" y="5283870"/>
            <a:ext cx="561923" cy="791225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5005917" y="3434829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91556" y="5371157"/>
            <a:ext cx="1082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0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91556" y="5371157"/>
            <a:ext cx="1082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1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5481031" y="3434829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91556" y="5371157"/>
            <a:ext cx="1082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1" name="Oval 70"/>
          <p:cNvSpPr/>
          <p:nvPr/>
        </p:nvSpPr>
        <p:spPr>
          <a:xfrm>
            <a:off x="5943745" y="3434829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5005917" y="3886327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5481031" y="3886327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5943745" y="3886327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91556" y="5371157"/>
            <a:ext cx="1082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91556" y="5371157"/>
            <a:ext cx="1082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91556" y="5371157"/>
            <a:ext cx="1082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91556" y="5371157"/>
            <a:ext cx="1082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79" name="Oval 78"/>
          <p:cNvSpPr/>
          <p:nvPr/>
        </p:nvSpPr>
        <p:spPr>
          <a:xfrm>
            <a:off x="5005917" y="4337825"/>
            <a:ext cx="382712" cy="366258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391556" y="5371157"/>
            <a:ext cx="1082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Calibri" panose="020F0502020204030204" pitchFamily="34" charset="0"/>
              </a:rPr>
              <a:t>7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244871" y="5185767"/>
            <a:ext cx="30048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</a:rPr>
              <a:t>120,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121,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</a:rPr>
              <a:t>122,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123,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</a:rPr>
              <a:t>124,</a:t>
            </a: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 125,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</a:rPr>
              <a:t>126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0450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1" grpId="0" animBg="1"/>
      <p:bldP spid="33" grpId="0" animBg="1"/>
      <p:bldP spid="34" grpId="0" animBg="1"/>
      <p:bldP spid="63" grpId="0" animBg="1"/>
      <p:bldP spid="63" grpId="1" animBg="1"/>
      <p:bldP spid="66" grpId="0" animBg="1"/>
      <p:bldP spid="67" grpId="0"/>
      <p:bldP spid="67" grpId="1"/>
      <p:bldP spid="68" grpId="0"/>
      <p:bldP spid="68" grpId="1"/>
      <p:bldP spid="69" grpId="0" animBg="1"/>
      <p:bldP spid="70" grpId="0"/>
      <p:bldP spid="70" grpId="1"/>
      <p:bldP spid="71" grpId="0" animBg="1"/>
      <p:bldP spid="72" grpId="0" animBg="1"/>
      <p:bldP spid="73" grpId="0" animBg="1"/>
      <p:bldP spid="74" grpId="0" animBg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 animBg="1"/>
      <p:bldP spid="79" grpId="1" animBg="1"/>
      <p:bldP spid="80" grpId="0"/>
      <p:bldP spid="80" grpId="1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48223" y="671708"/>
            <a:ext cx="7870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</a:rPr>
              <a:t>The table shows the height of 5 mountains.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48222" y="4972358"/>
            <a:ext cx="78702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</a:rPr>
              <a:t>Write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</a:rPr>
              <a:t> the names of the mountains in order starting with the highest.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907334"/>
              </p:ext>
            </p:extLst>
          </p:nvPr>
        </p:nvGraphicFramePr>
        <p:xfrm>
          <a:off x="1524000" y="1701348"/>
          <a:ext cx="6096000" cy="274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377810175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41069817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Mountain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Height (m)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9780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Mount</a:t>
                      </a:r>
                      <a:r>
                        <a:rPr lang="en-GB" sz="2400" baseline="0" dirty="0"/>
                        <a:t> Elbrus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5,642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61102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Kilimanjaro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5,895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70073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Aconcagua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6,962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0181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Mont Blanc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4,810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81455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Mount Everest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8,848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362162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5799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" y="534587"/>
            <a:ext cx="3941811" cy="1890501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696052"/>
              </p:ext>
            </p:extLst>
          </p:nvPr>
        </p:nvGraphicFramePr>
        <p:xfrm>
          <a:off x="1436970" y="2427688"/>
          <a:ext cx="5986596" cy="31425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6649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496649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496649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496649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82218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Thousands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Hundreds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74665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068908" y="3077937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84451" y="3077937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13275" y="3077937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06277" y="3077937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68908" y="3563973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484451" y="3563973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13275" y="3563973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06277" y="3563973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068908" y="4109095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84451" y="4109095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013275" y="4109095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6277" y="4109095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068908" y="4645137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484451" y="4645137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013275" y="4645137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6277" y="4645137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068908" y="5145749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484451" y="5145749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13275" y="5145749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506277" y="5145749"/>
            <a:ext cx="499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29" name="Oval 28"/>
          <p:cNvSpPr/>
          <p:nvPr/>
        </p:nvSpPr>
        <p:spPr>
          <a:xfrm>
            <a:off x="1698910" y="2186112"/>
            <a:ext cx="1071838" cy="3845966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475747" y="816464"/>
            <a:ext cx="40275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</a:rPr>
              <a:t>Write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</a:rPr>
              <a:t> the names of the mountains in order starting with the highest.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46834" y="5739147"/>
            <a:ext cx="23127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</a:rPr>
              <a:t>Mount Everest, 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1370195" y="5376581"/>
            <a:ext cx="6088061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1823882" y="5677592"/>
            <a:ext cx="2312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prstClr val="black"/>
                </a:solidFill>
                <a:latin typeface="Calibri" panose="020F0502020204030204" pitchFamily="34" charset="0"/>
              </a:rPr>
              <a:t>Aconcagua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</a:rPr>
              <a:t>, 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1370195" y="4339927"/>
            <a:ext cx="6088061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3142662" y="2197263"/>
            <a:ext cx="1071838" cy="1922983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102304" y="5739147"/>
            <a:ext cx="23127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prstClr val="black"/>
                </a:solidFill>
                <a:latin typeface="Calibri" panose="020F0502020204030204" pitchFamily="34" charset="0"/>
              </a:rPr>
              <a:t>Kilimanjaro,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1370195" y="3781756"/>
            <a:ext cx="6088061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532292" y="5739147"/>
            <a:ext cx="23127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prstClr val="black"/>
                </a:solidFill>
                <a:latin typeface="Calibri" panose="020F0502020204030204" pitchFamily="34" charset="0"/>
              </a:rPr>
              <a:t>Mount Elbrus,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1370195" y="3308769"/>
            <a:ext cx="6088061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5921227" y="5739147"/>
            <a:ext cx="23127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prstClr val="black"/>
                </a:solidFill>
                <a:latin typeface="Calibri" panose="020F0502020204030204" pitchFamily="34" charset="0"/>
              </a:rPr>
              <a:t>Mont Blanc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 flipV="1">
            <a:off x="878305" y="2388741"/>
            <a:ext cx="192506" cy="509133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03979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9" grpId="2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3" grpId="2"/>
      <p:bldP spid="14" grpId="0"/>
      <p:bldP spid="14" grpId="1"/>
      <p:bldP spid="14" grpId="2"/>
      <p:bldP spid="15" grpId="0"/>
      <p:bldP spid="15" grpId="1"/>
      <p:bldP spid="16" grpId="0"/>
      <p:bldP spid="16" grpId="1"/>
      <p:bldP spid="17" grpId="0"/>
      <p:bldP spid="17" grpId="1"/>
      <p:bldP spid="17" grpId="2"/>
      <p:bldP spid="18" grpId="0"/>
      <p:bldP spid="18" grpId="1"/>
      <p:bldP spid="19" grpId="0"/>
      <p:bldP spid="19" grpId="1"/>
      <p:bldP spid="20" grpId="0"/>
      <p:bldP spid="20" grpId="1"/>
      <p:bldP spid="21" grpId="0"/>
      <p:bldP spid="22" grpId="0"/>
      <p:bldP spid="23" grpId="0"/>
      <p:bldP spid="24" grpId="0"/>
      <p:bldP spid="25" grpId="0"/>
      <p:bldP spid="25" grpId="1"/>
      <p:bldP spid="25" grpId="2"/>
      <p:bldP spid="26" grpId="0"/>
      <p:bldP spid="26" grpId="1"/>
      <p:bldP spid="27" grpId="0"/>
      <p:bldP spid="27" grpId="1"/>
      <p:bldP spid="28" grpId="0"/>
      <p:bldP spid="28" grpId="1"/>
      <p:bldP spid="29" grpId="0" animBg="1"/>
      <p:bldP spid="29" grpId="1" animBg="1"/>
      <p:bldP spid="31" grpId="0"/>
      <p:bldP spid="34" grpId="0"/>
      <p:bldP spid="37" grpId="0" animBg="1"/>
      <p:bldP spid="37" grpId="1" animBg="1"/>
      <p:bldP spid="39" grpId="0"/>
      <p:bldP spid="42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1AD8A4-107B-4946-905F-D08E430383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" y="895994"/>
            <a:ext cx="2600325" cy="5676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D432FA0-53B5-4D15-B2B0-F0A184B5E2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9864" y="834081"/>
            <a:ext cx="2936084" cy="58007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B855E8E-4CE4-481E-A408-F3A52ACA53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8812" y="877396"/>
            <a:ext cx="3148013" cy="593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4E796-CDA9-465E-A21A-25D7F93CE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7EA7F34-2E43-4BAD-AEB4-12B9F7EA1B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01" y="0"/>
            <a:ext cx="9168872" cy="68579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9EC3949-A35B-4649-89D1-D77BEA47E898}"/>
              </a:ext>
            </a:extLst>
          </p:cNvPr>
          <p:cNvSpPr txBox="1"/>
          <p:nvPr/>
        </p:nvSpPr>
        <p:spPr>
          <a:xfrm>
            <a:off x="2243138" y="1110734"/>
            <a:ext cx="46767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sng" strike="noStrike" kern="1200" cap="none" spc="0" normalizeH="0" baseline="0" noProof="0" dirty="0">
                <a:ln>
                  <a:noFill/>
                </a:ln>
                <a:solidFill>
                  <a:srgbClr val="052F61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Plenary</a:t>
            </a:r>
          </a:p>
        </p:txBody>
      </p:sp>
    </p:spTree>
    <p:extLst>
      <p:ext uri="{BB962C8B-B14F-4D97-AF65-F5344CB8AC3E}">
        <p14:creationId xmlns:p14="http://schemas.microsoft.com/office/powerpoint/2010/main" val="35318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4E796-CDA9-465E-A21A-25D7F93CE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24EDF9-CCD8-4019-A9A4-8A24571DE7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406" y="0"/>
            <a:ext cx="917636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00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9.5|4|7.3|6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.3|13.7|5.5|11.6|6.7|6.9|1.7|2.4|1.9|9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1.4|5.1|7.1|8.5|6.6|3.3|4.7|0.6|1.7|6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2|2.1|2.1|1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4.4|2.7|7.4|7|11.1|10.9|6|1.8|1.7|1.5|1.4|1.7|5|7.7|8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5|5.1|1.1|2.5|0.8|2.6|2.8|2.7|0.8|2.7|2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2.1|1.9|10.5|4.4|1.9|3.9|5.1|2.4|4.2|1|8.5|1.7|8.4|2|8.8|9.8|8.7|1|4.5|1.3|1.3|2.4|4.8|3.2|6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www.w3.org/XML/1998/namespace"/>
    <ds:schemaRef ds:uri="http://schemas.microsoft.com/office/2006/documentManagement/types"/>
    <ds:schemaRef ds:uri="http://purl.org/dc/dcmitype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522d4c35-b548-4432-90ae-af4376e1c4b4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5251</TotalTime>
  <Words>329</Words>
  <Application>Microsoft Office PowerPoint</Application>
  <PresentationFormat>On-screen Show (4:3)</PresentationFormat>
  <Paragraphs>164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17</vt:i4>
      </vt:variant>
    </vt:vector>
  </HeadingPairs>
  <TitlesOfParts>
    <vt:vector size="41" baseType="lpstr">
      <vt:lpstr>Arial</vt:lpstr>
      <vt:lpstr>Bariol</vt:lpstr>
      <vt:lpstr>Berlin Sans FB</vt:lpstr>
      <vt:lpstr>Calibri</vt:lpstr>
      <vt:lpstr>Calibri Light</vt:lpstr>
      <vt:lpstr>Cambria Math</vt:lpstr>
      <vt:lpstr>Century Gothic</vt:lpstr>
      <vt:lpstr>Comic Sans MS</vt:lpstr>
      <vt:lpstr>Comic Sans MS - 48</vt:lpstr>
      <vt:lpstr>KG Primary Penmanship</vt:lpstr>
      <vt:lpstr>Segoe Print</vt:lpstr>
      <vt:lpstr>Wingdings 3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2_Custom Design</vt:lpstr>
      <vt:lpstr>3_Custom Design</vt:lpstr>
      <vt:lpstr>Office Theme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299</cp:revision>
  <dcterms:created xsi:type="dcterms:W3CDTF">2019-07-05T11:02:13Z</dcterms:created>
  <dcterms:modified xsi:type="dcterms:W3CDTF">2021-09-07T20:46:46Z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