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98" r:id="rId5"/>
    <p:sldId id="259" r:id="rId6"/>
    <p:sldId id="260" r:id="rId7"/>
    <p:sldId id="261" r:id="rId8"/>
    <p:sldId id="262" r:id="rId9"/>
    <p:sldId id="263" r:id="rId10"/>
    <p:sldId id="264" r:id="rId11"/>
    <p:sldId id="265" r:id="rId12"/>
    <p:sldId id="300" r:id="rId13"/>
    <p:sldId id="299" r:id="rId14"/>
    <p:sldId id="266" r:id="rId15"/>
    <p:sldId id="267" r:id="rId16"/>
    <p:sldId id="269" r:id="rId17"/>
    <p:sldId id="270" r:id="rId18"/>
    <p:sldId id="301" r:id="rId19"/>
    <p:sldId id="271" r:id="rId20"/>
    <p:sldId id="272" r:id="rId21"/>
    <p:sldId id="273" r:id="rId22"/>
    <p:sldId id="274" r:id="rId23"/>
    <p:sldId id="276" r:id="rId24"/>
    <p:sldId id="277" r:id="rId25"/>
    <p:sldId id="278"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330" r:id="rId42"/>
    <p:sldId id="295" r:id="rId43"/>
    <p:sldId id="296" r:id="rId44"/>
    <p:sldId id="29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229653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3189218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2404722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544C46-6EDB-47B7-8130-988C32D7DE7D}"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2382337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544C46-6EDB-47B7-8130-988C32D7DE7D}" type="datetimeFigureOut">
              <a:rPr lang="en-GB" smtClean="0"/>
              <a:t>02/10/2021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3861820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544C46-6EDB-47B7-8130-988C32D7DE7D}" type="datetimeFigureOut">
              <a:rPr lang="en-GB" smtClean="0"/>
              <a:t>02/10/2021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120290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544C46-6EDB-47B7-8130-988C32D7DE7D}" type="datetimeFigureOut">
              <a:rPr lang="en-GB" smtClean="0"/>
              <a:t>02/10/2021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2342778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5544C46-6EDB-47B7-8130-988C32D7DE7D}" type="datetimeFigureOut">
              <a:rPr lang="en-GB" smtClean="0"/>
              <a:t>02/10/2021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481144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37E7E-7799-42EF-8F52-3B5D6006CC2D}" type="slidenum">
              <a:rPr lang="en-GB" smtClean="0"/>
              <a:t>‹#›</a:t>
            </a:fld>
            <a:endParaRPr lang="en-GB"/>
          </a:p>
        </p:txBody>
      </p:sp>
      <p:sp>
        <p:nvSpPr>
          <p:cNvPr id="5" name="Date Placeholder 4"/>
          <p:cNvSpPr>
            <a:spLocks noGrp="1"/>
          </p:cNvSpPr>
          <p:nvPr>
            <p:ph type="dt" sz="half" idx="10"/>
          </p:nvPr>
        </p:nvSpPr>
        <p:spPr/>
        <p:txBody>
          <a:bodyPr/>
          <a:lstStyle/>
          <a:p>
            <a:fld id="{85544C46-6EDB-47B7-8130-988C32D7DE7D}" type="datetimeFigureOut">
              <a:rPr lang="en-GB" smtClean="0"/>
              <a:t>02/10/2021</a:t>
            </a:fld>
            <a:endParaRPr lang="en-GB"/>
          </a:p>
        </p:txBody>
      </p:sp>
    </p:spTree>
    <p:extLst>
      <p:ext uri="{BB962C8B-B14F-4D97-AF65-F5344CB8AC3E}">
        <p14:creationId xmlns:p14="http://schemas.microsoft.com/office/powerpoint/2010/main" val="2523078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2571342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55121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1165377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10462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1238607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3978918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544C46-6EDB-47B7-8130-988C32D7DE7D}" type="datetimeFigureOut">
              <a:rPr lang="en-GB" smtClean="0"/>
              <a:t>02/10/2021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37E7E-7799-42EF-8F52-3B5D6006CC2D}" type="slidenum">
              <a:rPr lang="en-GB" smtClean="0"/>
              <a:t>‹#›</a:t>
            </a:fld>
            <a:endParaRPr lang="en-GB"/>
          </a:p>
        </p:txBody>
      </p:sp>
    </p:spTree>
    <p:extLst>
      <p:ext uri="{BB962C8B-B14F-4D97-AF65-F5344CB8AC3E}">
        <p14:creationId xmlns:p14="http://schemas.microsoft.com/office/powerpoint/2010/main" val="631226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5544C46-6EDB-47B7-8130-988C32D7DE7D}" type="datetimeFigureOut">
              <a:rPr lang="en-GB" smtClean="0"/>
              <a:t>02/10/2021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B737E7E-7799-42EF-8F52-3B5D6006CC2D}" type="slidenum">
              <a:rPr lang="en-GB" smtClean="0"/>
              <a:t>‹#›</a:t>
            </a:fld>
            <a:endParaRPr lang="en-GB"/>
          </a:p>
        </p:txBody>
      </p:sp>
    </p:spTree>
    <p:extLst>
      <p:ext uri="{BB962C8B-B14F-4D97-AF65-F5344CB8AC3E}">
        <p14:creationId xmlns:p14="http://schemas.microsoft.com/office/powerpoint/2010/main" val="281987310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articles/z4qtqf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odDSbWHUGYk&amp;t=46s" TargetMode="External"/><Relationship Id="rId2" Type="http://schemas.openxmlformats.org/officeDocument/2006/relationships/hyperlink" Target="https://youtu.be/RJAqKEljAFw" TargetMode="Externa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0F2E8-8E42-4DE2-ADE0-BE4BB97E89E0}"/>
              </a:ext>
            </a:extLst>
          </p:cNvPr>
          <p:cNvSpPr>
            <a:spLocks noGrp="1"/>
          </p:cNvSpPr>
          <p:nvPr>
            <p:ph type="ctrTitle"/>
          </p:nvPr>
        </p:nvSpPr>
        <p:spPr>
          <a:xfrm>
            <a:off x="636104" y="2404534"/>
            <a:ext cx="8637899" cy="1646302"/>
          </a:xfrm>
        </p:spPr>
        <p:txBody>
          <a:bodyPr/>
          <a:lstStyle/>
          <a:p>
            <a:r>
              <a:rPr lang="en-GB" dirty="0">
                <a:latin typeface="Comic Sans MS" panose="030F0702030302020204" pitchFamily="66" charset="0"/>
              </a:rPr>
              <a:t>Monday 4</a:t>
            </a:r>
            <a:r>
              <a:rPr lang="en-GB" baseline="30000" dirty="0">
                <a:latin typeface="Comic Sans MS" panose="030F0702030302020204" pitchFamily="66" charset="0"/>
              </a:rPr>
              <a:t>th</a:t>
            </a:r>
            <a:r>
              <a:rPr lang="en-GB" dirty="0">
                <a:latin typeface="Comic Sans MS" panose="030F0702030302020204" pitchFamily="66" charset="0"/>
              </a:rPr>
              <a:t> October 2021</a:t>
            </a:r>
          </a:p>
        </p:txBody>
      </p:sp>
      <p:sp>
        <p:nvSpPr>
          <p:cNvPr id="3" name="Subtitle 2">
            <a:extLst>
              <a:ext uri="{FF2B5EF4-FFF2-40B4-BE49-F238E27FC236}">
                <a16:creationId xmlns:a16="http://schemas.microsoft.com/office/drawing/2014/main" id="{0864703D-85AA-4891-BEE6-5C9132614098}"/>
              </a:ext>
            </a:extLst>
          </p:cNvPr>
          <p:cNvSpPr>
            <a:spLocks noGrp="1"/>
          </p:cNvSpPr>
          <p:nvPr>
            <p:ph type="subTitle" idx="1"/>
          </p:nvPr>
        </p:nvSpPr>
        <p:spPr>
          <a:xfrm>
            <a:off x="636104" y="4050833"/>
            <a:ext cx="8637899" cy="1646302"/>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imaginative description</a:t>
            </a:r>
          </a:p>
          <a:p>
            <a:pPr algn="l"/>
            <a:r>
              <a:rPr lang="en-GB" sz="2100" dirty="0">
                <a:latin typeface="Comic Sans MS" panose="030F0702030302020204" pitchFamily="66" charset="0"/>
              </a:rPr>
              <a:t>C: Informal Recounts </a:t>
            </a:r>
          </a:p>
        </p:txBody>
      </p:sp>
    </p:spTree>
    <p:extLst>
      <p:ext uri="{BB962C8B-B14F-4D97-AF65-F5344CB8AC3E}">
        <p14:creationId xmlns:p14="http://schemas.microsoft.com/office/powerpoint/2010/main" val="401185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C444E19-DD4D-478D-8DC0-E16C30D31AB4}"/>
              </a:ext>
            </a:extLst>
          </p:cNvPr>
          <p:cNvPicPr>
            <a:picLocks noChangeAspect="1"/>
          </p:cNvPicPr>
          <p:nvPr/>
        </p:nvPicPr>
        <p:blipFill rotWithShape="1">
          <a:blip r:embed="rId2"/>
          <a:srcRect l="34835" t="29536" r="36068" b="18809"/>
          <a:stretch/>
        </p:blipFill>
        <p:spPr>
          <a:xfrm>
            <a:off x="6339486" y="0"/>
            <a:ext cx="5852514" cy="5844211"/>
          </a:xfrm>
          <a:prstGeom prst="rect">
            <a:avLst/>
          </a:prstGeom>
        </p:spPr>
      </p:pic>
      <p:pic>
        <p:nvPicPr>
          <p:cNvPr id="6" name="Picture 5">
            <a:extLst>
              <a:ext uri="{FF2B5EF4-FFF2-40B4-BE49-F238E27FC236}">
                <a16:creationId xmlns:a16="http://schemas.microsoft.com/office/drawing/2014/main" id="{3A178A75-30FE-42EF-B573-3772662D229B}"/>
              </a:ext>
            </a:extLst>
          </p:cNvPr>
          <p:cNvPicPr>
            <a:picLocks noChangeAspect="1"/>
          </p:cNvPicPr>
          <p:nvPr/>
        </p:nvPicPr>
        <p:blipFill rotWithShape="1">
          <a:blip r:embed="rId3"/>
          <a:srcRect l="34973" t="39565" r="36087" b="13623"/>
          <a:stretch/>
        </p:blipFill>
        <p:spPr>
          <a:xfrm>
            <a:off x="0" y="1"/>
            <a:ext cx="6423201" cy="5844209"/>
          </a:xfrm>
          <a:prstGeom prst="rect">
            <a:avLst/>
          </a:prstGeom>
        </p:spPr>
      </p:pic>
      <p:sp>
        <p:nvSpPr>
          <p:cNvPr id="3" name="Content Placeholder 2">
            <a:extLst>
              <a:ext uri="{FF2B5EF4-FFF2-40B4-BE49-F238E27FC236}">
                <a16:creationId xmlns:a16="http://schemas.microsoft.com/office/drawing/2014/main" id="{0B8BB0AF-A7F8-494B-99EF-F2C86503AAD9}"/>
              </a:ext>
            </a:extLst>
          </p:cNvPr>
          <p:cNvSpPr>
            <a:spLocks noGrp="1"/>
          </p:cNvSpPr>
          <p:nvPr>
            <p:ph idx="1"/>
          </p:nvPr>
        </p:nvSpPr>
        <p:spPr>
          <a:xfrm>
            <a:off x="389100" y="5877823"/>
            <a:ext cx="8596668" cy="980177"/>
          </a:xfrm>
        </p:spPr>
        <p:txBody>
          <a:bodyPr>
            <a:normAutofit/>
          </a:bodyPr>
          <a:lstStyle/>
          <a:p>
            <a:r>
              <a:rPr lang="en-GB" sz="2100" dirty="0">
                <a:latin typeface="Comic Sans MS" panose="030F0702030302020204" pitchFamily="66" charset="0"/>
              </a:rPr>
              <a:t>What is this?</a:t>
            </a:r>
          </a:p>
          <a:p>
            <a:r>
              <a:rPr lang="en-GB" sz="2100" dirty="0">
                <a:latin typeface="Comic Sans MS" panose="030F0702030302020204" pitchFamily="66" charset="0"/>
              </a:rPr>
              <a:t>What type of text is it?</a:t>
            </a:r>
          </a:p>
        </p:txBody>
      </p:sp>
    </p:spTree>
    <p:extLst>
      <p:ext uri="{BB962C8B-B14F-4D97-AF65-F5344CB8AC3E}">
        <p14:creationId xmlns:p14="http://schemas.microsoft.com/office/powerpoint/2010/main" val="1411745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E794-B896-4713-A0D8-1ED9D944CF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EC02242-4BE1-45D1-BCBA-95F3278445F2}"/>
              </a:ext>
            </a:extLst>
          </p:cNvPr>
          <p:cNvSpPr>
            <a:spLocks noGrp="1"/>
          </p:cNvSpPr>
          <p:nvPr>
            <p:ph idx="1"/>
          </p:nvPr>
        </p:nvSpPr>
        <p:spPr/>
        <p:txBody>
          <a:bodyPr>
            <a:normAutofit/>
          </a:bodyPr>
          <a:lstStyle/>
          <a:p>
            <a:r>
              <a:rPr lang="en-GB" sz="2100" dirty="0">
                <a:latin typeface="Comic Sans MS" panose="030F0702030302020204" pitchFamily="66" charset="0"/>
              </a:rPr>
              <a:t>A diary entry is an informal recount.</a:t>
            </a:r>
          </a:p>
          <a:p>
            <a:r>
              <a:rPr lang="en-GB" sz="2100" dirty="0">
                <a:latin typeface="Comic Sans MS" panose="030F0702030302020204" pitchFamily="66" charset="0"/>
              </a:rPr>
              <a:t>What do you know about informal recounts?</a:t>
            </a:r>
          </a:p>
          <a:p>
            <a:r>
              <a:rPr lang="en-GB" sz="2100" dirty="0">
                <a:latin typeface="Comic Sans MS" panose="030F0702030302020204" pitchFamily="66" charset="0"/>
              </a:rPr>
              <a:t>What are the features of informal recounts? </a:t>
            </a:r>
          </a:p>
        </p:txBody>
      </p:sp>
      <p:pic>
        <p:nvPicPr>
          <p:cNvPr id="1026" name="Picture 2" descr="Thinking Brain Clipart, HD Png Download , Transparent Png Image - PNGitem">
            <a:extLst>
              <a:ext uri="{FF2B5EF4-FFF2-40B4-BE49-F238E27FC236}">
                <a16:creationId xmlns:a16="http://schemas.microsoft.com/office/drawing/2014/main" id="{8A75A3B7-5F7C-4CF1-898A-EFFDF0FBA419}"/>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965893" y="3656089"/>
            <a:ext cx="4019550" cy="306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026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77ED0-5560-4386-9468-ADB1BE43F5C2}"/>
              </a:ext>
            </a:extLst>
          </p:cNvPr>
          <p:cNvSpPr>
            <a:spLocks noGrp="1"/>
          </p:cNvSpPr>
          <p:nvPr>
            <p:ph type="title"/>
          </p:nvPr>
        </p:nvSpPr>
        <p:spPr/>
        <p:txBody>
          <a:bodyPr>
            <a:normAutofit/>
          </a:bodyPr>
          <a:lstStyle/>
          <a:p>
            <a:r>
              <a:rPr lang="en-GB" sz="2800" dirty="0">
                <a:latin typeface="Comic Sans MS" panose="030F0702030302020204" pitchFamily="66" charset="0"/>
                <a:hlinkClick r:id="rId2"/>
              </a:rPr>
              <a:t>https://www.bbc.co.uk/bitesize/articles/z4qtqfr</a:t>
            </a:r>
            <a:r>
              <a:rPr lang="en-GB" sz="28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BF7BBB7E-C5AD-4C1A-A872-22D0BB13A734}"/>
              </a:ext>
            </a:extLst>
          </p:cNvPr>
          <p:cNvSpPr>
            <a:spLocks noGrp="1"/>
          </p:cNvSpPr>
          <p:nvPr>
            <p:ph idx="1"/>
          </p:nvPr>
        </p:nvSpPr>
        <p:spPr>
          <a:xfrm>
            <a:off x="677334" y="1612348"/>
            <a:ext cx="8596668" cy="3880773"/>
          </a:xfrm>
        </p:spPr>
        <p:txBody>
          <a:bodyPr>
            <a:noAutofit/>
          </a:bodyPr>
          <a:lstStyle/>
          <a:p>
            <a:r>
              <a:rPr lang="en-GB" dirty="0">
                <a:latin typeface="Comic Sans MS" panose="030F0702030302020204" pitchFamily="66" charset="0"/>
              </a:rPr>
              <a:t>A recount is a way of telling others what has happened to you. A diary entry is a type of recount.</a:t>
            </a:r>
          </a:p>
          <a:p>
            <a:r>
              <a:rPr lang="en-GB" dirty="0">
                <a:latin typeface="Comic Sans MS" panose="030F0702030302020204" pitchFamily="66" charset="0"/>
              </a:rPr>
              <a:t>Write your recount in the first person because it happened to you!</a:t>
            </a:r>
          </a:p>
          <a:p>
            <a:r>
              <a:rPr lang="en-GB" dirty="0">
                <a:latin typeface="Comic Sans MS" panose="030F0702030302020204" pitchFamily="66" charset="0"/>
              </a:rPr>
              <a:t>Use the past tense because it has already happened.</a:t>
            </a:r>
          </a:p>
          <a:p>
            <a:r>
              <a:rPr lang="en-GB" dirty="0">
                <a:latin typeface="Comic Sans MS" panose="030F0702030302020204" pitchFamily="66" charset="0"/>
              </a:rPr>
              <a:t>Have a clear structure. Use paragraphs to separate different events and ideas.</a:t>
            </a:r>
          </a:p>
          <a:p>
            <a:r>
              <a:rPr lang="en-GB" dirty="0">
                <a:latin typeface="Comic Sans MS" panose="030F0702030302020204" pitchFamily="66" charset="0"/>
              </a:rPr>
              <a:t>Within each paragraph include observations (what you saw), thoughts and feelings.</a:t>
            </a:r>
          </a:p>
          <a:p>
            <a:r>
              <a:rPr lang="en-GB" dirty="0">
                <a:latin typeface="Comic Sans MS" panose="030F0702030302020204" pitchFamily="66" charset="0"/>
              </a:rPr>
              <a:t>Diaries (recounts) are written in the order in which they happened - chronological order. Use time conjunctions like primarily, next, then and finally to show this.</a:t>
            </a:r>
          </a:p>
          <a:p>
            <a:r>
              <a:rPr lang="en-GB" dirty="0">
                <a:latin typeface="Comic Sans MS" panose="030F0702030302020204" pitchFamily="66" charset="0"/>
              </a:rPr>
              <a:t>Use description to add detail so the reader can build an image in their head.</a:t>
            </a:r>
          </a:p>
          <a:p>
            <a:r>
              <a:rPr lang="en-GB" dirty="0">
                <a:latin typeface="Comic Sans MS" panose="030F0702030302020204" pitchFamily="66" charset="0"/>
              </a:rPr>
              <a:t>Use emotive language so the reader understands your point of view.</a:t>
            </a:r>
          </a:p>
        </p:txBody>
      </p:sp>
    </p:spTree>
    <p:extLst>
      <p:ext uri="{BB962C8B-B14F-4D97-AF65-F5344CB8AC3E}">
        <p14:creationId xmlns:p14="http://schemas.microsoft.com/office/powerpoint/2010/main" val="2897767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7DF49E3-B6CE-4F2C-8E4D-5D096C53C30D}"/>
              </a:ext>
            </a:extLst>
          </p:cNvPr>
          <p:cNvPicPr>
            <a:picLocks noChangeAspect="1"/>
          </p:cNvPicPr>
          <p:nvPr/>
        </p:nvPicPr>
        <p:blipFill rotWithShape="1">
          <a:blip r:embed="rId2"/>
          <a:srcRect l="21196" t="31594" r="36412" b="14494"/>
          <a:stretch/>
        </p:blipFill>
        <p:spPr>
          <a:xfrm>
            <a:off x="-1" y="0"/>
            <a:ext cx="9586451" cy="6858000"/>
          </a:xfrm>
          <a:prstGeom prst="rect">
            <a:avLst/>
          </a:prstGeom>
        </p:spPr>
      </p:pic>
    </p:spTree>
    <p:extLst>
      <p:ext uri="{BB962C8B-B14F-4D97-AF65-F5344CB8AC3E}">
        <p14:creationId xmlns:p14="http://schemas.microsoft.com/office/powerpoint/2010/main" val="1410541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7463F4-9ADD-45F8-A9B2-8A402C4E7507}"/>
              </a:ext>
            </a:extLst>
          </p:cNvPr>
          <p:cNvSpPr>
            <a:spLocks noGrp="1"/>
          </p:cNvSpPr>
          <p:nvPr>
            <p:ph idx="1"/>
          </p:nvPr>
        </p:nvSpPr>
        <p:spPr>
          <a:xfrm>
            <a:off x="677334" y="1261524"/>
            <a:ext cx="8596668" cy="3880773"/>
          </a:xfrm>
        </p:spPr>
        <p:txBody>
          <a:bodyPr>
            <a:normAutofit/>
          </a:bodyPr>
          <a:lstStyle/>
          <a:p>
            <a:r>
              <a:rPr lang="en-GB" sz="2100" dirty="0">
                <a:latin typeface="Comic Sans MS" panose="030F0702030302020204" pitchFamily="66" charset="0"/>
              </a:rPr>
              <a:t>Your writing over the next couple of weeks will be different to your newspaper writing as you will be changing from formal to informal language.</a:t>
            </a:r>
          </a:p>
          <a:p>
            <a:endParaRPr lang="en-GB" sz="2100" dirty="0">
              <a:latin typeface="Comic Sans MS" panose="030F0702030302020204" pitchFamily="66" charset="0"/>
            </a:endParaRPr>
          </a:p>
          <a:p>
            <a:r>
              <a:rPr lang="en-GB" sz="2100" dirty="0">
                <a:latin typeface="Comic Sans MS" panose="030F0702030302020204" pitchFamily="66" charset="0"/>
              </a:rPr>
              <a:t>What type of language might we use with informal writing?</a:t>
            </a:r>
          </a:p>
        </p:txBody>
      </p:sp>
      <p:pic>
        <p:nvPicPr>
          <p:cNvPr id="4" name="Picture 2" descr="Thinking Brain Clipart, HD Png Download , Transparent Png Image - PNGitem">
            <a:extLst>
              <a:ext uri="{FF2B5EF4-FFF2-40B4-BE49-F238E27FC236}">
                <a16:creationId xmlns:a16="http://schemas.microsoft.com/office/drawing/2014/main" id="{E3883C52-8478-4283-9BA6-2E54161EA19E}"/>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965893" y="3656089"/>
            <a:ext cx="4019550" cy="306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2916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93F743-C327-4977-B500-42D4C057D65C}"/>
              </a:ext>
            </a:extLst>
          </p:cNvPr>
          <p:cNvSpPr>
            <a:spLocks noGrp="1"/>
          </p:cNvSpPr>
          <p:nvPr>
            <p:ph idx="1"/>
          </p:nvPr>
        </p:nvSpPr>
        <p:spPr>
          <a:xfrm>
            <a:off x="637577" y="909888"/>
            <a:ext cx="8596668" cy="3880773"/>
          </a:xfrm>
        </p:spPr>
        <p:txBody>
          <a:bodyPr>
            <a:normAutofit/>
          </a:bodyPr>
          <a:lstStyle/>
          <a:p>
            <a:r>
              <a:rPr lang="en-GB" sz="2100" dirty="0">
                <a:latin typeface="Comic Sans MS" panose="030F0702030302020204" pitchFamily="66" charset="0"/>
              </a:rPr>
              <a:t>We call this colloquial language!</a:t>
            </a:r>
          </a:p>
          <a:p>
            <a:r>
              <a:rPr lang="en-GB" sz="2100" dirty="0">
                <a:latin typeface="Comic Sans MS" panose="030F0702030302020204" pitchFamily="66" charset="0"/>
              </a:rPr>
              <a:t>This just means casual and conversational language – how you would speak with your friends!</a:t>
            </a:r>
          </a:p>
        </p:txBody>
      </p:sp>
      <p:pic>
        <p:nvPicPr>
          <p:cNvPr id="2050" name="Picture 2" descr="Colloquialism | What Is a Colloquialism?">
            <a:extLst>
              <a:ext uri="{FF2B5EF4-FFF2-40B4-BE49-F238E27FC236}">
                <a16:creationId xmlns:a16="http://schemas.microsoft.com/office/drawing/2014/main" id="{5C76F6BC-7196-44FF-B165-F8A1A2EF9A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368"/>
          <a:stretch/>
        </p:blipFill>
        <p:spPr bwMode="auto">
          <a:xfrm>
            <a:off x="1161176" y="3339548"/>
            <a:ext cx="7549471" cy="290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936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47829-272E-4F87-8810-E60C01776E55}"/>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A9727C6B-74B0-41E0-8591-D6E17EE57DF3}"/>
              </a:ext>
            </a:extLst>
          </p:cNvPr>
          <p:cNvSpPr>
            <a:spLocks noGrp="1"/>
          </p:cNvSpPr>
          <p:nvPr>
            <p:ph idx="1"/>
          </p:nvPr>
        </p:nvSpPr>
        <p:spPr/>
        <p:txBody>
          <a:bodyPr>
            <a:normAutofit/>
          </a:bodyPr>
          <a:lstStyle/>
          <a:p>
            <a:r>
              <a:rPr lang="en-GB" sz="2100" dirty="0">
                <a:latin typeface="Comic Sans MS" panose="030F0702030302020204" pitchFamily="66" charset="0"/>
              </a:rPr>
              <a:t>Create a checklist for informal recounts.</a:t>
            </a:r>
          </a:p>
          <a:p>
            <a:r>
              <a:rPr lang="en-GB" sz="2100" dirty="0">
                <a:latin typeface="Comic Sans MS" panose="030F0702030302020204" pitchFamily="66" charset="0"/>
              </a:rPr>
              <a:t>What do you need to be including in your writing next week?</a:t>
            </a:r>
          </a:p>
          <a:p>
            <a:endParaRPr lang="en-GB" sz="2100" dirty="0">
              <a:latin typeface="Comic Sans MS" panose="030F0702030302020204" pitchFamily="66" charset="0"/>
            </a:endParaRPr>
          </a:p>
          <a:p>
            <a:r>
              <a:rPr lang="en-GB" sz="2100" dirty="0">
                <a:latin typeface="Comic Sans MS" panose="030F0702030302020204" pitchFamily="66" charset="0"/>
              </a:rPr>
              <a:t>You will be using your checklists to help you with your diary writing next week!</a:t>
            </a:r>
          </a:p>
        </p:txBody>
      </p:sp>
      <p:pic>
        <p:nvPicPr>
          <p:cNvPr id="4098" name="Picture 2" descr="checklist Check clipart task pencil and in color check png - Clipartix">
            <a:extLst>
              <a:ext uri="{FF2B5EF4-FFF2-40B4-BE49-F238E27FC236}">
                <a16:creationId xmlns:a16="http://schemas.microsoft.com/office/drawing/2014/main" id="{2A13A469-4241-4D49-8EB2-EB00DC42CC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4105" y="457386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795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46E20-A27C-4EFD-A53D-838AE6AAFD1E}"/>
              </a:ext>
            </a:extLst>
          </p:cNvPr>
          <p:cNvSpPr>
            <a:spLocks noGrp="1"/>
          </p:cNvSpPr>
          <p:nvPr>
            <p:ph idx="1"/>
          </p:nvPr>
        </p:nvSpPr>
        <p:spPr>
          <a:xfrm>
            <a:off x="299646" y="262215"/>
            <a:ext cx="9420823" cy="3880773"/>
          </a:xfrm>
        </p:spPr>
        <p:txBody>
          <a:bodyPr>
            <a:noAutofit/>
          </a:bodyPr>
          <a:lstStyle/>
          <a:p>
            <a:r>
              <a:rPr lang="en-GB" dirty="0">
                <a:latin typeface="Comic Sans MS" panose="030F0702030302020204" pitchFamily="66" charset="0"/>
              </a:rPr>
              <a:t>We will be writing a diary entry from Rose Blanche’s point of view. </a:t>
            </a:r>
          </a:p>
          <a:p>
            <a:r>
              <a:rPr lang="en-GB" dirty="0">
                <a:latin typeface="Comic Sans MS" panose="030F0702030302020204" pitchFamily="66" charset="0"/>
              </a:rPr>
              <a:t>You are going to write about Rose Blanche’s day on the day she finds the children.</a:t>
            </a:r>
          </a:p>
          <a:p>
            <a:r>
              <a:rPr lang="en-GB" dirty="0">
                <a:latin typeface="Comic Sans MS" panose="030F0702030302020204" pitchFamily="66" charset="0"/>
              </a:rPr>
              <a:t>What events occurred beforehand?</a:t>
            </a:r>
          </a:p>
          <a:p>
            <a:r>
              <a:rPr lang="en-GB" dirty="0">
                <a:latin typeface="Comic Sans MS" panose="030F0702030302020204" pitchFamily="66" charset="0"/>
              </a:rPr>
              <a:t>i.e. the truck broke down, the boy escaped, the mayor caught him, Rose followed the truck etc. </a:t>
            </a:r>
          </a:p>
          <a:p>
            <a:r>
              <a:rPr lang="en-GB" dirty="0">
                <a:latin typeface="Comic Sans MS" panose="030F0702030302020204" pitchFamily="66" charset="0"/>
              </a:rPr>
              <a:t>You do not have to write from Rose’s POV if you don’t want to. You could imagine that Rose had a friend with her and pretend to be her friend!</a:t>
            </a:r>
          </a:p>
        </p:txBody>
      </p:sp>
      <p:pic>
        <p:nvPicPr>
          <p:cNvPr id="4" name="Picture 3">
            <a:extLst>
              <a:ext uri="{FF2B5EF4-FFF2-40B4-BE49-F238E27FC236}">
                <a16:creationId xmlns:a16="http://schemas.microsoft.com/office/drawing/2014/main" id="{A528EE4A-7554-4451-9F78-6E70F5FDC9CD}"/>
              </a:ext>
            </a:extLst>
          </p:cNvPr>
          <p:cNvPicPr/>
          <p:nvPr/>
        </p:nvPicPr>
        <p:blipFill rotWithShape="1">
          <a:blip r:embed="rId2">
            <a:extLst>
              <a:ext uri="{28A0092B-C50C-407E-A947-70E740481C1C}">
                <a14:useLocalDpi xmlns:a14="http://schemas.microsoft.com/office/drawing/2010/main" val="0"/>
              </a:ext>
            </a:extLst>
          </a:blip>
          <a:srcRect l="933" t="5897" r="1332" b="1361"/>
          <a:stretch/>
        </p:blipFill>
        <p:spPr bwMode="auto">
          <a:xfrm>
            <a:off x="1251226" y="2805430"/>
            <a:ext cx="7264400" cy="405257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12556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E8F3BC-1AE5-452A-81CF-4E940F172522}"/>
              </a:ext>
            </a:extLst>
          </p:cNvPr>
          <p:cNvSpPr>
            <a:spLocks noGrp="1"/>
          </p:cNvSpPr>
          <p:nvPr>
            <p:ph idx="1"/>
          </p:nvPr>
        </p:nvSpPr>
        <p:spPr>
          <a:xfrm>
            <a:off x="139149" y="176979"/>
            <a:ext cx="8596668" cy="3880773"/>
          </a:xfrm>
        </p:spPr>
        <p:txBody>
          <a:bodyPr>
            <a:normAutofit/>
          </a:bodyPr>
          <a:lstStyle/>
          <a:p>
            <a:r>
              <a:rPr lang="en-GB" dirty="0">
                <a:latin typeface="Comic Sans MS" panose="030F0702030302020204" pitchFamily="66" charset="0"/>
              </a:rPr>
              <a:t>Imagine you are Rose Blanche/her friend and this scene is in front of you.</a:t>
            </a:r>
          </a:p>
          <a:p>
            <a:r>
              <a:rPr lang="en-GB" dirty="0">
                <a:latin typeface="Comic Sans MS" panose="030F0702030302020204" pitchFamily="66" charset="0"/>
              </a:rPr>
              <a:t>What can you see? </a:t>
            </a:r>
          </a:p>
          <a:p>
            <a:r>
              <a:rPr lang="en-GB" dirty="0">
                <a:latin typeface="Comic Sans MS" panose="030F0702030302020204" pitchFamily="66" charset="0"/>
              </a:rPr>
              <a:t>What can you feel? </a:t>
            </a:r>
          </a:p>
          <a:p>
            <a:r>
              <a:rPr lang="en-GB" dirty="0">
                <a:latin typeface="Comic Sans MS" panose="030F0702030302020204" pitchFamily="66" charset="0"/>
              </a:rPr>
              <a:t>What can you hear?</a:t>
            </a:r>
          </a:p>
          <a:p>
            <a:r>
              <a:rPr lang="en-GB" dirty="0">
                <a:latin typeface="Comic Sans MS" panose="030F0702030302020204" pitchFamily="66" charset="0"/>
              </a:rPr>
              <a:t>What can you smell?</a:t>
            </a:r>
          </a:p>
          <a:p>
            <a:r>
              <a:rPr lang="en-GB" dirty="0">
                <a:latin typeface="Comic Sans MS" panose="030F0702030302020204" pitchFamily="66" charset="0"/>
              </a:rPr>
              <a:t>What can you taste?</a:t>
            </a:r>
          </a:p>
          <a:p>
            <a:endParaRPr lang="en-GB" dirty="0">
              <a:latin typeface="Comic Sans MS" panose="030F0702030302020204" pitchFamily="66" charset="0"/>
            </a:endParaRPr>
          </a:p>
          <a:p>
            <a:r>
              <a:rPr lang="en-GB" dirty="0">
                <a:latin typeface="Comic Sans MS" panose="030F0702030302020204" pitchFamily="66" charset="0"/>
              </a:rPr>
              <a:t>Rose’s physical reactions could be included here, e.g. she could feel her heart racing in her chest, she could hear the thud of her blood pumping in her head, she felt sick to her stomach etc. </a:t>
            </a:r>
          </a:p>
        </p:txBody>
      </p:sp>
      <p:pic>
        <p:nvPicPr>
          <p:cNvPr id="7" name="Picture 6">
            <a:extLst>
              <a:ext uri="{FF2B5EF4-FFF2-40B4-BE49-F238E27FC236}">
                <a16:creationId xmlns:a16="http://schemas.microsoft.com/office/drawing/2014/main" id="{37113D3D-6B04-4FE2-A759-D48DE5B3144B}"/>
              </a:ext>
            </a:extLst>
          </p:cNvPr>
          <p:cNvPicPr/>
          <p:nvPr/>
        </p:nvPicPr>
        <p:blipFill rotWithShape="1">
          <a:blip r:embed="rId2">
            <a:extLst>
              <a:ext uri="{28A0092B-C50C-407E-A947-70E740481C1C}">
                <a14:useLocalDpi xmlns:a14="http://schemas.microsoft.com/office/drawing/2010/main" val="0"/>
              </a:ext>
            </a:extLst>
          </a:blip>
          <a:srcRect l="933" t="5897" r="1332" b="1361"/>
          <a:stretch/>
        </p:blipFill>
        <p:spPr bwMode="auto">
          <a:xfrm>
            <a:off x="6096001" y="3677478"/>
            <a:ext cx="5956850" cy="3180521"/>
          </a:xfrm>
          <a:prstGeom prst="rect">
            <a:avLst/>
          </a:prstGeom>
          <a:noFill/>
          <a:ln>
            <a:noFill/>
          </a:ln>
          <a:extLst>
            <a:ext uri="{53640926-AAD7-44D8-BBD7-CCE9431645EC}">
              <a14:shadowObscured xmlns:a14="http://schemas.microsoft.com/office/drawing/2010/main"/>
            </a:ext>
          </a:extLst>
        </p:spPr>
      </p:pic>
      <p:pic>
        <p:nvPicPr>
          <p:cNvPr id="5" name="Picture 2" descr="Thinking Brain Clipart, HD Png Download , Transparent Png Image - PNGitem">
            <a:extLst>
              <a:ext uri="{FF2B5EF4-FFF2-40B4-BE49-F238E27FC236}">
                <a16:creationId xmlns:a16="http://schemas.microsoft.com/office/drawing/2014/main" id="{A6B61FD4-6C68-42EC-8CF4-B33321D3143F}"/>
              </a:ext>
            </a:extLst>
          </p:cNvPr>
          <p:cNvPicPr>
            <a:picLocks noChangeAspect="1" noChangeArrowheads="1"/>
          </p:cNvPicPr>
          <p:nvPr/>
        </p:nvPicPr>
        <p:blipFill>
          <a:blip r:embed="rId3">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491049" y="3791925"/>
            <a:ext cx="4019550" cy="306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043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4BB16C9-B23A-4F67-B744-96AE0E955E26}"/>
              </a:ext>
            </a:extLst>
          </p:cNvPr>
          <p:cNvGrpSpPr/>
          <p:nvPr/>
        </p:nvGrpSpPr>
        <p:grpSpPr>
          <a:xfrm>
            <a:off x="192157" y="550267"/>
            <a:ext cx="11807687" cy="5757467"/>
            <a:chOff x="79513" y="139146"/>
            <a:chExt cx="11807687" cy="5757467"/>
          </a:xfrm>
        </p:grpSpPr>
        <p:pic>
          <p:nvPicPr>
            <p:cNvPr id="6146" name="Picture 2" descr="4W – Monday 8th June – English – Home Learning | Broad Heath Primary School">
              <a:extLst>
                <a:ext uri="{FF2B5EF4-FFF2-40B4-BE49-F238E27FC236}">
                  <a16:creationId xmlns:a16="http://schemas.microsoft.com/office/drawing/2014/main" id="{B02ACA96-EF4E-4D4D-877D-0C342B5A3F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042" t="18181" r="4253" b="18631"/>
            <a:stretch/>
          </p:blipFill>
          <p:spPr bwMode="auto">
            <a:xfrm>
              <a:off x="79513" y="139146"/>
              <a:ext cx="11807687" cy="57574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223CC02-03B8-4DDF-B069-3ED4352E3BA9}"/>
                </a:ext>
              </a:extLst>
            </p:cNvPr>
            <p:cNvSpPr txBox="1"/>
            <p:nvPr/>
          </p:nvSpPr>
          <p:spPr>
            <a:xfrm>
              <a:off x="2892289" y="1749288"/>
              <a:ext cx="5128590" cy="846386"/>
            </a:xfrm>
            <a:prstGeom prst="rect">
              <a:avLst/>
            </a:prstGeom>
            <a:solidFill>
              <a:schemeClr val="bg1"/>
            </a:solidFill>
          </p:spPr>
          <p:txBody>
            <a:bodyPr wrap="square" rtlCol="0">
              <a:spAutoFit/>
            </a:bodyPr>
            <a:lstStyle/>
            <a:p>
              <a:r>
                <a:rPr lang="en-GB" sz="4900" dirty="0">
                  <a:solidFill>
                    <a:srgbClr val="00B050"/>
                  </a:solidFill>
                  <a:latin typeface="Comic Sans MS" panose="030F0702030302020204" pitchFamily="66" charset="0"/>
                </a:rPr>
                <a:t>heavenly</a:t>
              </a:r>
              <a:r>
                <a:rPr lang="en-GB" sz="4900" dirty="0">
                  <a:latin typeface="Comic Sans MS" panose="030F0702030302020204" pitchFamily="66" charset="0"/>
                </a:rPr>
                <a:t>, </a:t>
              </a:r>
              <a:r>
                <a:rPr lang="en-GB" sz="4900" dirty="0">
                  <a:solidFill>
                    <a:srgbClr val="00B050"/>
                  </a:solidFill>
                  <a:latin typeface="Comic Sans MS" panose="030F0702030302020204" pitchFamily="66" charset="0"/>
                </a:rPr>
                <a:t>creamy</a:t>
              </a:r>
            </a:p>
          </p:txBody>
        </p:sp>
      </p:grpSp>
    </p:spTree>
    <p:extLst>
      <p:ext uri="{BB962C8B-B14F-4D97-AF65-F5344CB8AC3E}">
        <p14:creationId xmlns:p14="http://schemas.microsoft.com/office/powerpoint/2010/main" val="2069813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B74018-E979-4E56-BA1E-BF278BBE89C7}"/>
              </a:ext>
            </a:extLst>
          </p:cNvPr>
          <p:cNvPicPr>
            <a:picLocks noChangeAspect="1"/>
          </p:cNvPicPr>
          <p:nvPr/>
        </p:nvPicPr>
        <p:blipFill rotWithShape="1">
          <a:blip r:embed="rId2"/>
          <a:srcRect l="23641" t="23768" r="23044" b="17391"/>
          <a:stretch/>
        </p:blipFill>
        <p:spPr>
          <a:xfrm>
            <a:off x="812595" y="149087"/>
            <a:ext cx="10566810" cy="6559826"/>
          </a:xfrm>
          <a:prstGeom prst="rect">
            <a:avLst/>
          </a:prstGeom>
        </p:spPr>
      </p:pic>
    </p:spTree>
    <p:extLst>
      <p:ext uri="{BB962C8B-B14F-4D97-AF65-F5344CB8AC3E}">
        <p14:creationId xmlns:p14="http://schemas.microsoft.com/office/powerpoint/2010/main" val="3114493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E06B23-40AD-41FE-A6EB-0AAD558FFCF7}"/>
              </a:ext>
            </a:extLst>
          </p:cNvPr>
          <p:cNvSpPr>
            <a:spLocks noGrp="1"/>
          </p:cNvSpPr>
          <p:nvPr>
            <p:ph idx="1"/>
          </p:nvPr>
        </p:nvSpPr>
        <p:spPr>
          <a:xfrm>
            <a:off x="259891" y="272155"/>
            <a:ext cx="8596668" cy="3880773"/>
          </a:xfrm>
        </p:spPr>
        <p:txBody>
          <a:bodyPr/>
          <a:lstStyle/>
          <a:p>
            <a:r>
              <a:rPr lang="en-GB" dirty="0">
                <a:latin typeface="Comic Sans MS" panose="030F0702030302020204" pitchFamily="66" charset="0"/>
              </a:rPr>
              <a:t>Remember you can add detail/information to your expanded noun phrases by using prepositions. </a:t>
            </a:r>
          </a:p>
          <a:p>
            <a:endParaRPr lang="en-GB" dirty="0"/>
          </a:p>
        </p:txBody>
      </p:sp>
      <p:pic>
        <p:nvPicPr>
          <p:cNvPr id="5" name="Picture 4">
            <a:extLst>
              <a:ext uri="{FF2B5EF4-FFF2-40B4-BE49-F238E27FC236}">
                <a16:creationId xmlns:a16="http://schemas.microsoft.com/office/drawing/2014/main" id="{1B19A79E-8771-4A92-81C7-62F3FAB1DB84}"/>
              </a:ext>
            </a:extLst>
          </p:cNvPr>
          <p:cNvPicPr>
            <a:picLocks noChangeAspect="1"/>
          </p:cNvPicPr>
          <p:nvPr/>
        </p:nvPicPr>
        <p:blipFill rotWithShape="1">
          <a:blip r:embed="rId2"/>
          <a:srcRect l="32038" t="30000" r="23695" b="14782"/>
          <a:stretch/>
        </p:blipFill>
        <p:spPr>
          <a:xfrm>
            <a:off x="815009" y="934278"/>
            <a:ext cx="8269356" cy="5802256"/>
          </a:xfrm>
          <a:prstGeom prst="rect">
            <a:avLst/>
          </a:prstGeom>
        </p:spPr>
      </p:pic>
    </p:spTree>
    <p:extLst>
      <p:ext uri="{BB962C8B-B14F-4D97-AF65-F5344CB8AC3E}">
        <p14:creationId xmlns:p14="http://schemas.microsoft.com/office/powerpoint/2010/main" val="4084490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A53137-D7C0-4828-BF80-262338C6169D}"/>
              </a:ext>
            </a:extLst>
          </p:cNvPr>
          <p:cNvSpPr>
            <a:spLocks noGrp="1"/>
          </p:cNvSpPr>
          <p:nvPr>
            <p:ph idx="1"/>
          </p:nvPr>
        </p:nvSpPr>
        <p:spPr>
          <a:xfrm>
            <a:off x="677334" y="3180522"/>
            <a:ext cx="8596668" cy="2860840"/>
          </a:xfrm>
        </p:spPr>
        <p:txBody>
          <a:bodyPr>
            <a:normAutofit/>
          </a:bodyPr>
          <a:lstStyle/>
          <a:p>
            <a:r>
              <a:rPr lang="en-GB" sz="2100" dirty="0">
                <a:latin typeface="Comic Sans MS" panose="030F0702030302020204" pitchFamily="66" charset="0"/>
              </a:rPr>
              <a:t>Turn your ideas into expanded noun phrases.</a:t>
            </a:r>
          </a:p>
          <a:p>
            <a:r>
              <a:rPr lang="en-GB" sz="2100" dirty="0">
                <a:latin typeface="Comic Sans MS" panose="030F0702030302020204" pitchFamily="66" charset="0"/>
              </a:rPr>
              <a:t>Make sure you are using impressive vocabulary!</a:t>
            </a:r>
          </a:p>
          <a:p>
            <a:r>
              <a:rPr lang="en-GB" sz="2100" dirty="0">
                <a:latin typeface="Comic Sans MS" panose="030F0702030302020204" pitchFamily="66" charset="0"/>
              </a:rPr>
              <a:t>Have you used determiners in your expanded noun phrases?</a:t>
            </a:r>
          </a:p>
        </p:txBody>
      </p:sp>
      <p:pic>
        <p:nvPicPr>
          <p:cNvPr id="4" name="Picture 2" descr="Thinking Brain Clipart, HD Png Download , Transparent Png Image - PNGitem">
            <a:extLst>
              <a:ext uri="{FF2B5EF4-FFF2-40B4-BE49-F238E27FC236}">
                <a16:creationId xmlns:a16="http://schemas.microsoft.com/office/drawing/2014/main" id="{49A26730-F612-4443-B052-8DFFF7CD2F37}"/>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965893" y="0"/>
            <a:ext cx="4019550" cy="306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465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4AF0A-031D-4B77-89BE-DAFE2307A565}"/>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65E06CE1-D021-41B0-8D93-EF1A64F0BCE3}"/>
              </a:ext>
            </a:extLst>
          </p:cNvPr>
          <p:cNvSpPr>
            <a:spLocks noGrp="1"/>
          </p:cNvSpPr>
          <p:nvPr>
            <p:ph idx="1"/>
          </p:nvPr>
        </p:nvSpPr>
        <p:spPr>
          <a:xfrm>
            <a:off x="677334" y="2160589"/>
            <a:ext cx="6021640" cy="3880773"/>
          </a:xfrm>
        </p:spPr>
        <p:txBody>
          <a:bodyPr>
            <a:normAutofit/>
          </a:bodyPr>
          <a:lstStyle/>
          <a:p>
            <a:r>
              <a:rPr lang="en-GB" dirty="0">
                <a:latin typeface="Comic Sans MS" panose="030F0702030302020204" pitchFamily="66" charset="0"/>
              </a:rPr>
              <a:t>Stick in the illustration and label it with expanded noun phrases.</a:t>
            </a:r>
          </a:p>
          <a:p>
            <a:r>
              <a:rPr lang="en-GB" dirty="0">
                <a:latin typeface="Comic Sans MS" panose="030F0702030302020204" pitchFamily="66" charset="0"/>
              </a:rPr>
              <a:t>What can Rose see, hear, feel, smell, taste? Etc. </a:t>
            </a:r>
          </a:p>
          <a:p>
            <a:endParaRPr lang="en-GB" dirty="0">
              <a:latin typeface="Comic Sans MS" panose="030F0702030302020204" pitchFamily="66" charset="0"/>
            </a:endParaRPr>
          </a:p>
          <a:p>
            <a:r>
              <a:rPr lang="en-GB" b="1" dirty="0">
                <a:latin typeface="Comic Sans MS" panose="030F0702030302020204" pitchFamily="66" charset="0"/>
              </a:rPr>
              <a:t>Snorkelling and Diving: </a:t>
            </a:r>
            <a:r>
              <a:rPr lang="en-GB" dirty="0">
                <a:latin typeface="Comic Sans MS" panose="030F0702030302020204" pitchFamily="66" charset="0"/>
              </a:rPr>
              <a:t>try to use impressive vocabulary in your expanded noun phrases. Use a thesaurus to improve your adjectives. </a:t>
            </a:r>
          </a:p>
          <a:p>
            <a:endParaRPr lang="en-GB" b="1"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Add some similes and metaphors to the illustration to describe the scene.</a:t>
            </a:r>
            <a:endParaRPr lang="en-GB" b="1" dirty="0">
              <a:latin typeface="Comic Sans MS" panose="030F0702030302020204" pitchFamily="66" charset="0"/>
            </a:endParaRPr>
          </a:p>
        </p:txBody>
      </p:sp>
      <p:pic>
        <p:nvPicPr>
          <p:cNvPr id="8200" name="Picture 8" descr="Similes and Metaphors Writing Poster Anchor Chart | Similes and metaphors,  Writing workshop anchor charts, Writing workshop">
            <a:extLst>
              <a:ext uri="{FF2B5EF4-FFF2-40B4-BE49-F238E27FC236}">
                <a16:creationId xmlns:a16="http://schemas.microsoft.com/office/drawing/2014/main" id="{812A0923-B045-4587-8D85-7AD8DC8929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1543" y="0"/>
            <a:ext cx="52904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7342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4828DA5-6A09-47AC-85F3-147391C6E946}"/>
              </a:ext>
            </a:extLst>
          </p:cNvPr>
          <p:cNvSpPr>
            <a:spLocks noGrp="1"/>
          </p:cNvSpPr>
          <p:nvPr>
            <p:ph type="ctrTitle"/>
          </p:nvPr>
        </p:nvSpPr>
        <p:spPr>
          <a:xfrm>
            <a:off x="566530" y="2404534"/>
            <a:ext cx="8707473" cy="1646302"/>
          </a:xfrm>
        </p:spPr>
        <p:txBody>
          <a:bodyPr/>
          <a:lstStyle/>
          <a:p>
            <a:r>
              <a:rPr lang="en-GB" dirty="0">
                <a:latin typeface="Comic Sans MS" panose="030F0702030302020204" pitchFamily="66" charset="0"/>
              </a:rPr>
              <a:t>Tuesday 5</a:t>
            </a:r>
            <a:r>
              <a:rPr lang="en-GB" baseline="30000" dirty="0">
                <a:latin typeface="Comic Sans MS" panose="030F0702030302020204" pitchFamily="66" charset="0"/>
              </a:rPr>
              <a:t>th</a:t>
            </a:r>
            <a:r>
              <a:rPr lang="en-GB" dirty="0">
                <a:latin typeface="Comic Sans MS" panose="030F0702030302020204" pitchFamily="66" charset="0"/>
              </a:rPr>
              <a:t> October 2021</a:t>
            </a:r>
          </a:p>
        </p:txBody>
      </p:sp>
      <p:sp>
        <p:nvSpPr>
          <p:cNvPr id="5" name="Subtitle 4">
            <a:extLst>
              <a:ext uri="{FF2B5EF4-FFF2-40B4-BE49-F238E27FC236}">
                <a16:creationId xmlns:a16="http://schemas.microsoft.com/office/drawing/2014/main" id="{ECACBFCF-E48B-4526-9FF3-4B973F6207FA}"/>
              </a:ext>
            </a:extLst>
          </p:cNvPr>
          <p:cNvSpPr>
            <a:spLocks noGrp="1"/>
          </p:cNvSpPr>
          <p:nvPr>
            <p:ph type="subTitle" idx="1"/>
          </p:nvPr>
        </p:nvSpPr>
        <p:spPr/>
        <p:txBody>
          <a:bodyPr>
            <a:normAutofit lnSpcReduction="10000"/>
          </a:bodyPr>
          <a:lstStyle/>
          <a:p>
            <a:pPr algn="l"/>
            <a:r>
              <a:rPr lang="en-GB" dirty="0">
                <a:latin typeface="Comic Sans MS" panose="030F0702030302020204" pitchFamily="66" charset="0"/>
              </a:rPr>
              <a:t>LO: To organise writing appropriately</a:t>
            </a:r>
          </a:p>
          <a:p>
            <a:pPr algn="l"/>
            <a:r>
              <a:rPr lang="en-GB" dirty="0">
                <a:latin typeface="Comic Sans MS" panose="030F0702030302020204" pitchFamily="66" charset="0"/>
              </a:rPr>
              <a:t>	To use sentences appropriately</a:t>
            </a:r>
          </a:p>
          <a:p>
            <a:pPr algn="l"/>
            <a:r>
              <a:rPr lang="en-GB" dirty="0">
                <a:latin typeface="Comic Sans MS" panose="030F0702030302020204" pitchFamily="66" charset="0"/>
              </a:rPr>
              <a:t>C: Informal Recounts</a:t>
            </a:r>
          </a:p>
        </p:txBody>
      </p:sp>
    </p:spTree>
    <p:extLst>
      <p:ext uri="{BB962C8B-B14F-4D97-AF65-F5344CB8AC3E}">
        <p14:creationId xmlns:p14="http://schemas.microsoft.com/office/powerpoint/2010/main" val="3953223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7A8319-BA9F-4D33-A912-94BBEE02435A}"/>
              </a:ext>
            </a:extLst>
          </p:cNvPr>
          <p:cNvSpPr>
            <a:spLocks noGrp="1"/>
          </p:cNvSpPr>
          <p:nvPr>
            <p:ph idx="1"/>
          </p:nvPr>
        </p:nvSpPr>
        <p:spPr>
          <a:xfrm>
            <a:off x="677334" y="2882348"/>
            <a:ext cx="8596668" cy="3159014"/>
          </a:xfrm>
        </p:spPr>
        <p:txBody>
          <a:bodyPr>
            <a:normAutofit/>
          </a:bodyPr>
          <a:lstStyle/>
          <a:p>
            <a:r>
              <a:rPr lang="en-GB" sz="2100" dirty="0">
                <a:latin typeface="Comic Sans MS" panose="030F0702030302020204" pitchFamily="66" charset="0"/>
              </a:rPr>
              <a:t>What are adverbial phrases? </a:t>
            </a:r>
          </a:p>
          <a:p>
            <a:r>
              <a:rPr lang="en-GB" sz="2100" dirty="0">
                <a:latin typeface="Comic Sans MS" panose="030F0702030302020204" pitchFamily="66" charset="0"/>
              </a:rPr>
              <a:t>What are fronted adverbials?</a:t>
            </a:r>
          </a:p>
          <a:p>
            <a:endParaRPr lang="en-GB" sz="2100" dirty="0">
              <a:latin typeface="Comic Sans MS" panose="030F0702030302020204" pitchFamily="66" charset="0"/>
            </a:endParaRPr>
          </a:p>
        </p:txBody>
      </p:sp>
      <p:pic>
        <p:nvPicPr>
          <p:cNvPr id="4" name="Picture 2" descr="Thinking Brain Clipart, HD Png Download , Transparent Png Image - PNGitem">
            <a:extLst>
              <a:ext uri="{FF2B5EF4-FFF2-40B4-BE49-F238E27FC236}">
                <a16:creationId xmlns:a16="http://schemas.microsoft.com/office/drawing/2014/main" id="{AFACD030-BEB5-4055-B7E0-E8DB84E651AC}"/>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353519" y="0"/>
            <a:ext cx="4019550" cy="306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996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D6C9572-B050-4C18-906D-1893C4CF5F75}"/>
              </a:ext>
            </a:extLst>
          </p:cNvPr>
          <p:cNvSpPr>
            <a:spLocks noGrp="1"/>
          </p:cNvSpPr>
          <p:nvPr>
            <p:ph type="body" idx="1"/>
          </p:nvPr>
        </p:nvSpPr>
        <p:spPr>
          <a:xfrm>
            <a:off x="675744" y="240376"/>
            <a:ext cx="4185623" cy="576262"/>
          </a:xfrm>
        </p:spPr>
        <p:txBody>
          <a:bodyPr/>
          <a:lstStyle/>
          <a:p>
            <a:pPr algn="ctr"/>
            <a:r>
              <a:rPr lang="en-GB" sz="3200" dirty="0">
                <a:latin typeface="Comic Sans MS" panose="030F0702030302020204" pitchFamily="66" charset="0"/>
              </a:rPr>
              <a:t>Adverbial Phrase</a:t>
            </a:r>
          </a:p>
        </p:txBody>
      </p:sp>
      <p:sp>
        <p:nvSpPr>
          <p:cNvPr id="6" name="Content Placeholder 5">
            <a:extLst>
              <a:ext uri="{FF2B5EF4-FFF2-40B4-BE49-F238E27FC236}">
                <a16:creationId xmlns:a16="http://schemas.microsoft.com/office/drawing/2014/main" id="{2BCF9673-256A-46D2-8B90-42A66863931D}"/>
              </a:ext>
            </a:extLst>
          </p:cNvPr>
          <p:cNvSpPr>
            <a:spLocks noGrp="1"/>
          </p:cNvSpPr>
          <p:nvPr>
            <p:ph sz="half" idx="2"/>
          </p:nvPr>
        </p:nvSpPr>
        <p:spPr>
          <a:xfrm>
            <a:off x="675745" y="1172817"/>
            <a:ext cx="4185623" cy="5444807"/>
          </a:xfrm>
        </p:spPr>
        <p:txBody>
          <a:bodyPr>
            <a:normAutofit/>
          </a:bodyPr>
          <a:lstStyle/>
          <a:p>
            <a:pPr fontAlgn="t"/>
            <a:r>
              <a:rPr lang="en-GB" dirty="0">
                <a:latin typeface="Comic Sans MS" panose="030F0702030302020204" pitchFamily="66" charset="0"/>
              </a:rPr>
              <a:t>An </a:t>
            </a:r>
            <a:r>
              <a:rPr lang="en-GB" b="1" dirty="0">
                <a:latin typeface="Comic Sans MS" panose="030F0702030302020204" pitchFamily="66" charset="0"/>
              </a:rPr>
              <a:t>adverbial phrase</a:t>
            </a:r>
            <a:r>
              <a:rPr lang="en-GB" dirty="0">
                <a:latin typeface="Comic Sans MS" panose="030F0702030302020204" pitchFamily="66" charset="0"/>
              </a:rPr>
              <a:t> is like an adverb, it adds more information to the sentence, but it uses </a:t>
            </a:r>
            <a:r>
              <a:rPr lang="en-GB" b="1" dirty="0">
                <a:latin typeface="Comic Sans MS" panose="030F0702030302020204" pitchFamily="66" charset="0"/>
              </a:rPr>
              <a:t>more than one word</a:t>
            </a:r>
            <a:r>
              <a:rPr lang="en-GB" dirty="0">
                <a:latin typeface="Comic Sans MS" panose="030F0702030302020204" pitchFamily="66" charset="0"/>
              </a:rPr>
              <a:t> to describe the verb.</a:t>
            </a:r>
          </a:p>
          <a:p>
            <a:pPr fontAlgn="t"/>
            <a:r>
              <a:rPr lang="en-GB" b="1" dirty="0">
                <a:latin typeface="Comic Sans MS" panose="030F0702030302020204" pitchFamily="66" charset="0"/>
              </a:rPr>
              <a:t>For example:</a:t>
            </a:r>
            <a:r>
              <a:rPr lang="en-GB" dirty="0">
                <a:latin typeface="Comic Sans MS" panose="030F0702030302020204" pitchFamily="66" charset="0"/>
              </a:rPr>
              <a:t> The farmer drove the tractor </a:t>
            </a:r>
            <a:r>
              <a:rPr lang="en-GB" i="1" u="sng" dirty="0">
                <a:latin typeface="Comic Sans MS" panose="030F0702030302020204" pitchFamily="66" charset="0"/>
              </a:rPr>
              <a:t>in the evening</a:t>
            </a:r>
            <a:r>
              <a:rPr lang="en-GB" dirty="0">
                <a:latin typeface="Comic Sans MS" panose="030F0702030302020204" pitchFamily="66" charset="0"/>
              </a:rPr>
              <a:t>.</a:t>
            </a:r>
          </a:p>
          <a:p>
            <a:pPr fontAlgn="t"/>
            <a:r>
              <a:rPr lang="en-GB" dirty="0">
                <a:latin typeface="Comic Sans MS" panose="030F0702030302020204" pitchFamily="66" charset="0"/>
              </a:rPr>
              <a:t>Adverbial phrases can describe </a:t>
            </a:r>
            <a:r>
              <a:rPr lang="en-GB" b="1" dirty="0">
                <a:latin typeface="Comic Sans MS" panose="030F0702030302020204" pitchFamily="66" charset="0"/>
              </a:rPr>
              <a:t>how</a:t>
            </a:r>
            <a:r>
              <a:rPr lang="en-GB" dirty="0">
                <a:latin typeface="Comic Sans MS" panose="030F0702030302020204" pitchFamily="66" charset="0"/>
              </a:rPr>
              <a:t>, </a:t>
            </a:r>
            <a:r>
              <a:rPr lang="en-GB" b="1" dirty="0">
                <a:latin typeface="Comic Sans MS" panose="030F0702030302020204" pitchFamily="66" charset="0"/>
              </a:rPr>
              <a:t>when</a:t>
            </a:r>
            <a:r>
              <a:rPr lang="en-GB" dirty="0">
                <a:latin typeface="Comic Sans MS" panose="030F0702030302020204" pitchFamily="66" charset="0"/>
              </a:rPr>
              <a:t> or </a:t>
            </a:r>
            <a:r>
              <a:rPr lang="en-GB" b="1" dirty="0">
                <a:latin typeface="Comic Sans MS" panose="030F0702030302020204" pitchFamily="66" charset="0"/>
              </a:rPr>
              <a:t>where</a:t>
            </a:r>
            <a:r>
              <a:rPr lang="en-GB" dirty="0">
                <a:latin typeface="Comic Sans MS" panose="030F0702030302020204" pitchFamily="66" charset="0"/>
              </a:rPr>
              <a:t> a verb is done.</a:t>
            </a:r>
          </a:p>
          <a:p>
            <a:pPr fontAlgn="t"/>
            <a:r>
              <a:rPr lang="en-GB" b="1" dirty="0">
                <a:latin typeface="Comic Sans MS" panose="030F0702030302020204" pitchFamily="66" charset="0"/>
              </a:rPr>
              <a:t>How</a:t>
            </a:r>
            <a:r>
              <a:rPr lang="en-GB" dirty="0">
                <a:latin typeface="Comic Sans MS" panose="030F0702030302020204" pitchFamily="66" charset="0"/>
              </a:rPr>
              <a:t> = The bees flew </a:t>
            </a:r>
            <a:r>
              <a:rPr lang="en-GB" i="1" u="sng" dirty="0">
                <a:latin typeface="Comic Sans MS" panose="030F0702030302020204" pitchFamily="66" charset="0"/>
              </a:rPr>
              <a:t>wildly</a:t>
            </a:r>
            <a:r>
              <a:rPr lang="en-GB" dirty="0">
                <a:latin typeface="Comic Sans MS" panose="030F0702030302020204" pitchFamily="66" charset="0"/>
              </a:rPr>
              <a:t>.</a:t>
            </a:r>
          </a:p>
          <a:p>
            <a:pPr fontAlgn="t"/>
            <a:r>
              <a:rPr lang="en-GB" b="1" dirty="0">
                <a:latin typeface="Comic Sans MS" panose="030F0702030302020204" pitchFamily="66" charset="0"/>
              </a:rPr>
              <a:t>When</a:t>
            </a:r>
            <a:r>
              <a:rPr lang="en-GB" dirty="0">
                <a:latin typeface="Comic Sans MS" panose="030F0702030302020204" pitchFamily="66" charset="0"/>
              </a:rPr>
              <a:t> = The bees flew </a:t>
            </a:r>
            <a:r>
              <a:rPr lang="en-GB" i="1" u="sng" dirty="0">
                <a:latin typeface="Comic Sans MS" panose="030F0702030302020204" pitchFamily="66" charset="0"/>
              </a:rPr>
              <a:t>all of a sudden</a:t>
            </a:r>
            <a:r>
              <a:rPr lang="en-GB" dirty="0">
                <a:latin typeface="Comic Sans MS" panose="030F0702030302020204" pitchFamily="66" charset="0"/>
              </a:rPr>
              <a:t>.</a:t>
            </a:r>
          </a:p>
          <a:p>
            <a:pPr fontAlgn="t"/>
            <a:r>
              <a:rPr lang="en-GB" b="1" dirty="0">
                <a:latin typeface="Comic Sans MS" panose="030F0702030302020204" pitchFamily="66" charset="0"/>
              </a:rPr>
              <a:t>Where</a:t>
            </a:r>
            <a:r>
              <a:rPr lang="en-GB" dirty="0">
                <a:latin typeface="Comic Sans MS" panose="030F0702030302020204" pitchFamily="66" charset="0"/>
              </a:rPr>
              <a:t> = The bees flew </a:t>
            </a:r>
            <a:r>
              <a:rPr lang="en-GB" i="1" u="sng" dirty="0">
                <a:latin typeface="Comic Sans MS" panose="030F0702030302020204" pitchFamily="66" charset="0"/>
              </a:rPr>
              <a:t>through the air</a:t>
            </a:r>
            <a:r>
              <a:rPr lang="en-GB" dirty="0">
                <a:latin typeface="Comic Sans MS" panose="030F0702030302020204" pitchFamily="66" charset="0"/>
              </a:rPr>
              <a:t>.</a:t>
            </a:r>
          </a:p>
          <a:p>
            <a:endParaRPr lang="en-GB" dirty="0"/>
          </a:p>
        </p:txBody>
      </p:sp>
      <p:sp>
        <p:nvSpPr>
          <p:cNvPr id="7" name="Text Placeholder 6">
            <a:extLst>
              <a:ext uri="{FF2B5EF4-FFF2-40B4-BE49-F238E27FC236}">
                <a16:creationId xmlns:a16="http://schemas.microsoft.com/office/drawing/2014/main" id="{F1320AF1-A720-4EAB-A54A-E64DFE62B836}"/>
              </a:ext>
            </a:extLst>
          </p:cNvPr>
          <p:cNvSpPr>
            <a:spLocks noGrp="1"/>
          </p:cNvSpPr>
          <p:nvPr>
            <p:ph type="body" sz="quarter" idx="3"/>
          </p:nvPr>
        </p:nvSpPr>
        <p:spPr>
          <a:xfrm>
            <a:off x="4969113" y="240376"/>
            <a:ext cx="4185618" cy="576262"/>
          </a:xfrm>
        </p:spPr>
        <p:txBody>
          <a:bodyPr/>
          <a:lstStyle/>
          <a:p>
            <a:pPr algn="ctr"/>
            <a:r>
              <a:rPr lang="en-GB" sz="3200" dirty="0">
                <a:latin typeface="Comic Sans MS" panose="030F0702030302020204" pitchFamily="66" charset="0"/>
              </a:rPr>
              <a:t>Fronted Adverbial</a:t>
            </a:r>
          </a:p>
        </p:txBody>
      </p:sp>
      <p:sp>
        <p:nvSpPr>
          <p:cNvPr id="8" name="Content Placeholder 7">
            <a:extLst>
              <a:ext uri="{FF2B5EF4-FFF2-40B4-BE49-F238E27FC236}">
                <a16:creationId xmlns:a16="http://schemas.microsoft.com/office/drawing/2014/main" id="{4E0C9862-A3C2-4EE7-B82B-A22B73E4CECD}"/>
              </a:ext>
            </a:extLst>
          </p:cNvPr>
          <p:cNvSpPr>
            <a:spLocks noGrp="1"/>
          </p:cNvSpPr>
          <p:nvPr>
            <p:ph sz="quarter" idx="4"/>
          </p:nvPr>
        </p:nvSpPr>
        <p:spPr>
          <a:xfrm>
            <a:off x="5088384" y="1172817"/>
            <a:ext cx="4185617" cy="4868545"/>
          </a:xfrm>
        </p:spPr>
        <p:txBody>
          <a:bodyPr>
            <a:normAutofit/>
          </a:bodyPr>
          <a:lstStyle/>
          <a:p>
            <a:r>
              <a:rPr lang="en-GB" dirty="0">
                <a:latin typeface="Comic Sans MS" panose="030F0702030302020204" pitchFamily="66" charset="0"/>
              </a:rPr>
              <a:t>A fronted adverbial is when the adverbial word or phrase is moved to the front of the sentence, before the verb.</a:t>
            </a:r>
          </a:p>
          <a:p>
            <a:r>
              <a:rPr lang="en-GB" b="1" dirty="0">
                <a:latin typeface="Comic Sans MS" panose="030F0702030302020204" pitchFamily="66" charset="0"/>
              </a:rPr>
              <a:t>"Earlier today, I discovered fronted adverbials."</a:t>
            </a:r>
          </a:p>
          <a:p>
            <a:r>
              <a:rPr lang="en-GB" dirty="0">
                <a:latin typeface="Comic Sans MS" panose="030F0702030302020204" pitchFamily="66" charset="0"/>
              </a:rPr>
              <a:t>Here, 'earlier today' is a fronted adverbial.</a:t>
            </a:r>
          </a:p>
          <a:p>
            <a:endParaRPr lang="en-GB" dirty="0">
              <a:latin typeface="Comic Sans MS" panose="030F0702030302020204" pitchFamily="66" charset="0"/>
            </a:endParaRPr>
          </a:p>
        </p:txBody>
      </p:sp>
    </p:spTree>
    <p:extLst>
      <p:ext uri="{BB962C8B-B14F-4D97-AF65-F5344CB8AC3E}">
        <p14:creationId xmlns:p14="http://schemas.microsoft.com/office/powerpoint/2010/main" val="572978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871E59-5E39-48C4-849A-8D8A3FF5E93A}"/>
              </a:ext>
            </a:extLst>
          </p:cNvPr>
          <p:cNvSpPr>
            <a:spLocks noGrp="1"/>
          </p:cNvSpPr>
          <p:nvPr>
            <p:ph idx="1"/>
          </p:nvPr>
        </p:nvSpPr>
        <p:spPr>
          <a:xfrm>
            <a:off x="115062" y="818850"/>
            <a:ext cx="4689796" cy="5220299"/>
          </a:xfrm>
        </p:spPr>
        <p:txBody>
          <a:bodyPr>
            <a:noAutofit/>
          </a:bodyPr>
          <a:lstStyle/>
          <a:p>
            <a:r>
              <a:rPr lang="en-GB" sz="2100" dirty="0">
                <a:latin typeface="Comic Sans MS" panose="030F0702030302020204" pitchFamily="66" charset="0"/>
              </a:rPr>
              <a:t>Look back at the illustration from last lesson.</a:t>
            </a:r>
          </a:p>
          <a:p>
            <a:r>
              <a:rPr lang="en-GB" sz="2100" dirty="0">
                <a:latin typeface="Comic Sans MS" panose="030F0702030302020204" pitchFamily="66" charset="0"/>
              </a:rPr>
              <a:t>What adverbial phrases/fronted adverbials might you use in your writing?</a:t>
            </a:r>
          </a:p>
          <a:p>
            <a:endParaRPr lang="en-GB" sz="2100" dirty="0">
              <a:latin typeface="Comic Sans MS" panose="030F0702030302020204" pitchFamily="66" charset="0"/>
            </a:endParaRPr>
          </a:p>
          <a:p>
            <a:r>
              <a:rPr lang="en-GB" sz="2100" dirty="0">
                <a:latin typeface="Comic Sans MS" panose="030F0702030302020204" pitchFamily="66" charset="0"/>
              </a:rPr>
              <a:t>Think about Rose’s day – how could we add more information/detail to her actions? </a:t>
            </a:r>
          </a:p>
          <a:p>
            <a:endParaRPr lang="en-GB" sz="2100" dirty="0">
              <a:latin typeface="Comic Sans MS" panose="030F0702030302020204" pitchFamily="66" charset="0"/>
            </a:endParaRPr>
          </a:p>
          <a:p>
            <a:r>
              <a:rPr lang="en-GB" sz="2100" dirty="0">
                <a:latin typeface="Comic Sans MS" panose="030F0702030302020204" pitchFamily="66" charset="0"/>
              </a:rPr>
              <a:t>Remember that a comma should be used AFTER the fronted adverbial.</a:t>
            </a:r>
          </a:p>
        </p:txBody>
      </p:sp>
      <p:pic>
        <p:nvPicPr>
          <p:cNvPr id="5" name="Picture 4">
            <a:extLst>
              <a:ext uri="{FF2B5EF4-FFF2-40B4-BE49-F238E27FC236}">
                <a16:creationId xmlns:a16="http://schemas.microsoft.com/office/drawing/2014/main" id="{C6E3A945-275C-4C70-B505-6A316B39177D}"/>
              </a:ext>
            </a:extLst>
          </p:cNvPr>
          <p:cNvPicPr>
            <a:picLocks noChangeAspect="1"/>
          </p:cNvPicPr>
          <p:nvPr/>
        </p:nvPicPr>
        <p:blipFill rotWithShape="1">
          <a:blip r:embed="rId2">
            <a:extLst>
              <a:ext uri="{28A0092B-C50C-407E-A947-70E740481C1C}">
                <a14:useLocalDpi xmlns:a14="http://schemas.microsoft.com/office/drawing/2010/main" val="0"/>
              </a:ext>
            </a:extLst>
          </a:blip>
          <a:srcRect l="12581" t="6999" r="14839" b="3397"/>
          <a:stretch/>
        </p:blipFill>
        <p:spPr>
          <a:xfrm>
            <a:off x="4804858" y="653342"/>
            <a:ext cx="7262671" cy="5551317"/>
          </a:xfrm>
          <a:prstGeom prst="rect">
            <a:avLst/>
          </a:prstGeom>
        </p:spPr>
      </p:pic>
    </p:spTree>
    <p:extLst>
      <p:ext uri="{BB962C8B-B14F-4D97-AF65-F5344CB8AC3E}">
        <p14:creationId xmlns:p14="http://schemas.microsoft.com/office/powerpoint/2010/main" val="28331036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60623-052D-48C4-8F55-8D545C3B8B1E}"/>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5A01F129-9D84-4815-86AF-B780212D4745}"/>
              </a:ext>
            </a:extLst>
          </p:cNvPr>
          <p:cNvSpPr>
            <a:spLocks noGrp="1"/>
          </p:cNvSpPr>
          <p:nvPr>
            <p:ph idx="1"/>
          </p:nvPr>
        </p:nvSpPr>
        <p:spPr>
          <a:xfrm>
            <a:off x="677334" y="2160589"/>
            <a:ext cx="3795275" cy="3880773"/>
          </a:xfrm>
        </p:spPr>
        <p:txBody>
          <a:bodyPr>
            <a:normAutofit/>
          </a:bodyPr>
          <a:lstStyle/>
          <a:p>
            <a:r>
              <a:rPr lang="en-GB" sz="2100" dirty="0">
                <a:latin typeface="Comic Sans MS" panose="030F0702030302020204" pitchFamily="66" charset="0"/>
              </a:rPr>
              <a:t>Write a lit of adverbial phrases/fronted adverbials that you could use in your diary entry from Rose Blanche’s POV.</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FBFFA9A5-FE4E-4ECC-A865-3D64D1C55FC2}"/>
              </a:ext>
            </a:extLst>
          </p:cNvPr>
          <p:cNvPicPr>
            <a:picLocks noChangeAspect="1"/>
          </p:cNvPicPr>
          <p:nvPr/>
        </p:nvPicPr>
        <p:blipFill rotWithShape="1">
          <a:blip r:embed="rId2">
            <a:extLst>
              <a:ext uri="{28A0092B-C50C-407E-A947-70E740481C1C}">
                <a14:useLocalDpi xmlns:a14="http://schemas.microsoft.com/office/drawing/2010/main" val="0"/>
              </a:ext>
            </a:extLst>
          </a:blip>
          <a:srcRect l="12581" t="6999" r="14839" b="3397"/>
          <a:stretch/>
        </p:blipFill>
        <p:spPr>
          <a:xfrm>
            <a:off x="4804858" y="653342"/>
            <a:ext cx="7262671" cy="5551317"/>
          </a:xfrm>
          <a:prstGeom prst="rect">
            <a:avLst/>
          </a:prstGeom>
        </p:spPr>
      </p:pic>
    </p:spTree>
    <p:extLst>
      <p:ext uri="{BB962C8B-B14F-4D97-AF65-F5344CB8AC3E}">
        <p14:creationId xmlns:p14="http://schemas.microsoft.com/office/powerpoint/2010/main" val="1783236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2F1079-E98D-4830-996B-32BAEC1B63F1}"/>
              </a:ext>
            </a:extLst>
          </p:cNvPr>
          <p:cNvSpPr>
            <a:spLocks noGrp="1"/>
          </p:cNvSpPr>
          <p:nvPr>
            <p:ph idx="1"/>
          </p:nvPr>
        </p:nvSpPr>
        <p:spPr/>
        <p:txBody>
          <a:bodyPr>
            <a:normAutofit/>
          </a:bodyPr>
          <a:lstStyle/>
          <a:p>
            <a:r>
              <a:rPr lang="en-GB" sz="2100" dirty="0">
                <a:latin typeface="Comic Sans MS" panose="030F0702030302020204" pitchFamily="66" charset="0"/>
              </a:rPr>
              <a:t>What tense will we be writing in?</a:t>
            </a:r>
          </a:p>
          <a:p>
            <a:r>
              <a:rPr lang="en-GB" sz="2100" dirty="0">
                <a:latin typeface="Comic Sans MS" panose="030F0702030302020204" pitchFamily="66" charset="0"/>
              </a:rPr>
              <a:t>Why? </a:t>
            </a:r>
          </a:p>
        </p:txBody>
      </p:sp>
      <p:pic>
        <p:nvPicPr>
          <p:cNvPr id="10242" name="Picture 2" descr="Thinking Brain Cliparts - Cliparts Zone">
            <a:extLst>
              <a:ext uri="{FF2B5EF4-FFF2-40B4-BE49-F238E27FC236}">
                <a16:creationId xmlns:a16="http://schemas.microsoft.com/office/drawing/2014/main" id="{43442C36-85F9-46DB-A761-6706C9A7AB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4192" y="3267964"/>
            <a:ext cx="3399803" cy="3266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930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81C6A07-87F0-440D-8DE9-6DF0F790F7B0}"/>
              </a:ext>
            </a:extLst>
          </p:cNvPr>
          <p:cNvSpPr>
            <a:spLocks noGrp="1"/>
          </p:cNvSpPr>
          <p:nvPr>
            <p:ph type="title"/>
          </p:nvPr>
        </p:nvSpPr>
        <p:spPr>
          <a:xfrm>
            <a:off x="249951" y="291548"/>
            <a:ext cx="8596668" cy="1320800"/>
          </a:xfrm>
        </p:spPr>
        <p:txBody>
          <a:bodyPr>
            <a:noAutofit/>
          </a:bodyPr>
          <a:lstStyle/>
          <a:p>
            <a:r>
              <a:rPr lang="en-GB" sz="2400" u="sng" dirty="0">
                <a:latin typeface="Comic Sans MS" panose="030F0702030302020204" pitchFamily="66" charset="0"/>
                <a:hlinkClick r:id="rId2"/>
              </a:rPr>
              <a:t>https://youtu.be/RJAqKEljAFw</a:t>
            </a:r>
            <a:r>
              <a:rPr lang="en-GB" sz="2400" dirty="0">
                <a:latin typeface="Comic Sans MS" panose="030F0702030302020204" pitchFamily="66" charset="0"/>
              </a:rPr>
              <a:t>  </a:t>
            </a:r>
            <a:r>
              <a:rPr lang="en-GB" sz="2400" u="sng" dirty="0">
                <a:latin typeface="Comic Sans MS" panose="030F0702030302020204" pitchFamily="66" charset="0"/>
                <a:hlinkClick r:id="rId3"/>
              </a:rPr>
              <a:t>https://www.youtube.com/watch?v=odDSbWHUGYk&amp;t=46s</a:t>
            </a:r>
            <a:endParaRPr lang="en-GB" sz="2400" dirty="0">
              <a:latin typeface="Comic Sans MS" panose="030F0702030302020204" pitchFamily="66" charset="0"/>
            </a:endParaRPr>
          </a:p>
        </p:txBody>
      </p:sp>
      <p:sp>
        <p:nvSpPr>
          <p:cNvPr id="5" name="Text Placeholder 4">
            <a:extLst>
              <a:ext uri="{FF2B5EF4-FFF2-40B4-BE49-F238E27FC236}">
                <a16:creationId xmlns:a16="http://schemas.microsoft.com/office/drawing/2014/main" id="{2FCD0F28-5B84-4DA3-A2B0-8C01A8AFE4B6}"/>
              </a:ext>
            </a:extLst>
          </p:cNvPr>
          <p:cNvSpPr>
            <a:spLocks noGrp="1"/>
          </p:cNvSpPr>
          <p:nvPr>
            <p:ph type="body" idx="1"/>
          </p:nvPr>
        </p:nvSpPr>
        <p:spPr/>
        <p:txBody>
          <a:bodyPr/>
          <a:lstStyle/>
          <a:p>
            <a:r>
              <a:rPr lang="en-GB" sz="3200" dirty="0">
                <a:latin typeface="Comic Sans MS" panose="030F0702030302020204" pitchFamily="66" charset="0"/>
              </a:rPr>
              <a:t>Past Simple Tense</a:t>
            </a:r>
          </a:p>
        </p:txBody>
      </p:sp>
      <p:sp>
        <p:nvSpPr>
          <p:cNvPr id="6" name="Content Placeholder 5">
            <a:extLst>
              <a:ext uri="{FF2B5EF4-FFF2-40B4-BE49-F238E27FC236}">
                <a16:creationId xmlns:a16="http://schemas.microsoft.com/office/drawing/2014/main" id="{FAD2278C-307C-474E-9E3C-E4AD2F93B6BF}"/>
              </a:ext>
            </a:extLst>
          </p:cNvPr>
          <p:cNvSpPr>
            <a:spLocks noGrp="1"/>
          </p:cNvSpPr>
          <p:nvPr>
            <p:ph sz="half" idx="2"/>
          </p:nvPr>
        </p:nvSpPr>
        <p:spPr/>
        <p:txBody>
          <a:bodyPr>
            <a:normAutofit/>
          </a:bodyPr>
          <a:lstStyle/>
          <a:p>
            <a:r>
              <a:rPr lang="en-GB" sz="2100" dirty="0">
                <a:latin typeface="Comic Sans MS" panose="030F0702030302020204" pitchFamily="66" charset="0"/>
              </a:rPr>
              <a:t>The past simple tense describes something that took place </a:t>
            </a:r>
            <a:r>
              <a:rPr lang="en-GB" sz="2100" b="1" dirty="0">
                <a:latin typeface="Comic Sans MS" panose="030F0702030302020204" pitchFamily="66" charset="0"/>
              </a:rPr>
              <a:t>at a specific time</a:t>
            </a:r>
            <a:r>
              <a:rPr lang="en-GB" sz="2100" dirty="0">
                <a:latin typeface="Comic Sans MS" panose="030F0702030302020204" pitchFamily="66" charset="0"/>
              </a:rPr>
              <a:t> and </a:t>
            </a:r>
            <a:r>
              <a:rPr lang="en-GB" sz="2100" b="1" dirty="0">
                <a:latin typeface="Comic Sans MS" panose="030F0702030302020204" pitchFamily="66" charset="0"/>
              </a:rPr>
              <a:t>has finished</a:t>
            </a:r>
            <a:r>
              <a:rPr lang="en-GB" sz="2100" dirty="0">
                <a:latin typeface="Comic Sans MS" panose="030F0702030302020204" pitchFamily="66" charset="0"/>
              </a:rPr>
              <a:t>, e.g. </a:t>
            </a:r>
            <a:r>
              <a:rPr lang="en-GB" sz="2100" i="1" dirty="0">
                <a:latin typeface="Comic Sans MS" panose="030F0702030302020204" pitchFamily="66" charset="0"/>
              </a:rPr>
              <a:t>I walked the dog yesterday. </a:t>
            </a:r>
            <a:endParaRPr lang="en-GB" sz="2100" dirty="0">
              <a:latin typeface="Comic Sans MS" panose="030F0702030302020204" pitchFamily="66" charset="0"/>
            </a:endParaRPr>
          </a:p>
        </p:txBody>
      </p:sp>
      <p:sp>
        <p:nvSpPr>
          <p:cNvPr id="7" name="Text Placeholder 6">
            <a:extLst>
              <a:ext uri="{FF2B5EF4-FFF2-40B4-BE49-F238E27FC236}">
                <a16:creationId xmlns:a16="http://schemas.microsoft.com/office/drawing/2014/main" id="{7313A511-57A8-4A5F-A7F9-575769AFB22F}"/>
              </a:ext>
            </a:extLst>
          </p:cNvPr>
          <p:cNvSpPr>
            <a:spLocks noGrp="1"/>
          </p:cNvSpPr>
          <p:nvPr>
            <p:ph type="body" sz="quarter" idx="3"/>
          </p:nvPr>
        </p:nvSpPr>
        <p:spPr>
          <a:xfrm>
            <a:off x="5088383" y="2160983"/>
            <a:ext cx="4771234" cy="576262"/>
          </a:xfrm>
        </p:spPr>
        <p:txBody>
          <a:bodyPr/>
          <a:lstStyle/>
          <a:p>
            <a:r>
              <a:rPr lang="en-GB" sz="3200" dirty="0">
                <a:latin typeface="Comic Sans MS" panose="030F0702030302020204" pitchFamily="66" charset="0"/>
              </a:rPr>
              <a:t>Past Progressive Tense</a:t>
            </a:r>
          </a:p>
        </p:txBody>
      </p:sp>
      <p:sp>
        <p:nvSpPr>
          <p:cNvPr id="8" name="Content Placeholder 7">
            <a:extLst>
              <a:ext uri="{FF2B5EF4-FFF2-40B4-BE49-F238E27FC236}">
                <a16:creationId xmlns:a16="http://schemas.microsoft.com/office/drawing/2014/main" id="{C8709ED7-DF0D-413B-A1F1-3AE2D5BD4D8E}"/>
              </a:ext>
            </a:extLst>
          </p:cNvPr>
          <p:cNvSpPr>
            <a:spLocks noGrp="1"/>
          </p:cNvSpPr>
          <p:nvPr>
            <p:ph sz="quarter" idx="4"/>
          </p:nvPr>
        </p:nvSpPr>
        <p:spPr/>
        <p:txBody>
          <a:bodyPr>
            <a:noAutofit/>
          </a:bodyPr>
          <a:lstStyle/>
          <a:p>
            <a:r>
              <a:rPr lang="en-GB" sz="2100" dirty="0">
                <a:latin typeface="Comic Sans MS" panose="030F0702030302020204" pitchFamily="66" charset="0"/>
              </a:rPr>
              <a:t>The past progressive tense describes an action that took place in the past over </a:t>
            </a:r>
            <a:r>
              <a:rPr lang="en-GB" sz="2100" b="1" dirty="0">
                <a:latin typeface="Comic Sans MS" panose="030F0702030302020204" pitchFamily="66" charset="0"/>
              </a:rPr>
              <a:t>a period of time,</a:t>
            </a:r>
            <a:r>
              <a:rPr lang="en-GB" sz="2100" dirty="0">
                <a:latin typeface="Comic Sans MS" panose="030F0702030302020204" pitchFamily="66" charset="0"/>
              </a:rPr>
              <a:t> e.g. </a:t>
            </a:r>
            <a:r>
              <a:rPr lang="en-GB" sz="2100" i="1" dirty="0">
                <a:latin typeface="Comic Sans MS" panose="030F0702030302020204" pitchFamily="66" charset="0"/>
              </a:rPr>
              <a:t>I was walking the dog when it started raining. </a:t>
            </a:r>
            <a:endParaRPr lang="en-GB" sz="2100" dirty="0">
              <a:latin typeface="Comic Sans MS" panose="030F0702030302020204" pitchFamily="66" charset="0"/>
            </a:endParaRPr>
          </a:p>
          <a:p>
            <a:r>
              <a:rPr lang="en-GB" sz="2100" dirty="0">
                <a:latin typeface="Comic Sans MS" panose="030F0702030302020204" pitchFamily="66" charset="0"/>
              </a:rPr>
              <a:t>The past progressive tense is formed by using the past for the verb ‘to be’ and by adding the suffix ‘</a:t>
            </a:r>
            <a:r>
              <a:rPr lang="en-GB" sz="2100" dirty="0" err="1">
                <a:latin typeface="Comic Sans MS" panose="030F0702030302020204" pitchFamily="66" charset="0"/>
              </a:rPr>
              <a:t>ing</a:t>
            </a:r>
            <a:r>
              <a:rPr lang="en-GB" sz="2100" dirty="0">
                <a:latin typeface="Comic Sans MS" panose="030F0702030302020204" pitchFamily="66" charset="0"/>
              </a:rPr>
              <a:t>’ to the main verb.</a:t>
            </a:r>
          </a:p>
        </p:txBody>
      </p:sp>
    </p:spTree>
    <p:extLst>
      <p:ext uri="{BB962C8B-B14F-4D97-AF65-F5344CB8AC3E}">
        <p14:creationId xmlns:p14="http://schemas.microsoft.com/office/powerpoint/2010/main" val="902161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83CC56-D2FD-4C9A-A975-2E0EEFB816CD}"/>
              </a:ext>
            </a:extLst>
          </p:cNvPr>
          <p:cNvSpPr>
            <a:spLocks noGrp="1"/>
          </p:cNvSpPr>
          <p:nvPr>
            <p:ph idx="1"/>
          </p:nvPr>
        </p:nvSpPr>
        <p:spPr/>
        <p:txBody>
          <a:bodyPr>
            <a:noAutofit/>
          </a:bodyPr>
          <a:lstStyle/>
          <a:p>
            <a:r>
              <a:rPr lang="en-GB" sz="2100" dirty="0">
                <a:latin typeface="Comic Sans MS" panose="030F0702030302020204" pitchFamily="66" charset="0"/>
              </a:rPr>
              <a:t>Think of some sentences you could use in your diary entries which are written in the past simple or past progressive tenses.</a:t>
            </a:r>
          </a:p>
          <a:p>
            <a:r>
              <a:rPr lang="en-GB" sz="2100" dirty="0">
                <a:latin typeface="Comic Sans MS" panose="030F0702030302020204" pitchFamily="66" charset="0"/>
              </a:rPr>
              <a:t>Use your learning from the starter activity and your descriptions from last lesson in your sentences.</a:t>
            </a:r>
          </a:p>
          <a:p>
            <a:endParaRPr lang="en-GB" sz="2100" dirty="0">
              <a:latin typeface="Comic Sans MS" panose="030F0702030302020204" pitchFamily="66" charset="0"/>
            </a:endParaRPr>
          </a:p>
          <a:p>
            <a:r>
              <a:rPr lang="en-GB" sz="2100" dirty="0">
                <a:latin typeface="Comic Sans MS" panose="030F0702030302020204" pitchFamily="66" charset="0"/>
              </a:rPr>
              <a:t>Are your sentences structured correctly? Punctuated correctly?</a:t>
            </a:r>
          </a:p>
          <a:p>
            <a:r>
              <a:rPr lang="en-GB" sz="2100" dirty="0">
                <a:latin typeface="Comic Sans MS" panose="030F0702030302020204" pitchFamily="66" charset="0"/>
              </a:rPr>
              <a:t>Can you improve any of the vocabulary?</a:t>
            </a:r>
          </a:p>
          <a:p>
            <a:endParaRPr lang="en-GB" sz="2100" dirty="0">
              <a:latin typeface="Comic Sans MS" panose="030F0702030302020204" pitchFamily="66" charset="0"/>
            </a:endParaRPr>
          </a:p>
          <a:p>
            <a:r>
              <a:rPr lang="en-GB" sz="2100" dirty="0">
                <a:latin typeface="Comic Sans MS" panose="030F0702030302020204" pitchFamily="66" charset="0"/>
              </a:rPr>
              <a:t>What tense have you written in? How do you know? </a:t>
            </a:r>
          </a:p>
        </p:txBody>
      </p:sp>
      <p:pic>
        <p:nvPicPr>
          <p:cNvPr id="4" name="Picture 2" descr="Thinking Brain Clipart, HD Png Download , Transparent Png Image - PNGitem">
            <a:extLst>
              <a:ext uri="{FF2B5EF4-FFF2-40B4-BE49-F238E27FC236}">
                <a16:creationId xmlns:a16="http://schemas.microsoft.com/office/drawing/2014/main" id="{8FC85817-0561-4293-AC57-F8A8870DD054}"/>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535376" y="0"/>
            <a:ext cx="2880583" cy="2197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3718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64B9D-656B-40C9-8FF6-E297681EF6FD}"/>
              </a:ext>
            </a:extLst>
          </p:cNvPr>
          <p:cNvSpPr>
            <a:spLocks noGrp="1"/>
          </p:cNvSpPr>
          <p:nvPr>
            <p:ph type="title"/>
          </p:nvPr>
        </p:nvSpPr>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A882130F-360C-49F6-BEFE-221CB73D23B8}"/>
              </a:ext>
            </a:extLst>
          </p:cNvPr>
          <p:cNvSpPr>
            <a:spLocks noGrp="1"/>
          </p:cNvSpPr>
          <p:nvPr>
            <p:ph idx="1"/>
          </p:nvPr>
        </p:nvSpPr>
        <p:spPr>
          <a:xfrm>
            <a:off x="677334" y="1743145"/>
            <a:ext cx="8596668" cy="3880773"/>
          </a:xfrm>
        </p:spPr>
        <p:txBody>
          <a:bodyPr>
            <a:normAutofit/>
          </a:bodyPr>
          <a:lstStyle/>
          <a:p>
            <a:r>
              <a:rPr lang="en-GB" sz="2100" dirty="0">
                <a:latin typeface="Comic Sans MS" panose="030F0702030302020204" pitchFamily="66" charset="0"/>
              </a:rPr>
              <a:t>Write sentences from Rose Blanche’s POV in the past simple and past progressive tenses.</a:t>
            </a:r>
          </a:p>
          <a:p>
            <a:r>
              <a:rPr lang="en-GB" sz="2100" dirty="0">
                <a:latin typeface="Comic Sans MS" panose="030F0702030302020204" pitchFamily="66" charset="0"/>
              </a:rPr>
              <a:t>You should include some of your adverbial phrases and fronted adverbials from the starter activity and the descriptive vocabulary from last lesson in your writing. </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Write compound or complex sentences in the past simple and past progressive tenses.</a:t>
            </a:r>
          </a:p>
        </p:txBody>
      </p:sp>
      <p:pic>
        <p:nvPicPr>
          <p:cNvPr id="12290" name="Picture 2" descr="https://images.twinkl.co.uk/tw1n/image/private/t_630/image_repo/12/75/t-l-8950-fanboys-display-banner-_ver_2.jpg">
            <a:extLst>
              <a:ext uri="{FF2B5EF4-FFF2-40B4-BE49-F238E27FC236}">
                <a16:creationId xmlns:a16="http://schemas.microsoft.com/office/drawing/2014/main" id="{31530C31-8930-4B7E-A69A-B34E0E8D37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5" r="1450" b="50000"/>
          <a:stretch/>
        </p:blipFill>
        <p:spPr bwMode="auto">
          <a:xfrm>
            <a:off x="0" y="5290515"/>
            <a:ext cx="6096000" cy="156748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 SAW A WABUB Display Banner">
            <a:extLst>
              <a:ext uri="{FF2B5EF4-FFF2-40B4-BE49-F238E27FC236}">
                <a16:creationId xmlns:a16="http://schemas.microsoft.com/office/drawing/2014/main" id="{DEB6DD52-9E43-4D5E-9434-47FC5FF051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15" r="1359" b="50000"/>
          <a:stretch/>
        </p:blipFill>
        <p:spPr bwMode="auto">
          <a:xfrm>
            <a:off x="6096004" y="5290514"/>
            <a:ext cx="6095998" cy="1567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0281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F4728E8-F14E-4A4A-B646-34CD68FF67B6}"/>
              </a:ext>
            </a:extLst>
          </p:cNvPr>
          <p:cNvSpPr>
            <a:spLocks noGrp="1"/>
          </p:cNvSpPr>
          <p:nvPr>
            <p:ph type="ctrTitle"/>
          </p:nvPr>
        </p:nvSpPr>
        <p:spPr>
          <a:xfrm>
            <a:off x="248478" y="2404534"/>
            <a:ext cx="9670774" cy="1646302"/>
          </a:xfrm>
        </p:spPr>
        <p:txBody>
          <a:bodyPr/>
          <a:lstStyle/>
          <a:p>
            <a:r>
              <a:rPr lang="en-GB" dirty="0">
                <a:latin typeface="Comic Sans MS" panose="030F0702030302020204" pitchFamily="66" charset="0"/>
              </a:rPr>
              <a:t>Wednesday 6</a:t>
            </a:r>
            <a:r>
              <a:rPr lang="en-GB" baseline="30000" dirty="0">
                <a:latin typeface="Comic Sans MS" panose="030F0702030302020204" pitchFamily="66" charset="0"/>
              </a:rPr>
              <a:t>th</a:t>
            </a:r>
            <a:r>
              <a:rPr lang="en-GB" dirty="0">
                <a:latin typeface="Comic Sans MS" panose="030F0702030302020204" pitchFamily="66" charset="0"/>
              </a:rPr>
              <a:t> October 2021</a:t>
            </a:r>
          </a:p>
        </p:txBody>
      </p:sp>
      <p:sp>
        <p:nvSpPr>
          <p:cNvPr id="5" name="Subtitle 4">
            <a:extLst>
              <a:ext uri="{FF2B5EF4-FFF2-40B4-BE49-F238E27FC236}">
                <a16:creationId xmlns:a16="http://schemas.microsoft.com/office/drawing/2014/main" id="{7C3870F4-604F-474E-8C28-43DFDDB4E944}"/>
              </a:ext>
            </a:extLst>
          </p:cNvPr>
          <p:cNvSpPr>
            <a:spLocks noGrp="1"/>
          </p:cNvSpPr>
          <p:nvPr>
            <p:ph type="subTitle" idx="1"/>
          </p:nvPr>
        </p:nvSpPr>
        <p:spPr>
          <a:xfrm>
            <a:off x="318052" y="4050833"/>
            <a:ext cx="8955951"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 appropriately</a:t>
            </a:r>
          </a:p>
          <a:p>
            <a:pPr algn="l"/>
            <a:r>
              <a:rPr lang="en-GB" sz="2100" dirty="0">
                <a:latin typeface="Comic Sans MS" panose="030F0702030302020204" pitchFamily="66" charset="0"/>
              </a:rPr>
              <a:t>C: Informal Recounts</a:t>
            </a:r>
          </a:p>
        </p:txBody>
      </p:sp>
    </p:spTree>
    <p:extLst>
      <p:ext uri="{BB962C8B-B14F-4D97-AF65-F5344CB8AC3E}">
        <p14:creationId xmlns:p14="http://schemas.microsoft.com/office/powerpoint/2010/main" val="1585880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A0433F-875F-492B-ACC0-06DFAA626F59}"/>
              </a:ext>
            </a:extLst>
          </p:cNvPr>
          <p:cNvSpPr>
            <a:spLocks noGrp="1"/>
          </p:cNvSpPr>
          <p:nvPr>
            <p:ph idx="1"/>
          </p:nvPr>
        </p:nvSpPr>
        <p:spPr>
          <a:xfrm>
            <a:off x="135421" y="900445"/>
            <a:ext cx="8596668" cy="5057110"/>
          </a:xfrm>
        </p:spPr>
        <p:txBody>
          <a:bodyPr>
            <a:noAutofit/>
          </a:bodyPr>
          <a:lstStyle/>
          <a:p>
            <a:r>
              <a:rPr lang="en-GB" sz="2000" dirty="0">
                <a:latin typeface="Comic Sans MS" panose="030F0702030302020204" pitchFamily="66" charset="0"/>
              </a:rPr>
              <a:t>What type of language should we be using in our diary entries?</a:t>
            </a:r>
          </a:p>
          <a:p>
            <a:r>
              <a:rPr lang="en-GB" sz="2000" i="1" dirty="0">
                <a:latin typeface="Comic Sans MS" panose="030F0702030302020204" pitchFamily="66" charset="0"/>
              </a:rPr>
              <a:t>Colloquial language</a:t>
            </a:r>
            <a:r>
              <a:rPr lang="en-GB" sz="2000" dirty="0">
                <a:latin typeface="Comic Sans MS" panose="030F0702030302020204" pitchFamily="66" charset="0"/>
              </a:rPr>
              <a:t>.</a:t>
            </a:r>
          </a:p>
          <a:p>
            <a:endParaRPr lang="en-GB" sz="2000" i="1" dirty="0">
              <a:latin typeface="Comic Sans MS" panose="030F0702030302020204" pitchFamily="66" charset="0"/>
            </a:endParaRPr>
          </a:p>
          <a:p>
            <a:r>
              <a:rPr lang="en-GB" sz="2000" dirty="0">
                <a:latin typeface="Comic Sans MS" panose="030F0702030302020204" pitchFamily="66" charset="0"/>
              </a:rPr>
              <a:t>Colloquial language is the way we all speak when in informal situations, like with our friends or family.</a:t>
            </a:r>
          </a:p>
          <a:p>
            <a:r>
              <a:rPr lang="en-GB" sz="2000" dirty="0">
                <a:latin typeface="Comic Sans MS" panose="030F0702030302020204" pitchFamily="66" charset="0"/>
              </a:rPr>
              <a:t>It includes words and phrases that are particular to our age group and the area where we live as well as expressions that are part of your own vocabulary.</a:t>
            </a:r>
          </a:p>
          <a:p>
            <a:r>
              <a:rPr lang="en-GB" sz="2000" dirty="0">
                <a:latin typeface="Comic Sans MS" panose="030F0702030302020204" pitchFamily="66" charset="0"/>
              </a:rPr>
              <a:t>This means colloquial language can include slang.</a:t>
            </a:r>
          </a:p>
          <a:p>
            <a:r>
              <a:rPr lang="en-GB" sz="2000" dirty="0">
                <a:latin typeface="Comic Sans MS" panose="030F0702030302020204" pitchFamily="66" charset="0"/>
              </a:rPr>
              <a:t>These non-standard English words are easily understood by certain groups of people, but might be unfamiliar to other groups.</a:t>
            </a:r>
          </a:p>
          <a:p>
            <a:r>
              <a:rPr lang="en-GB" sz="2000" dirty="0">
                <a:latin typeface="Comic Sans MS" panose="030F0702030302020204" pitchFamily="66" charset="0"/>
              </a:rPr>
              <a:t>In colloquial language, it is also common to use </a:t>
            </a:r>
            <a:r>
              <a:rPr lang="en-GB" sz="2000" dirty="0" err="1">
                <a:latin typeface="Comic Sans MS" panose="030F0702030302020204" pitchFamily="66" charset="0"/>
              </a:rPr>
              <a:t>contrations</a:t>
            </a:r>
            <a:r>
              <a:rPr lang="en-GB" sz="2000" dirty="0">
                <a:latin typeface="Comic Sans MS" panose="030F0702030302020204" pitchFamily="66" charset="0"/>
              </a:rPr>
              <a:t>, e.g. ‘</a:t>
            </a:r>
            <a:r>
              <a:rPr lang="en-GB" sz="2000" dirty="0" err="1">
                <a:latin typeface="Comic Sans MS" panose="030F0702030302020204" pitchFamily="66" charset="0"/>
              </a:rPr>
              <a:t>gonna</a:t>
            </a:r>
            <a:r>
              <a:rPr lang="en-GB" sz="2000" dirty="0">
                <a:latin typeface="Comic Sans MS" panose="030F0702030302020204" pitchFamily="66" charset="0"/>
              </a:rPr>
              <a:t>’ for ‘going to,’ ‘</a:t>
            </a:r>
            <a:r>
              <a:rPr lang="en-GB" sz="2000" dirty="0" err="1">
                <a:latin typeface="Comic Sans MS" panose="030F0702030302020204" pitchFamily="66" charset="0"/>
              </a:rPr>
              <a:t>innit</a:t>
            </a:r>
            <a:r>
              <a:rPr lang="en-GB" sz="2000" dirty="0">
                <a:latin typeface="Comic Sans MS" panose="030F0702030302020204" pitchFamily="66" charset="0"/>
              </a:rPr>
              <a:t>’ for ‘isn’t it’ and ‘I </a:t>
            </a:r>
            <a:r>
              <a:rPr lang="en-GB" sz="2000" dirty="0" err="1">
                <a:latin typeface="Comic Sans MS" panose="030F0702030302020204" pitchFamily="66" charset="0"/>
              </a:rPr>
              <a:t>ain’t</a:t>
            </a:r>
            <a:r>
              <a:rPr lang="en-GB" sz="2000" dirty="0">
                <a:latin typeface="Comic Sans MS" panose="030F0702030302020204" pitchFamily="66" charset="0"/>
              </a:rPr>
              <a:t>’ for ‘I am not.’</a:t>
            </a:r>
          </a:p>
        </p:txBody>
      </p:sp>
      <p:pic>
        <p:nvPicPr>
          <p:cNvPr id="14338" name="Picture 2" descr="Colloquial Language Posters - for Persuasive Writing by Adventures with  Miss B">
            <a:extLst>
              <a:ext uri="{FF2B5EF4-FFF2-40B4-BE49-F238E27FC236}">
                <a16:creationId xmlns:a16="http://schemas.microsoft.com/office/drawing/2014/main" id="{161519BC-211D-4AF3-8949-BE9CC7846E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22829" y="2252663"/>
            <a:ext cx="333375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39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77C4B7-5C11-4799-AFB8-699C0E952938}"/>
              </a:ext>
            </a:extLst>
          </p:cNvPr>
          <p:cNvSpPr>
            <a:spLocks noGrp="1"/>
          </p:cNvSpPr>
          <p:nvPr>
            <p:ph idx="1"/>
          </p:nvPr>
        </p:nvSpPr>
        <p:spPr>
          <a:xfrm>
            <a:off x="2872408" y="1488614"/>
            <a:ext cx="6361043" cy="3880773"/>
          </a:xfrm>
        </p:spPr>
        <p:txBody>
          <a:bodyPr>
            <a:normAutofit/>
          </a:bodyPr>
          <a:lstStyle/>
          <a:p>
            <a:r>
              <a:rPr lang="en-GB" sz="2100" dirty="0">
                <a:latin typeface="Comic Sans MS" panose="030F0702030302020204" pitchFamily="66" charset="0"/>
              </a:rPr>
              <a:t>Consider how Rose Blanche might talk to her friends.</a:t>
            </a:r>
          </a:p>
          <a:p>
            <a:r>
              <a:rPr lang="en-GB" sz="2100" dirty="0">
                <a:latin typeface="Comic Sans MS" panose="030F0702030302020204" pitchFamily="66" charset="0"/>
              </a:rPr>
              <a:t>What words might she use in her diary entry?</a:t>
            </a:r>
          </a:p>
          <a:p>
            <a:endParaRPr lang="en-GB" sz="2100" dirty="0">
              <a:latin typeface="Comic Sans MS" panose="030F0702030302020204" pitchFamily="66" charset="0"/>
            </a:endParaRPr>
          </a:p>
          <a:p>
            <a:r>
              <a:rPr lang="en-GB" sz="2100" dirty="0">
                <a:latin typeface="Comic Sans MS" panose="030F0702030302020204" pitchFamily="66" charset="0"/>
              </a:rPr>
              <a:t>Remember: this story is set during WWII, so Rose would not be using modern day slang.</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700B97F-107B-4B4B-A104-77C7B502C452}"/>
              </a:ext>
            </a:extLst>
          </p:cNvPr>
          <p:cNvPicPr>
            <a:picLocks noChangeAspect="1"/>
          </p:cNvPicPr>
          <p:nvPr/>
        </p:nvPicPr>
        <p:blipFill rotWithShape="1">
          <a:blip r:embed="rId2"/>
          <a:srcRect l="54456" t="29275" r="33071" b="15943"/>
          <a:stretch/>
        </p:blipFill>
        <p:spPr>
          <a:xfrm>
            <a:off x="0" y="0"/>
            <a:ext cx="2775857" cy="6858000"/>
          </a:xfrm>
          <a:prstGeom prst="rect">
            <a:avLst/>
          </a:prstGeom>
        </p:spPr>
      </p:pic>
      <p:pic>
        <p:nvPicPr>
          <p:cNvPr id="5" name="Picture 4">
            <a:extLst>
              <a:ext uri="{FF2B5EF4-FFF2-40B4-BE49-F238E27FC236}">
                <a16:creationId xmlns:a16="http://schemas.microsoft.com/office/drawing/2014/main" id="{FEB7B766-50AB-4B0A-BF11-36EC479037A6}"/>
              </a:ext>
            </a:extLst>
          </p:cNvPr>
          <p:cNvPicPr>
            <a:picLocks noChangeAspect="1"/>
          </p:cNvPicPr>
          <p:nvPr/>
        </p:nvPicPr>
        <p:blipFill rotWithShape="1">
          <a:blip r:embed="rId3"/>
          <a:srcRect l="52337" t="19710" r="33397" b="12464"/>
          <a:stretch/>
        </p:blipFill>
        <p:spPr>
          <a:xfrm>
            <a:off x="9621078" y="0"/>
            <a:ext cx="2567220" cy="6865479"/>
          </a:xfrm>
          <a:prstGeom prst="rect">
            <a:avLst/>
          </a:prstGeom>
        </p:spPr>
      </p:pic>
    </p:spTree>
    <p:extLst>
      <p:ext uri="{BB962C8B-B14F-4D97-AF65-F5344CB8AC3E}">
        <p14:creationId xmlns:p14="http://schemas.microsoft.com/office/powerpoint/2010/main" val="23881012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B52A8C-635C-41D7-8629-B43C83FAF02B}"/>
              </a:ext>
            </a:extLst>
          </p:cNvPr>
          <p:cNvSpPr>
            <a:spLocks noGrp="1"/>
          </p:cNvSpPr>
          <p:nvPr>
            <p:ph idx="1"/>
          </p:nvPr>
        </p:nvSpPr>
        <p:spPr>
          <a:xfrm>
            <a:off x="230073" y="192642"/>
            <a:ext cx="8596668" cy="3880773"/>
          </a:xfrm>
        </p:spPr>
        <p:txBody>
          <a:bodyPr>
            <a:normAutofit/>
          </a:bodyPr>
          <a:lstStyle/>
          <a:p>
            <a:r>
              <a:rPr lang="en-GB" sz="2100" dirty="0">
                <a:latin typeface="Comic Sans MS" panose="030F0702030302020204" pitchFamily="66" charset="0"/>
              </a:rPr>
              <a:t>Do you know what these are?</a:t>
            </a:r>
          </a:p>
        </p:txBody>
      </p:sp>
      <p:pic>
        <p:nvPicPr>
          <p:cNvPr id="15364" name="Picture 4" descr="Year 5: Observational Poetry (Week 1 of 2) | Teaching Resources">
            <a:extLst>
              <a:ext uri="{FF2B5EF4-FFF2-40B4-BE49-F238E27FC236}">
                <a16:creationId xmlns:a16="http://schemas.microsoft.com/office/drawing/2014/main" id="{2EBE2B64-C0FA-4065-BCCE-5C145F455E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293" y="910164"/>
            <a:ext cx="10204245" cy="5755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070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6AD7F-C169-46F0-B872-724F7B78DEF5}"/>
              </a:ext>
            </a:extLst>
          </p:cNvPr>
          <p:cNvSpPr>
            <a:spLocks noGrp="1"/>
          </p:cNvSpPr>
          <p:nvPr>
            <p:ph idx="1"/>
          </p:nvPr>
        </p:nvSpPr>
        <p:spPr>
          <a:xfrm>
            <a:off x="249951" y="321849"/>
            <a:ext cx="9271736" cy="3880773"/>
          </a:xfrm>
        </p:spPr>
        <p:txBody>
          <a:bodyPr>
            <a:normAutofit/>
          </a:bodyPr>
          <a:lstStyle/>
          <a:p>
            <a:r>
              <a:rPr lang="en-GB" sz="2100" dirty="0">
                <a:latin typeface="Comic Sans MS" panose="030F0702030302020204" pitchFamily="66" charset="0"/>
              </a:rPr>
              <a:t>They are relative pronouns and can be used to introduce relative clauses.</a:t>
            </a:r>
          </a:p>
          <a:p>
            <a:r>
              <a:rPr lang="en-GB" sz="2100" dirty="0">
                <a:latin typeface="Comic Sans MS" panose="030F0702030302020204" pitchFamily="66" charset="0"/>
              </a:rPr>
              <a:t>They are used to refer back to something that’s already been mentioned in the sentence.</a:t>
            </a:r>
          </a:p>
          <a:p>
            <a:r>
              <a:rPr lang="en-GB" sz="2100" dirty="0">
                <a:latin typeface="Comic Sans MS" panose="030F0702030302020204" pitchFamily="66" charset="0"/>
              </a:rPr>
              <a:t>Make sure you are using the correct relative pronouns in your writing!</a:t>
            </a:r>
          </a:p>
        </p:txBody>
      </p:sp>
      <p:pic>
        <p:nvPicPr>
          <p:cNvPr id="4" name="Picture 3">
            <a:extLst>
              <a:ext uri="{FF2B5EF4-FFF2-40B4-BE49-F238E27FC236}">
                <a16:creationId xmlns:a16="http://schemas.microsoft.com/office/drawing/2014/main" id="{92CD6A68-B15B-4A4F-989B-E754F81142B6}"/>
              </a:ext>
            </a:extLst>
          </p:cNvPr>
          <p:cNvPicPr/>
          <p:nvPr/>
        </p:nvPicPr>
        <p:blipFill rotWithShape="1">
          <a:blip r:embed="rId2"/>
          <a:srcRect l="10222" t="32932" r="46749" b="19360"/>
          <a:stretch/>
        </p:blipFill>
        <p:spPr bwMode="auto">
          <a:xfrm>
            <a:off x="1619522" y="2610194"/>
            <a:ext cx="6532593" cy="40750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83507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Relative Pronouns (KS2) Explained For Parents">
            <a:extLst>
              <a:ext uri="{FF2B5EF4-FFF2-40B4-BE49-F238E27FC236}">
                <a16:creationId xmlns:a16="http://schemas.microsoft.com/office/drawing/2014/main" id="{ED577169-293C-40E0-A56E-67D0D60FA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7" y="395599"/>
            <a:ext cx="12181613" cy="461569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4424B532-2C35-49C9-B26D-99EF495857FB}"/>
              </a:ext>
            </a:extLst>
          </p:cNvPr>
          <p:cNvSpPr>
            <a:spLocks noGrp="1"/>
          </p:cNvSpPr>
          <p:nvPr>
            <p:ph idx="1"/>
          </p:nvPr>
        </p:nvSpPr>
        <p:spPr>
          <a:xfrm>
            <a:off x="428855" y="5261598"/>
            <a:ext cx="8596668" cy="3880773"/>
          </a:xfrm>
        </p:spPr>
        <p:txBody>
          <a:bodyPr/>
          <a:lstStyle/>
          <a:p>
            <a:r>
              <a:rPr lang="en-GB" dirty="0">
                <a:latin typeface="Comic Sans MS" panose="030F0702030302020204" pitchFamily="66" charset="0"/>
              </a:rPr>
              <a:t>Can you spot any embedded clauses in the examples?</a:t>
            </a:r>
          </a:p>
          <a:p>
            <a:r>
              <a:rPr lang="en-GB" dirty="0">
                <a:latin typeface="Comic Sans MS" panose="030F0702030302020204" pitchFamily="66" charset="0"/>
              </a:rPr>
              <a:t>Remember: you need to use a comma either side of the embedded clause in your writing!</a:t>
            </a:r>
          </a:p>
          <a:p>
            <a:endParaRPr lang="en-GB" dirty="0"/>
          </a:p>
        </p:txBody>
      </p:sp>
    </p:spTree>
    <p:extLst>
      <p:ext uri="{BB962C8B-B14F-4D97-AF65-F5344CB8AC3E}">
        <p14:creationId xmlns:p14="http://schemas.microsoft.com/office/powerpoint/2010/main" val="2397204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2C59F9-F872-4953-9CD2-DA3255E94B7C}"/>
              </a:ext>
            </a:extLst>
          </p:cNvPr>
          <p:cNvSpPr>
            <a:spLocks noGrp="1"/>
          </p:cNvSpPr>
          <p:nvPr>
            <p:ph idx="1"/>
          </p:nvPr>
        </p:nvSpPr>
        <p:spPr>
          <a:xfrm>
            <a:off x="667395" y="2231334"/>
            <a:ext cx="8596668" cy="4542183"/>
          </a:xfrm>
        </p:spPr>
        <p:txBody>
          <a:bodyPr>
            <a:noAutofit/>
          </a:bodyPr>
          <a:lstStyle/>
          <a:p>
            <a:r>
              <a:rPr lang="en-GB" sz="1900" dirty="0">
                <a:latin typeface="Comic Sans MS" panose="030F0702030302020204" pitchFamily="66" charset="0"/>
              </a:rPr>
              <a:t>Look back at the illustration from Monday’s lesson.</a:t>
            </a:r>
          </a:p>
          <a:p>
            <a:r>
              <a:rPr lang="en-GB" sz="1900" dirty="0">
                <a:latin typeface="Comic Sans MS" panose="030F0702030302020204" pitchFamily="66" charset="0"/>
              </a:rPr>
              <a:t>Think of some sentences you could use in your diary entries which have relative clauses and use colloquial language.</a:t>
            </a:r>
          </a:p>
          <a:p>
            <a:r>
              <a:rPr lang="en-GB" sz="1900" dirty="0">
                <a:latin typeface="Comic Sans MS" panose="030F0702030302020204" pitchFamily="66" charset="0"/>
              </a:rPr>
              <a:t>Use your descriptions from Monday’s lesson in your sentences.</a:t>
            </a:r>
          </a:p>
          <a:p>
            <a:endParaRPr lang="en-GB" sz="1900" dirty="0">
              <a:latin typeface="Comic Sans MS" panose="030F0702030302020204" pitchFamily="66" charset="0"/>
            </a:endParaRPr>
          </a:p>
          <a:p>
            <a:r>
              <a:rPr lang="en-GB" sz="1900" b="1" dirty="0">
                <a:latin typeface="Comic Sans MS" panose="030F0702030302020204" pitchFamily="66" charset="0"/>
              </a:rPr>
              <a:t>Challenge: </a:t>
            </a:r>
            <a:r>
              <a:rPr lang="en-GB" sz="1900" dirty="0">
                <a:latin typeface="Comic Sans MS" panose="030F0702030302020204" pitchFamily="66" charset="0"/>
              </a:rPr>
              <a:t>use adverbial phrases from last lesson. </a:t>
            </a:r>
          </a:p>
          <a:p>
            <a:endParaRPr lang="en-GB" sz="1900" b="1" dirty="0">
              <a:latin typeface="Comic Sans MS" panose="030F0702030302020204" pitchFamily="66" charset="0"/>
            </a:endParaRPr>
          </a:p>
          <a:p>
            <a:r>
              <a:rPr lang="en-GB" sz="1900" dirty="0">
                <a:latin typeface="Comic Sans MS" panose="030F0702030302020204" pitchFamily="66" charset="0"/>
              </a:rPr>
              <a:t>Share your sentences with the class. </a:t>
            </a:r>
          </a:p>
          <a:p>
            <a:r>
              <a:rPr lang="en-GB" sz="1900" dirty="0">
                <a:latin typeface="Comic Sans MS" panose="030F0702030302020204" pitchFamily="66" charset="0"/>
              </a:rPr>
              <a:t>Have you punctuated your sentences correctly? Especially if you are using embedded clauses!</a:t>
            </a:r>
          </a:p>
        </p:txBody>
      </p:sp>
      <p:pic>
        <p:nvPicPr>
          <p:cNvPr id="4" name="Picture 2" descr="Thinking Brain Clipart, HD Png Download , Transparent Png Image - PNGitem">
            <a:extLst>
              <a:ext uri="{FF2B5EF4-FFF2-40B4-BE49-F238E27FC236}">
                <a16:creationId xmlns:a16="http://schemas.microsoft.com/office/drawing/2014/main" id="{4AC892B0-DAB4-44D7-8499-3DCB5239BDAB}"/>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607356" y="84483"/>
            <a:ext cx="2716746" cy="2072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148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1EC57-9A91-4673-8EFA-1A03B02085AA}"/>
              </a:ext>
            </a:extLst>
          </p:cNvPr>
          <p:cNvSpPr>
            <a:spLocks noGrp="1"/>
          </p:cNvSpPr>
          <p:nvPr>
            <p:ph type="title"/>
          </p:nvPr>
        </p:nvSpPr>
        <p:spPr/>
        <p:txBody>
          <a:bodyPr>
            <a:normAutofit/>
          </a:bodyPr>
          <a:lstStyle/>
          <a:p>
            <a:r>
              <a:rPr lang="en-GB" sz="5400" dirty="0">
                <a:latin typeface="Comic Sans MS" panose="030F0702030302020204" pitchFamily="66" charset="0"/>
              </a:rPr>
              <a:t>Activities </a:t>
            </a:r>
          </a:p>
        </p:txBody>
      </p:sp>
      <p:sp>
        <p:nvSpPr>
          <p:cNvPr id="3" name="Content Placeholder 2">
            <a:extLst>
              <a:ext uri="{FF2B5EF4-FFF2-40B4-BE49-F238E27FC236}">
                <a16:creationId xmlns:a16="http://schemas.microsoft.com/office/drawing/2014/main" id="{DE75BF60-DF76-4C0C-9B24-1743D09D86D6}"/>
              </a:ext>
            </a:extLst>
          </p:cNvPr>
          <p:cNvSpPr>
            <a:spLocks noGrp="1"/>
          </p:cNvSpPr>
          <p:nvPr>
            <p:ph idx="1"/>
          </p:nvPr>
        </p:nvSpPr>
        <p:spPr/>
        <p:txBody>
          <a:bodyPr>
            <a:normAutofit/>
          </a:bodyPr>
          <a:lstStyle/>
          <a:p>
            <a:r>
              <a:rPr lang="en-GB" sz="2000" b="1" dirty="0">
                <a:latin typeface="Comic Sans MS" panose="030F0702030302020204" pitchFamily="66" charset="0"/>
              </a:rPr>
              <a:t>Activity 1: </a:t>
            </a:r>
            <a:r>
              <a:rPr lang="en-GB" sz="2000" dirty="0">
                <a:latin typeface="Comic Sans MS" panose="030F0702030302020204" pitchFamily="66" charset="0"/>
              </a:rPr>
              <a:t>Write a lit of relative pronouns that you could use in your diary entry from Rose Blanche’s POV.</a:t>
            </a:r>
          </a:p>
          <a:p>
            <a:r>
              <a:rPr lang="en-GB" sz="2000" b="1" dirty="0">
                <a:latin typeface="Comic Sans MS" panose="030F0702030302020204" pitchFamily="66" charset="0"/>
              </a:rPr>
              <a:t>Activity 2: </a:t>
            </a:r>
            <a:r>
              <a:rPr lang="en-GB" sz="2000" dirty="0">
                <a:latin typeface="Comic Sans MS" panose="030F0702030302020204" pitchFamily="66" charset="0"/>
              </a:rPr>
              <a:t>Write sentences from Rose Blanche’s POV which have relative clauses and colloquial language.</a:t>
            </a:r>
          </a:p>
          <a:p>
            <a:endParaRPr lang="en-GB" sz="2000" b="1" dirty="0">
              <a:latin typeface="Comic Sans MS" panose="030F0702030302020204" pitchFamily="66" charset="0"/>
            </a:endParaRPr>
          </a:p>
          <a:p>
            <a:r>
              <a:rPr lang="en-GB" sz="2000" dirty="0">
                <a:latin typeface="Comic Sans MS" panose="030F0702030302020204" pitchFamily="66" charset="0"/>
              </a:rPr>
              <a:t>Try to include relative clauses, descriptive language and adverbial phrases. Use our work from the previous two lessons to help you.</a:t>
            </a:r>
          </a:p>
          <a:p>
            <a:endParaRPr lang="en-GB" sz="2000" dirty="0">
              <a:latin typeface="Comic Sans MS" panose="030F0702030302020204" pitchFamily="66" charset="0"/>
            </a:endParaRPr>
          </a:p>
          <a:p>
            <a:r>
              <a:rPr lang="en-GB" sz="2000" b="1" dirty="0">
                <a:latin typeface="Comic Sans MS" panose="030F0702030302020204" pitchFamily="66" charset="0"/>
              </a:rPr>
              <a:t>Challenge: </a:t>
            </a:r>
            <a:r>
              <a:rPr lang="en-GB" sz="2000" dirty="0">
                <a:latin typeface="Comic Sans MS" panose="030F0702030302020204" pitchFamily="66" charset="0"/>
              </a:rPr>
              <a:t>can you include some war time slang in your sentences?</a:t>
            </a:r>
            <a:endParaRPr lang="en-GB" sz="2000" b="1" dirty="0">
              <a:latin typeface="Comic Sans MS" panose="030F0702030302020204" pitchFamily="66" charset="0"/>
            </a:endParaRPr>
          </a:p>
        </p:txBody>
      </p:sp>
      <p:pic>
        <p:nvPicPr>
          <p:cNvPr id="4" name="Picture 3">
            <a:extLst>
              <a:ext uri="{FF2B5EF4-FFF2-40B4-BE49-F238E27FC236}">
                <a16:creationId xmlns:a16="http://schemas.microsoft.com/office/drawing/2014/main" id="{099BB500-2F40-4A0D-A3E1-D0FF4ADD35C0}"/>
              </a:ext>
            </a:extLst>
          </p:cNvPr>
          <p:cNvPicPr>
            <a:picLocks noChangeAspect="1"/>
          </p:cNvPicPr>
          <p:nvPr/>
        </p:nvPicPr>
        <p:blipFill rotWithShape="1">
          <a:blip r:embed="rId2"/>
          <a:srcRect l="52337" t="19710" r="33397" b="12464"/>
          <a:stretch/>
        </p:blipFill>
        <p:spPr>
          <a:xfrm>
            <a:off x="9621078" y="0"/>
            <a:ext cx="2567220" cy="6865479"/>
          </a:xfrm>
          <a:prstGeom prst="rect">
            <a:avLst/>
          </a:prstGeom>
        </p:spPr>
      </p:pic>
    </p:spTree>
    <p:extLst>
      <p:ext uri="{BB962C8B-B14F-4D97-AF65-F5344CB8AC3E}">
        <p14:creationId xmlns:p14="http://schemas.microsoft.com/office/powerpoint/2010/main" val="1903343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58D79-9631-402F-AD7C-1146F93DC205}"/>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11CEC293-A49A-4933-9A2E-FB31C4E7BC6F}"/>
              </a:ext>
            </a:extLst>
          </p:cNvPr>
          <p:cNvSpPr>
            <a:spLocks noGrp="1"/>
          </p:cNvSpPr>
          <p:nvPr>
            <p:ph idx="1"/>
          </p:nvPr>
        </p:nvSpPr>
        <p:spPr>
          <a:xfrm>
            <a:off x="677334" y="1921543"/>
            <a:ext cx="8596668" cy="3880773"/>
          </a:xfrm>
        </p:spPr>
        <p:txBody>
          <a:bodyPr>
            <a:normAutofit/>
          </a:bodyPr>
          <a:lstStyle/>
          <a:p>
            <a:r>
              <a:rPr lang="en-GB" sz="2100" dirty="0">
                <a:solidFill>
                  <a:srgbClr val="FF0000"/>
                </a:solidFill>
                <a:latin typeface="Comic Sans MS" panose="030F0702030302020204" pitchFamily="66" charset="0"/>
              </a:rPr>
              <a:t>Write compound or complex sentences with relative clauses.</a:t>
            </a:r>
          </a:p>
        </p:txBody>
      </p:sp>
      <p:pic>
        <p:nvPicPr>
          <p:cNvPr id="4" name="Picture 2" descr="https://images.twinkl.co.uk/tw1n/image/private/t_630/image_repo/12/75/t-l-8950-fanboys-display-banner-_ver_2.jpg">
            <a:extLst>
              <a:ext uri="{FF2B5EF4-FFF2-40B4-BE49-F238E27FC236}">
                <a16:creationId xmlns:a16="http://schemas.microsoft.com/office/drawing/2014/main" id="{AF9CFE41-7DA1-488F-9C57-7E03C793B20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25" r="1450" b="50000"/>
          <a:stretch/>
        </p:blipFill>
        <p:spPr bwMode="auto">
          <a:xfrm>
            <a:off x="-1" y="2645257"/>
            <a:ext cx="8185265" cy="210470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 SAW A WABUB Display Banner">
            <a:extLst>
              <a:ext uri="{FF2B5EF4-FFF2-40B4-BE49-F238E27FC236}">
                <a16:creationId xmlns:a16="http://schemas.microsoft.com/office/drawing/2014/main" id="{A90C64FD-75D9-4705-B4B4-7C3CE5F426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15" r="1359" b="50000"/>
          <a:stretch/>
        </p:blipFill>
        <p:spPr bwMode="auto">
          <a:xfrm>
            <a:off x="4092632" y="4749963"/>
            <a:ext cx="8185263" cy="2104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83190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E6D39-749C-42D7-A2C1-A6763A8C9494}"/>
              </a:ext>
            </a:extLst>
          </p:cNvPr>
          <p:cNvSpPr>
            <a:spLocks noGrp="1"/>
          </p:cNvSpPr>
          <p:nvPr>
            <p:ph type="ctrTitle"/>
          </p:nvPr>
        </p:nvSpPr>
        <p:spPr>
          <a:xfrm>
            <a:off x="516834" y="2404534"/>
            <a:ext cx="9034669" cy="1646302"/>
          </a:xfrm>
        </p:spPr>
        <p:txBody>
          <a:bodyPr/>
          <a:lstStyle/>
          <a:p>
            <a:r>
              <a:rPr lang="en-GB" dirty="0">
                <a:latin typeface="Comic Sans MS" panose="030F0702030302020204" pitchFamily="66" charset="0"/>
              </a:rPr>
              <a:t>Thursday 7</a:t>
            </a:r>
            <a:r>
              <a:rPr lang="en-GB" baseline="30000" dirty="0">
                <a:latin typeface="Comic Sans MS" panose="030F0702030302020204" pitchFamily="66" charset="0"/>
              </a:rPr>
              <a:t>th</a:t>
            </a:r>
            <a:r>
              <a:rPr lang="en-GB" dirty="0">
                <a:latin typeface="Comic Sans MS" panose="030F0702030302020204" pitchFamily="66" charset="0"/>
              </a:rPr>
              <a:t> October 2021</a:t>
            </a:r>
          </a:p>
        </p:txBody>
      </p:sp>
      <p:sp>
        <p:nvSpPr>
          <p:cNvPr id="3" name="Subtitle 2">
            <a:extLst>
              <a:ext uri="{FF2B5EF4-FFF2-40B4-BE49-F238E27FC236}">
                <a16:creationId xmlns:a16="http://schemas.microsoft.com/office/drawing/2014/main" id="{4DF1EC0D-9934-4D4B-A2A4-635186E4F7E0}"/>
              </a:ext>
            </a:extLst>
          </p:cNvPr>
          <p:cNvSpPr>
            <a:spLocks noGrp="1"/>
          </p:cNvSpPr>
          <p:nvPr>
            <p:ph type="subTitle" idx="1"/>
          </p:nvPr>
        </p:nvSpPr>
        <p:spPr>
          <a:xfrm>
            <a:off x="516834" y="4076324"/>
            <a:ext cx="8757169"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C: Informal Recounts</a:t>
            </a:r>
          </a:p>
        </p:txBody>
      </p:sp>
    </p:spTree>
    <p:extLst>
      <p:ext uri="{BB962C8B-B14F-4D97-AF65-F5344CB8AC3E}">
        <p14:creationId xmlns:p14="http://schemas.microsoft.com/office/powerpoint/2010/main" val="34039627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2E80D-E34A-4609-9FBB-53F4FFE7AD35}"/>
              </a:ext>
            </a:extLst>
          </p:cNvPr>
          <p:cNvSpPr>
            <a:spLocks noGrp="1"/>
          </p:cNvSpPr>
          <p:nvPr>
            <p:ph type="title"/>
          </p:nvPr>
        </p:nvSpPr>
        <p:spPr/>
        <p:txBody>
          <a:bodyPr/>
          <a:lstStyle/>
          <a:p>
            <a:r>
              <a:rPr lang="en-GB" dirty="0">
                <a:latin typeface="Comic Sans MS" panose="030F0702030302020204" pitchFamily="66" charset="0"/>
              </a:rPr>
              <a:t>Starter: Mucking About With A Sentence</a:t>
            </a:r>
          </a:p>
        </p:txBody>
      </p:sp>
      <p:sp>
        <p:nvSpPr>
          <p:cNvPr id="3" name="Content Placeholder 2">
            <a:extLst>
              <a:ext uri="{FF2B5EF4-FFF2-40B4-BE49-F238E27FC236}">
                <a16:creationId xmlns:a16="http://schemas.microsoft.com/office/drawing/2014/main" id="{B194B967-1B0E-4C89-900C-54E146919E54}"/>
              </a:ext>
            </a:extLst>
          </p:cNvPr>
          <p:cNvSpPr>
            <a:spLocks noGrp="1"/>
          </p:cNvSpPr>
          <p:nvPr>
            <p:ph idx="1"/>
          </p:nvPr>
        </p:nvSpPr>
        <p:spPr/>
        <p:txBody>
          <a:bodyPr>
            <a:noAutofit/>
          </a:bodyPr>
          <a:lstStyle/>
          <a:p>
            <a:r>
              <a:rPr lang="en-GB" sz="2100" b="1" i="1" dirty="0">
                <a:latin typeface="Comic Sans MS" panose="030F0702030302020204" pitchFamily="66" charset="0"/>
              </a:rPr>
              <a:t>The cat ran along the wall.</a:t>
            </a:r>
          </a:p>
          <a:p>
            <a:endParaRPr lang="en-GB" sz="2100" i="1" dirty="0">
              <a:latin typeface="Comic Sans MS" panose="030F0702030302020204" pitchFamily="66" charset="0"/>
            </a:endParaRPr>
          </a:p>
          <a:p>
            <a:r>
              <a:rPr lang="en-GB" sz="2100" dirty="0">
                <a:latin typeface="Comic Sans MS" panose="030F0702030302020204" pitchFamily="66" charset="0"/>
              </a:rPr>
              <a:t>Can we alter the sentence type?</a:t>
            </a:r>
          </a:p>
          <a:p>
            <a:r>
              <a:rPr lang="en-GB" sz="2100" dirty="0">
                <a:latin typeface="Comic Sans MS" panose="030F0702030302020204" pitchFamily="66" charset="0"/>
              </a:rPr>
              <a:t>Try to turn the sentence into a question.</a:t>
            </a:r>
          </a:p>
          <a:p>
            <a:r>
              <a:rPr lang="en-GB" sz="2100" dirty="0">
                <a:latin typeface="Comic Sans MS" panose="030F0702030302020204" pitchFamily="66" charset="0"/>
              </a:rPr>
              <a:t>An exclamation.</a:t>
            </a:r>
            <a:endParaRPr lang="en-GB" sz="2100" i="1" dirty="0">
              <a:latin typeface="Comic Sans MS" panose="030F0702030302020204" pitchFamily="66" charset="0"/>
            </a:endParaRPr>
          </a:p>
          <a:p>
            <a:r>
              <a:rPr lang="en-GB" sz="2100" dirty="0">
                <a:latin typeface="Comic Sans MS" panose="030F0702030302020204" pitchFamily="66" charset="0"/>
              </a:rPr>
              <a:t>A command.</a:t>
            </a:r>
          </a:p>
          <a:p>
            <a:r>
              <a:rPr lang="en-GB" sz="2100" dirty="0">
                <a:latin typeface="Comic Sans MS" panose="030F0702030302020204" pitchFamily="66" charset="0"/>
              </a:rPr>
              <a:t>A compound sentence.</a:t>
            </a:r>
          </a:p>
          <a:p>
            <a:r>
              <a:rPr lang="en-GB" sz="2100" dirty="0">
                <a:latin typeface="Comic Sans MS" panose="030F0702030302020204" pitchFamily="66" charset="0"/>
              </a:rPr>
              <a:t>A complex sentence.</a:t>
            </a:r>
          </a:p>
          <a:p>
            <a:endParaRPr lang="en-GB" sz="2100" dirty="0">
              <a:latin typeface="Comic Sans MS" panose="030F0702030302020204" pitchFamily="66" charset="0"/>
            </a:endParaRPr>
          </a:p>
          <a:p>
            <a:r>
              <a:rPr lang="en-GB" sz="2100" dirty="0">
                <a:latin typeface="Comic Sans MS" panose="030F0702030302020204" pitchFamily="66" charset="0"/>
              </a:rPr>
              <a:t>Do you know what the different sentence types are?</a:t>
            </a:r>
          </a:p>
        </p:txBody>
      </p:sp>
      <p:pic>
        <p:nvPicPr>
          <p:cNvPr id="17410" name="Picture 2" descr="Alert cat on fence Wall Mural • Pixers® - We live to change">
            <a:extLst>
              <a:ext uri="{FF2B5EF4-FFF2-40B4-BE49-F238E27FC236}">
                <a16:creationId xmlns:a16="http://schemas.microsoft.com/office/drawing/2014/main" id="{5B744070-0056-47B2-8FFE-7B96F0A896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4076" y="1739348"/>
            <a:ext cx="4839851" cy="3609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764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ADA6CD-9393-4C2F-9FCA-2B2987868577}"/>
              </a:ext>
            </a:extLst>
          </p:cNvPr>
          <p:cNvSpPr>
            <a:spLocks noGrp="1"/>
          </p:cNvSpPr>
          <p:nvPr>
            <p:ph idx="1"/>
          </p:nvPr>
        </p:nvSpPr>
        <p:spPr>
          <a:xfrm>
            <a:off x="627638" y="2508459"/>
            <a:ext cx="8596668" cy="3880773"/>
          </a:xfrm>
        </p:spPr>
        <p:txBody>
          <a:bodyPr>
            <a:noAutofit/>
          </a:bodyPr>
          <a:lstStyle/>
          <a:p>
            <a:r>
              <a:rPr lang="en-GB" sz="2100" dirty="0">
                <a:latin typeface="Comic Sans MS" panose="030F0702030302020204" pitchFamily="66" charset="0"/>
              </a:rPr>
              <a:t>What are rhetorical questions?</a:t>
            </a:r>
          </a:p>
          <a:p>
            <a:endParaRPr lang="en-GB" sz="2100" dirty="0">
              <a:latin typeface="Comic Sans MS" panose="030F0702030302020204" pitchFamily="66" charset="0"/>
            </a:endParaRPr>
          </a:p>
          <a:p>
            <a:r>
              <a:rPr lang="en-GB" sz="2100" i="1" dirty="0">
                <a:latin typeface="Comic Sans MS" panose="030F0702030302020204" pitchFamily="66" charset="0"/>
              </a:rPr>
              <a:t>Questions which do not require an answer as the person asking the question either already knows the answer or isn’t expecting one in return.</a:t>
            </a:r>
            <a:endParaRPr lang="en-GB" sz="2100" dirty="0">
              <a:latin typeface="Comic Sans MS" panose="030F0702030302020204" pitchFamily="66" charset="0"/>
            </a:endParaRPr>
          </a:p>
          <a:p>
            <a:endParaRPr lang="en-GB" sz="2100" i="1" dirty="0">
              <a:latin typeface="Comic Sans MS" panose="030F0702030302020204" pitchFamily="66" charset="0"/>
            </a:endParaRPr>
          </a:p>
          <a:p>
            <a:r>
              <a:rPr lang="en-GB" sz="2100" dirty="0">
                <a:latin typeface="Comic Sans MS" panose="030F0702030302020204" pitchFamily="66" charset="0"/>
              </a:rPr>
              <a:t>Could we use rhetorical questions in our diary entries?</a:t>
            </a:r>
          </a:p>
          <a:p>
            <a:endParaRPr lang="en-GB" sz="2100" dirty="0">
              <a:latin typeface="Comic Sans MS" panose="030F0702030302020204" pitchFamily="66" charset="0"/>
            </a:endParaRPr>
          </a:p>
          <a:p>
            <a:r>
              <a:rPr lang="en-GB" sz="2100" i="1" dirty="0">
                <a:latin typeface="Comic Sans MS" panose="030F0702030302020204" pitchFamily="66" charset="0"/>
              </a:rPr>
              <a:t>Yes! Rose could ask her diary a question but she wouldn’t be expecting it to answer!</a:t>
            </a:r>
          </a:p>
        </p:txBody>
      </p:sp>
      <p:pic>
        <p:nvPicPr>
          <p:cNvPr id="20482" name="Picture 2" descr="Transparent Question Mark Clipart - Question Marks Free Clip Art - Png  Download (#5275692) - PinClipart">
            <a:extLst>
              <a:ext uri="{FF2B5EF4-FFF2-40B4-BE49-F238E27FC236}">
                <a16:creationId xmlns:a16="http://schemas.microsoft.com/office/drawing/2014/main" id="{E1276DD2-105F-4B98-B962-2915DEA61812}"/>
              </a:ext>
            </a:extLst>
          </p:cNvPr>
          <p:cNvPicPr>
            <a:picLocks noChangeAspect="1" noChangeArrowheads="1"/>
          </p:cNvPicPr>
          <p:nvPr/>
        </p:nvPicPr>
        <p:blipFill>
          <a:blip r:embed="rId2">
            <a:clrChange>
              <a:clrFrom>
                <a:srgbClr val="EEEEEE"/>
              </a:clrFrom>
              <a:clrTo>
                <a:srgbClr val="EEEEEE">
                  <a:alpha val="0"/>
                </a:srgbClr>
              </a:clrTo>
            </a:clrChange>
            <a:extLst>
              <a:ext uri="{BEBA8EAE-BF5A-486C-A8C5-ECC9F3942E4B}">
                <a14:imgProps xmlns:a14="http://schemas.microsoft.com/office/drawing/2010/main">
                  <a14:imgLayer r:embed="rId3">
                    <a14:imgEffect>
                      <a14:backgroundRemoval t="9091" b="91288" l="4886" r="95682">
                        <a14:foregroundMark x1="16477" y1="15341" x2="12386" y2="42992"/>
                        <a14:foregroundMark x1="12386" y1="42992" x2="22841" y2="55114"/>
                        <a14:foregroundMark x1="22841" y1="55114" x2="27500" y2="39583"/>
                        <a14:foregroundMark x1="27500" y1="39583" x2="13182" y2="21970"/>
                        <a14:foregroundMark x1="13182" y1="21970" x2="11932" y2="29167"/>
                        <a14:foregroundMark x1="6705" y1="34470" x2="5795" y2="39773"/>
                        <a14:foregroundMark x1="20455" y1="45455" x2="18750" y2="27273"/>
                        <a14:foregroundMark x1="18750" y1="27273" x2="22159" y2="35985"/>
                        <a14:foregroundMark x1="32841" y1="57955" x2="29659" y2="60985"/>
                        <a14:foregroundMark x1="24773" y1="30303" x2="17841" y2="19886"/>
                        <a14:foregroundMark x1="17841" y1="19886" x2="16136" y2="24621"/>
                        <a14:foregroundMark x1="24205" y1="21591" x2="22159" y2="36364"/>
                        <a14:foregroundMark x1="22159" y1="36364" x2="26136" y2="20833"/>
                        <a14:foregroundMark x1="26136" y1="20833" x2="16818" y2="22348"/>
                        <a14:foregroundMark x1="16818" y1="22348" x2="23636" y2="23106"/>
                        <a14:foregroundMark x1="34773" y1="68561" x2="32386" y2="53598"/>
                        <a14:foregroundMark x1="32386" y1="53598" x2="30795" y2="53220"/>
                        <a14:foregroundMark x1="48068" y1="23864" x2="48977" y2="31061"/>
                        <a14:foregroundMark x1="31705" y1="69886" x2="33068" y2="51705"/>
                        <a14:foregroundMark x1="44659" y1="11174" x2="44659" y2="32008"/>
                        <a14:foregroundMark x1="44659" y1="32008" x2="49545" y2="19129"/>
                        <a14:foregroundMark x1="49545" y1="19129" x2="47273" y2="40341"/>
                        <a14:foregroundMark x1="47273" y1="40341" x2="48864" y2="24811"/>
                        <a14:foregroundMark x1="48864" y1="24811" x2="50000" y2="30114"/>
                        <a14:foregroundMark x1="34318" y1="74621" x2="34886" y2="58333"/>
                        <a14:foregroundMark x1="34886" y1="58333" x2="35455" y2="63258"/>
                        <a14:foregroundMark x1="50341" y1="21970" x2="48068" y2="15909"/>
                        <a14:foregroundMark x1="44318" y1="9280" x2="52727" y2="9091"/>
                        <a14:foregroundMark x1="46023" y1="22159" x2="44886" y2="15909"/>
                        <a14:foregroundMark x1="34773" y1="55682" x2="32045" y2="48485"/>
                        <a14:foregroundMark x1="56364" y1="68939" x2="61136" y2="82955"/>
                        <a14:foregroundMark x1="61136" y1="82955" x2="62273" y2="54545"/>
                        <a14:foregroundMark x1="62273" y1="54545" x2="55795" y2="68371"/>
                        <a14:foregroundMark x1="55795" y1="68371" x2="56023" y2="67045"/>
                        <a14:foregroundMark x1="48295" y1="91477" x2="50000" y2="87500"/>
                        <a14:foregroundMark x1="65909" y1="53220" x2="72386" y2="40152"/>
                        <a14:foregroundMark x1="72386" y1="40152" x2="64091" y2="47348"/>
                        <a14:foregroundMark x1="64091" y1="47348" x2="54773" y2="65530"/>
                        <a14:foregroundMark x1="54773" y1="65530" x2="63068" y2="55492"/>
                        <a14:foregroundMark x1="63068" y1="55492" x2="60114" y2="54735"/>
                        <a14:foregroundMark x1="58750" y1="52652" x2="48977" y2="51894"/>
                        <a14:foregroundMark x1="48977" y1="51894" x2="58750" y2="51136"/>
                        <a14:foregroundMark x1="58750" y1="51136" x2="58750" y2="51326"/>
                        <a14:foregroundMark x1="89091" y1="44697" x2="84545" y2="59470"/>
                        <a14:foregroundMark x1="84545" y1="59470" x2="82273" y2="41098"/>
                        <a14:foregroundMark x1="82273" y1="41098" x2="75000" y2="51515"/>
                        <a14:foregroundMark x1="75000" y1="51515" x2="81250" y2="37121"/>
                        <a14:foregroundMark x1="81250" y1="37121" x2="85455" y2="34659"/>
                        <a14:foregroundMark x1="89659" y1="51326" x2="88864" y2="36174"/>
                        <a14:foregroundMark x1="88864" y1="36174" x2="93409" y2="50947"/>
                        <a14:foregroundMark x1="93409" y1="50947" x2="95795" y2="28030"/>
                        <a14:foregroundMark x1="95795" y1="28030" x2="87386" y2="29735"/>
                        <a14:foregroundMark x1="79091" y1="35417" x2="80227" y2="44129"/>
                        <a14:foregroundMark x1="82500" y1="51705" x2="82500" y2="51705"/>
                        <a14:foregroundMark x1="81591" y1="48864" x2="81591" y2="48864"/>
                        <a14:foregroundMark x1="81591" y1="48864" x2="81591" y2="48864"/>
                        <a14:foregroundMark x1="81591" y1="48864" x2="81591" y2="48864"/>
                        <a14:foregroundMark x1="83068" y1="31250" x2="83068" y2="31250"/>
                        <a14:foregroundMark x1="82841" y1="31250" x2="82841" y2="31250"/>
                        <a14:foregroundMark x1="82727" y1="31250" x2="82727" y2="31250"/>
                        <a14:foregroundMark x1="81705" y1="30303" x2="81705" y2="30303"/>
                        <a14:foregroundMark x1="81705" y1="30303" x2="81705" y2="30303"/>
                        <a14:foregroundMark x1="81364" y1="30303" x2="81023" y2="35985"/>
                        <a14:foregroundMark x1="78409" y1="32197" x2="86250" y2="31629"/>
                        <a14:foregroundMark x1="60341" y1="69318" x2="58182" y2="61742"/>
                        <a14:foregroundMark x1="40227" y1="77083" x2="41364" y2="58712"/>
                        <a14:foregroundMark x1="41364" y1="58712" x2="34773" y2="47727"/>
                        <a14:foregroundMark x1="34773" y1="47727" x2="34205" y2="47538"/>
                        <a14:foregroundMark x1="21023" y1="46023" x2="14091" y2="31061"/>
                        <a14:foregroundMark x1="14091" y1="31061" x2="4886" y2="25568"/>
                        <a14:foregroundMark x1="4886" y1="25568" x2="16705" y2="17424"/>
                        <a14:foregroundMark x1="16705" y1="17424" x2="29091" y2="31250"/>
                        <a14:foregroundMark x1="29091" y1="31250" x2="23295" y2="45833"/>
                        <a14:foregroundMark x1="23295" y1="45833" x2="21364" y2="45455"/>
                        <a14:foregroundMark x1="13295" y1="14394" x2="22614" y2="14773"/>
                        <a14:foregroundMark x1="22614" y1="14773" x2="30682" y2="21402"/>
                        <a14:foregroundMark x1="30682" y1="21402" x2="29318" y2="42424"/>
                        <a14:foregroundMark x1="29318" y1="42424" x2="26818" y2="46023"/>
                        <a14:foregroundMark x1="61818" y1="73295" x2="56932" y2="73864"/>
                        <a14:foregroundMark x1="48068" y1="19318" x2="53864" y2="24053"/>
                      </a14:backgroundRemoval>
                    </a14:imgEffect>
                  </a14:imgLayer>
                </a14:imgProps>
              </a:ext>
              <a:ext uri="{28A0092B-C50C-407E-A947-70E740481C1C}">
                <a14:useLocalDpi xmlns:a14="http://schemas.microsoft.com/office/drawing/2010/main" val="0"/>
              </a:ext>
            </a:extLst>
          </a:blip>
          <a:srcRect/>
          <a:stretch>
            <a:fillRect/>
          </a:stretch>
        </p:blipFill>
        <p:spPr bwMode="auto">
          <a:xfrm>
            <a:off x="3940001" y="210351"/>
            <a:ext cx="5284305" cy="3170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7282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60AEFA-D53D-45EF-A0E2-6C4699216DFC}"/>
              </a:ext>
            </a:extLst>
          </p:cNvPr>
          <p:cNvSpPr>
            <a:spLocks noGrp="1"/>
          </p:cNvSpPr>
          <p:nvPr>
            <p:ph idx="1"/>
          </p:nvPr>
        </p:nvSpPr>
        <p:spPr/>
        <p:txBody>
          <a:bodyPr>
            <a:normAutofit/>
          </a:bodyPr>
          <a:lstStyle/>
          <a:p>
            <a:r>
              <a:rPr lang="en-GB" sz="2100" dirty="0">
                <a:latin typeface="Comic Sans MS" panose="030F0702030302020204" pitchFamily="66" charset="0"/>
              </a:rPr>
              <a:t>What rhetorical questions could we use in our diaries?</a:t>
            </a:r>
          </a:p>
          <a:p>
            <a:endParaRPr lang="en-GB" sz="2100" dirty="0">
              <a:latin typeface="Comic Sans MS" panose="030F0702030302020204" pitchFamily="66" charset="0"/>
            </a:endParaRPr>
          </a:p>
          <a:p>
            <a:r>
              <a:rPr lang="en-GB" sz="2100" dirty="0">
                <a:latin typeface="Comic Sans MS" panose="030F0702030302020204" pitchFamily="66" charset="0"/>
              </a:rPr>
              <a:t>Remember: there should be a question mark at the end of a question!</a:t>
            </a:r>
          </a:p>
        </p:txBody>
      </p:sp>
      <p:pic>
        <p:nvPicPr>
          <p:cNvPr id="7" name="Picture 2" descr="Transparent Question Mark Clipart - Question Marks Free Clip Art - Png  Download (#5275692) - PinClipart">
            <a:extLst>
              <a:ext uri="{FF2B5EF4-FFF2-40B4-BE49-F238E27FC236}">
                <a16:creationId xmlns:a16="http://schemas.microsoft.com/office/drawing/2014/main" id="{C7D6FEFF-F389-45FF-8E6F-A2DB1CA7F163}"/>
              </a:ext>
            </a:extLst>
          </p:cNvPr>
          <p:cNvPicPr>
            <a:picLocks noChangeAspect="1" noChangeArrowheads="1"/>
          </p:cNvPicPr>
          <p:nvPr/>
        </p:nvPicPr>
        <p:blipFill>
          <a:blip r:embed="rId2">
            <a:clrChange>
              <a:clrFrom>
                <a:srgbClr val="EEEEEE"/>
              </a:clrFrom>
              <a:clrTo>
                <a:srgbClr val="EEEEEE">
                  <a:alpha val="0"/>
                </a:srgbClr>
              </a:clrTo>
            </a:clrChange>
            <a:extLst>
              <a:ext uri="{BEBA8EAE-BF5A-486C-A8C5-ECC9F3942E4B}">
                <a14:imgProps xmlns:a14="http://schemas.microsoft.com/office/drawing/2010/main">
                  <a14:imgLayer r:embed="rId3">
                    <a14:imgEffect>
                      <a14:backgroundRemoval t="9091" b="91288" l="4886" r="95682">
                        <a14:foregroundMark x1="16477" y1="15341" x2="12386" y2="42992"/>
                        <a14:foregroundMark x1="12386" y1="42992" x2="22841" y2="55114"/>
                        <a14:foregroundMark x1="22841" y1="55114" x2="27500" y2="39583"/>
                        <a14:foregroundMark x1="27500" y1="39583" x2="13182" y2="21970"/>
                        <a14:foregroundMark x1="13182" y1="21970" x2="11932" y2="29167"/>
                        <a14:foregroundMark x1="6705" y1="34470" x2="5795" y2="39773"/>
                        <a14:foregroundMark x1="20455" y1="45455" x2="18750" y2="27273"/>
                        <a14:foregroundMark x1="18750" y1="27273" x2="22159" y2="35985"/>
                        <a14:foregroundMark x1="32841" y1="57955" x2="29659" y2="60985"/>
                        <a14:foregroundMark x1="24773" y1="30303" x2="17841" y2="19886"/>
                        <a14:foregroundMark x1="17841" y1="19886" x2="16136" y2="24621"/>
                        <a14:foregroundMark x1="24205" y1="21591" x2="22159" y2="36364"/>
                        <a14:foregroundMark x1="22159" y1="36364" x2="26136" y2="20833"/>
                        <a14:foregroundMark x1="26136" y1="20833" x2="16818" y2="22348"/>
                        <a14:foregroundMark x1="16818" y1="22348" x2="23636" y2="23106"/>
                        <a14:foregroundMark x1="34773" y1="68561" x2="32386" y2="53598"/>
                        <a14:foregroundMark x1="32386" y1="53598" x2="30795" y2="53220"/>
                        <a14:foregroundMark x1="48068" y1="23864" x2="48977" y2="31061"/>
                        <a14:foregroundMark x1="31705" y1="69886" x2="33068" y2="51705"/>
                        <a14:foregroundMark x1="44659" y1="11174" x2="44659" y2="32008"/>
                        <a14:foregroundMark x1="44659" y1="32008" x2="49545" y2="19129"/>
                        <a14:foregroundMark x1="49545" y1="19129" x2="47273" y2="40341"/>
                        <a14:foregroundMark x1="47273" y1="40341" x2="48864" y2="24811"/>
                        <a14:foregroundMark x1="48864" y1="24811" x2="50000" y2="30114"/>
                        <a14:foregroundMark x1="34318" y1="74621" x2="34886" y2="58333"/>
                        <a14:foregroundMark x1="34886" y1="58333" x2="35455" y2="63258"/>
                        <a14:foregroundMark x1="50341" y1="21970" x2="48068" y2="15909"/>
                        <a14:foregroundMark x1="44318" y1="9280" x2="52727" y2="9091"/>
                        <a14:foregroundMark x1="46023" y1="22159" x2="44886" y2="15909"/>
                        <a14:foregroundMark x1="34773" y1="55682" x2="32045" y2="48485"/>
                        <a14:foregroundMark x1="56364" y1="68939" x2="61136" y2="82955"/>
                        <a14:foregroundMark x1="61136" y1="82955" x2="62273" y2="54545"/>
                        <a14:foregroundMark x1="62273" y1="54545" x2="55795" y2="68371"/>
                        <a14:foregroundMark x1="55795" y1="68371" x2="56023" y2="67045"/>
                        <a14:foregroundMark x1="48295" y1="91477" x2="50000" y2="87500"/>
                        <a14:foregroundMark x1="65909" y1="53220" x2="72386" y2="40152"/>
                        <a14:foregroundMark x1="72386" y1="40152" x2="64091" y2="47348"/>
                        <a14:foregroundMark x1="64091" y1="47348" x2="54773" y2="65530"/>
                        <a14:foregroundMark x1="54773" y1="65530" x2="63068" y2="55492"/>
                        <a14:foregroundMark x1="63068" y1="55492" x2="60114" y2="54735"/>
                        <a14:foregroundMark x1="58750" y1="52652" x2="48977" y2="51894"/>
                        <a14:foregroundMark x1="48977" y1="51894" x2="58750" y2="51136"/>
                        <a14:foregroundMark x1="58750" y1="51136" x2="58750" y2="51326"/>
                        <a14:foregroundMark x1="89091" y1="44697" x2="84545" y2="59470"/>
                        <a14:foregroundMark x1="84545" y1="59470" x2="82273" y2="41098"/>
                        <a14:foregroundMark x1="82273" y1="41098" x2="75000" y2="51515"/>
                        <a14:foregroundMark x1="75000" y1="51515" x2="81250" y2="37121"/>
                        <a14:foregroundMark x1="81250" y1="37121" x2="85455" y2="34659"/>
                        <a14:foregroundMark x1="89659" y1="51326" x2="88864" y2="36174"/>
                        <a14:foregroundMark x1="88864" y1="36174" x2="93409" y2="50947"/>
                        <a14:foregroundMark x1="93409" y1="50947" x2="95795" y2="28030"/>
                        <a14:foregroundMark x1="95795" y1="28030" x2="87386" y2="29735"/>
                        <a14:foregroundMark x1="79091" y1="35417" x2="80227" y2="44129"/>
                        <a14:foregroundMark x1="82500" y1="51705" x2="82500" y2="51705"/>
                        <a14:foregroundMark x1="81591" y1="48864" x2="81591" y2="48864"/>
                        <a14:foregroundMark x1="81591" y1="48864" x2="81591" y2="48864"/>
                        <a14:foregroundMark x1="81591" y1="48864" x2="81591" y2="48864"/>
                        <a14:foregroundMark x1="83068" y1="31250" x2="83068" y2="31250"/>
                        <a14:foregroundMark x1="82841" y1="31250" x2="82841" y2="31250"/>
                        <a14:foregroundMark x1="82727" y1="31250" x2="82727" y2="31250"/>
                        <a14:foregroundMark x1="81705" y1="30303" x2="81705" y2="30303"/>
                        <a14:foregroundMark x1="81705" y1="30303" x2="81705" y2="30303"/>
                        <a14:foregroundMark x1="81364" y1="30303" x2="81023" y2="35985"/>
                        <a14:foregroundMark x1="78409" y1="32197" x2="86250" y2="31629"/>
                        <a14:foregroundMark x1="60341" y1="69318" x2="58182" y2="61742"/>
                        <a14:foregroundMark x1="40227" y1="77083" x2="41364" y2="58712"/>
                        <a14:foregroundMark x1="41364" y1="58712" x2="34773" y2="47727"/>
                        <a14:foregroundMark x1="34773" y1="47727" x2="34205" y2="47538"/>
                        <a14:foregroundMark x1="21023" y1="46023" x2="14091" y2="31061"/>
                        <a14:foregroundMark x1="14091" y1="31061" x2="4886" y2="25568"/>
                        <a14:foregroundMark x1="4886" y1="25568" x2="16705" y2="17424"/>
                        <a14:foregroundMark x1="16705" y1="17424" x2="29091" y2="31250"/>
                        <a14:foregroundMark x1="29091" y1="31250" x2="23295" y2="45833"/>
                        <a14:foregroundMark x1="23295" y1="45833" x2="21364" y2="45455"/>
                        <a14:foregroundMark x1="13295" y1="14394" x2="22614" y2="14773"/>
                        <a14:foregroundMark x1="22614" y1="14773" x2="30682" y2="21402"/>
                        <a14:foregroundMark x1="30682" y1="21402" x2="29318" y2="42424"/>
                        <a14:foregroundMark x1="29318" y1="42424" x2="26818" y2="46023"/>
                        <a14:foregroundMark x1="61818" y1="73295" x2="56932" y2="73864"/>
                        <a14:foregroundMark x1="48068" y1="19318" x2="53864" y2="24053"/>
                      </a14:backgroundRemoval>
                    </a14:imgEffect>
                  </a14:imgLayer>
                </a14:imgProps>
              </a:ext>
              <a:ext uri="{28A0092B-C50C-407E-A947-70E740481C1C}">
                <a14:useLocalDpi xmlns:a14="http://schemas.microsoft.com/office/drawing/2010/main" val="0"/>
              </a:ext>
            </a:extLst>
          </a:blip>
          <a:srcRect/>
          <a:stretch>
            <a:fillRect/>
          </a:stretch>
        </p:blipFill>
        <p:spPr bwMode="auto">
          <a:xfrm>
            <a:off x="2917998" y="3573117"/>
            <a:ext cx="5284305" cy="317058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inking Brain Clipart, HD Png Download , Transparent Png Image - PNGitem">
            <a:extLst>
              <a:ext uri="{FF2B5EF4-FFF2-40B4-BE49-F238E27FC236}">
                <a16:creationId xmlns:a16="http://schemas.microsoft.com/office/drawing/2014/main" id="{844EA9BE-A3C3-441F-9755-7F5E94CD58AE}"/>
              </a:ext>
            </a:extLst>
          </p:cNvPr>
          <p:cNvPicPr>
            <a:picLocks noChangeAspect="1" noChangeArrowheads="1"/>
          </p:cNvPicPr>
          <p:nvPr/>
        </p:nvPicPr>
        <p:blipFill>
          <a:blip r:embed="rId4">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4104860" y="0"/>
            <a:ext cx="2970035" cy="2265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2369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6D3BD6-EED3-46DF-B8F9-05BF953CF5AC}"/>
              </a:ext>
            </a:extLst>
          </p:cNvPr>
          <p:cNvSpPr>
            <a:spLocks noGrp="1"/>
          </p:cNvSpPr>
          <p:nvPr>
            <p:ph idx="1"/>
          </p:nvPr>
        </p:nvSpPr>
        <p:spPr>
          <a:xfrm>
            <a:off x="269830" y="311911"/>
            <a:ext cx="8596668" cy="3880773"/>
          </a:xfrm>
        </p:spPr>
        <p:txBody>
          <a:bodyPr>
            <a:normAutofit/>
          </a:bodyPr>
          <a:lstStyle/>
          <a:p>
            <a:r>
              <a:rPr lang="en-GB" sz="2100" dirty="0">
                <a:latin typeface="Comic Sans MS" panose="030F0702030302020204" pitchFamily="66" charset="0"/>
              </a:rPr>
              <a:t>Have you heard of the term ‘question tags’?</a:t>
            </a:r>
          </a:p>
          <a:p>
            <a:endParaRPr lang="en-GB" sz="2100" dirty="0">
              <a:latin typeface="Comic Sans MS" panose="030F0702030302020204" pitchFamily="66" charset="0"/>
            </a:endParaRPr>
          </a:p>
          <a:p>
            <a:r>
              <a:rPr lang="en-GB" sz="2100" i="1" dirty="0">
                <a:latin typeface="Comic Sans MS" panose="030F0702030302020204" pitchFamily="66" charset="0"/>
              </a:rPr>
              <a:t>We can add question tags like ‘isn’t it?’ ‘can you?’ or ‘didn’t they?’ to a statement to make it into a question.</a:t>
            </a:r>
          </a:p>
          <a:p>
            <a:r>
              <a:rPr lang="en-GB" sz="2100" i="1" dirty="0">
                <a:latin typeface="Comic Sans MS" panose="030F0702030302020204" pitchFamily="66" charset="0"/>
              </a:rPr>
              <a:t>Question tags are more common in speaking than writing.</a:t>
            </a:r>
          </a:p>
          <a:p>
            <a:endParaRPr lang="en-GB" sz="2100" i="1" dirty="0">
              <a:latin typeface="Comic Sans MS" panose="030F0702030302020204" pitchFamily="66" charset="0"/>
            </a:endParaRPr>
          </a:p>
        </p:txBody>
      </p:sp>
      <p:pic>
        <p:nvPicPr>
          <p:cNvPr id="4" name="Picture 3">
            <a:extLst>
              <a:ext uri="{FF2B5EF4-FFF2-40B4-BE49-F238E27FC236}">
                <a16:creationId xmlns:a16="http://schemas.microsoft.com/office/drawing/2014/main" id="{509A7C61-41EF-4E5D-8ECC-FB8A7B7971C2}"/>
              </a:ext>
            </a:extLst>
          </p:cNvPr>
          <p:cNvPicPr/>
          <p:nvPr/>
        </p:nvPicPr>
        <p:blipFill rotWithShape="1">
          <a:blip r:embed="rId2"/>
          <a:srcRect l="23424" t="38610" r="23742" b="46622"/>
          <a:stretch/>
        </p:blipFill>
        <p:spPr bwMode="auto">
          <a:xfrm>
            <a:off x="269830" y="3496945"/>
            <a:ext cx="11073604" cy="17403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689906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2082A-4096-4C31-90C5-AE79995984AE}"/>
              </a:ext>
            </a:extLst>
          </p:cNvPr>
          <p:cNvSpPr>
            <a:spLocks noGrp="1"/>
          </p:cNvSpPr>
          <p:nvPr>
            <p:ph type="title"/>
          </p:nvPr>
        </p:nvSpPr>
        <p:spPr/>
        <p:txBody>
          <a:bodyPr>
            <a:noAutofit/>
          </a:bodyPr>
          <a:lstStyle/>
          <a:p>
            <a:r>
              <a:rPr lang="en-GB" sz="4400" dirty="0">
                <a:latin typeface="Comic Sans MS" panose="030F0702030302020204" pitchFamily="66" charset="0"/>
              </a:rPr>
              <a:t>Why do we use question tags?</a:t>
            </a:r>
          </a:p>
        </p:txBody>
      </p:sp>
      <p:sp>
        <p:nvSpPr>
          <p:cNvPr id="3" name="Content Placeholder 2">
            <a:extLst>
              <a:ext uri="{FF2B5EF4-FFF2-40B4-BE49-F238E27FC236}">
                <a16:creationId xmlns:a16="http://schemas.microsoft.com/office/drawing/2014/main" id="{13E7FCDD-AFB5-4144-B95C-5C45B63B6920}"/>
              </a:ext>
            </a:extLst>
          </p:cNvPr>
          <p:cNvSpPr>
            <a:spLocks noGrp="1"/>
          </p:cNvSpPr>
          <p:nvPr>
            <p:ph idx="1"/>
          </p:nvPr>
        </p:nvSpPr>
        <p:spPr/>
        <p:txBody>
          <a:bodyPr>
            <a:noAutofit/>
          </a:bodyPr>
          <a:lstStyle/>
          <a:p>
            <a:r>
              <a:rPr lang="en-GB" sz="2000" dirty="0">
                <a:latin typeface="Comic Sans MS" panose="030F0702030302020204" pitchFamily="66" charset="0"/>
              </a:rPr>
              <a:t>To confirm or check information or ask for agreement </a:t>
            </a:r>
          </a:p>
          <a:p>
            <a:pPr lvl="1"/>
            <a:r>
              <a:rPr lang="en-GB" sz="2000" dirty="0">
                <a:latin typeface="Comic Sans MS" panose="030F0702030302020204" pitchFamily="66" charset="0"/>
              </a:rPr>
              <a:t>You want to come with me, don’t you?</a:t>
            </a:r>
          </a:p>
          <a:p>
            <a:pPr lvl="1"/>
            <a:r>
              <a:rPr lang="en-GB" sz="2000" dirty="0">
                <a:latin typeface="Comic Sans MS" panose="030F0702030302020204" pitchFamily="66" charset="0"/>
              </a:rPr>
              <a:t>You can swim, can’t you?</a:t>
            </a:r>
          </a:p>
          <a:p>
            <a:pPr lvl="1"/>
            <a:r>
              <a:rPr lang="en-GB" sz="2000" dirty="0">
                <a:latin typeface="Comic Sans MS" panose="030F0702030302020204" pitchFamily="66" charset="0"/>
              </a:rPr>
              <a:t>You don’t know where the boss is, do you?</a:t>
            </a:r>
          </a:p>
          <a:p>
            <a:pPr lvl="1"/>
            <a:r>
              <a:rPr lang="en-GB" sz="2000" dirty="0">
                <a:latin typeface="Comic Sans MS" panose="030F0702030302020204" pitchFamily="66" charset="0"/>
              </a:rPr>
              <a:t>That film was fantastic, wasn’t it?</a:t>
            </a:r>
          </a:p>
          <a:p>
            <a:r>
              <a:rPr lang="en-GB" sz="2000" dirty="0">
                <a:latin typeface="Comic Sans MS" panose="030F0702030302020204" pitchFamily="66" charset="0"/>
              </a:rPr>
              <a:t>To check whether something is true</a:t>
            </a:r>
          </a:p>
          <a:p>
            <a:pPr lvl="1"/>
            <a:r>
              <a:rPr lang="en-GB" sz="2000" dirty="0">
                <a:latin typeface="Comic Sans MS" panose="030F0702030302020204" pitchFamily="66" charset="0"/>
              </a:rPr>
              <a:t>The meeting’s tomorrow at 9am, isn’t it?</a:t>
            </a:r>
          </a:p>
          <a:p>
            <a:pPr lvl="1"/>
            <a:r>
              <a:rPr lang="en-GB" sz="2000" dirty="0">
                <a:latin typeface="Comic Sans MS" panose="030F0702030302020204" pitchFamily="66" charset="0"/>
              </a:rPr>
              <a:t>You won’t go without me, will you?</a:t>
            </a:r>
          </a:p>
          <a:p>
            <a:r>
              <a:rPr lang="en-GB" sz="2000" dirty="0">
                <a:latin typeface="Comic Sans MS" panose="030F0702030302020204" pitchFamily="66" charset="0"/>
              </a:rPr>
              <a:t>To encourage a reply from the person we are speaking to</a:t>
            </a:r>
          </a:p>
          <a:p>
            <a:pPr lvl="1"/>
            <a:r>
              <a:rPr lang="en-GB" sz="2000" dirty="0">
                <a:latin typeface="Comic Sans MS" panose="030F0702030302020204" pitchFamily="66" charset="0"/>
              </a:rPr>
              <a:t>You played very well, didn’t you?</a:t>
            </a:r>
          </a:p>
        </p:txBody>
      </p:sp>
    </p:spTree>
    <p:extLst>
      <p:ext uri="{BB962C8B-B14F-4D97-AF65-F5344CB8AC3E}">
        <p14:creationId xmlns:p14="http://schemas.microsoft.com/office/powerpoint/2010/main" val="9881395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414D024-417A-4D93-AE50-8079595CF0DC}"/>
              </a:ext>
            </a:extLst>
          </p:cNvPr>
          <p:cNvPicPr>
            <a:picLocks noChangeAspect="1"/>
          </p:cNvPicPr>
          <p:nvPr/>
        </p:nvPicPr>
        <p:blipFill rotWithShape="1">
          <a:blip r:embed="rId2"/>
          <a:srcRect l="22744" t="41449" r="23934" b="32029"/>
          <a:stretch/>
        </p:blipFill>
        <p:spPr>
          <a:xfrm>
            <a:off x="269983" y="1798983"/>
            <a:ext cx="11652034" cy="3260035"/>
          </a:xfrm>
          <a:prstGeom prst="rect">
            <a:avLst/>
          </a:prstGeom>
        </p:spPr>
      </p:pic>
    </p:spTree>
    <p:extLst>
      <p:ext uri="{BB962C8B-B14F-4D97-AF65-F5344CB8AC3E}">
        <p14:creationId xmlns:p14="http://schemas.microsoft.com/office/powerpoint/2010/main" val="16112328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2E3A94F-3D5C-4056-A218-D26EF5D259C5}"/>
              </a:ext>
            </a:extLst>
          </p:cNvPr>
          <p:cNvGrpSpPr/>
          <p:nvPr/>
        </p:nvGrpSpPr>
        <p:grpSpPr>
          <a:xfrm>
            <a:off x="1710071" y="0"/>
            <a:ext cx="8771859" cy="6858000"/>
            <a:chOff x="397565" y="278295"/>
            <a:chExt cx="6559826" cy="5128592"/>
          </a:xfrm>
        </p:grpSpPr>
        <p:pic>
          <p:nvPicPr>
            <p:cNvPr id="2" name="Picture 1">
              <a:extLst>
                <a:ext uri="{FF2B5EF4-FFF2-40B4-BE49-F238E27FC236}">
                  <a16:creationId xmlns:a16="http://schemas.microsoft.com/office/drawing/2014/main" id="{4CE27765-A753-4464-8422-B45041334BD0}"/>
                </a:ext>
              </a:extLst>
            </p:cNvPr>
            <p:cNvPicPr>
              <a:picLocks noChangeAspect="1"/>
            </p:cNvPicPr>
            <p:nvPr/>
          </p:nvPicPr>
          <p:blipFill rotWithShape="1">
            <a:blip r:embed="rId2"/>
            <a:srcRect l="22093" t="18551" r="24103" b="35507"/>
            <a:stretch/>
          </p:blipFill>
          <p:spPr>
            <a:xfrm>
              <a:off x="397565" y="278295"/>
              <a:ext cx="6559826" cy="3150705"/>
            </a:xfrm>
            <a:prstGeom prst="rect">
              <a:avLst/>
            </a:prstGeom>
          </p:spPr>
        </p:pic>
        <p:pic>
          <p:nvPicPr>
            <p:cNvPr id="3" name="Picture 2">
              <a:extLst>
                <a:ext uri="{FF2B5EF4-FFF2-40B4-BE49-F238E27FC236}">
                  <a16:creationId xmlns:a16="http://schemas.microsoft.com/office/drawing/2014/main" id="{81967443-A2EE-4F76-BE52-01D6EFD8C449}"/>
                </a:ext>
              </a:extLst>
            </p:cNvPr>
            <p:cNvPicPr>
              <a:picLocks noChangeAspect="1"/>
            </p:cNvPicPr>
            <p:nvPr/>
          </p:nvPicPr>
          <p:blipFill rotWithShape="1">
            <a:blip r:embed="rId3"/>
            <a:srcRect l="20788" t="34927" r="25408" b="36232"/>
            <a:stretch/>
          </p:blipFill>
          <p:spPr>
            <a:xfrm>
              <a:off x="397565" y="3429000"/>
              <a:ext cx="6559826" cy="1977887"/>
            </a:xfrm>
            <a:prstGeom prst="rect">
              <a:avLst/>
            </a:prstGeom>
          </p:spPr>
        </p:pic>
      </p:grpSp>
    </p:spTree>
    <p:extLst>
      <p:ext uri="{BB962C8B-B14F-4D97-AF65-F5344CB8AC3E}">
        <p14:creationId xmlns:p14="http://schemas.microsoft.com/office/powerpoint/2010/main" val="15635715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CF4AD2-E82C-45EC-8217-53777257A3FC}"/>
              </a:ext>
            </a:extLst>
          </p:cNvPr>
          <p:cNvSpPr>
            <a:spLocks noGrp="1"/>
          </p:cNvSpPr>
          <p:nvPr>
            <p:ph idx="1"/>
          </p:nvPr>
        </p:nvSpPr>
        <p:spPr>
          <a:xfrm>
            <a:off x="677334" y="2458763"/>
            <a:ext cx="8596668" cy="3880773"/>
          </a:xfrm>
        </p:spPr>
        <p:txBody>
          <a:bodyPr>
            <a:normAutofit/>
          </a:bodyPr>
          <a:lstStyle/>
          <a:p>
            <a:r>
              <a:rPr lang="en-GB" sz="2100" dirty="0">
                <a:latin typeface="Comic Sans MS" panose="030F0702030302020204" pitchFamily="66" charset="0"/>
              </a:rPr>
              <a:t>What questions with question tags could we use in our diaries?</a:t>
            </a:r>
          </a:p>
          <a:p>
            <a:endParaRPr lang="en-GB" sz="2100" dirty="0">
              <a:latin typeface="Comic Sans MS" panose="030F0702030302020204" pitchFamily="66" charset="0"/>
            </a:endParaRPr>
          </a:p>
          <a:p>
            <a:r>
              <a:rPr lang="en-GB" sz="2100" dirty="0">
                <a:latin typeface="Comic Sans MS" panose="030F0702030302020204" pitchFamily="66" charset="0"/>
              </a:rPr>
              <a:t>Remember: </a:t>
            </a:r>
          </a:p>
          <a:p>
            <a:pPr lvl="1"/>
            <a:r>
              <a:rPr lang="en-GB" sz="2100" dirty="0">
                <a:latin typeface="Comic Sans MS" panose="030F0702030302020204" pitchFamily="66" charset="0"/>
              </a:rPr>
              <a:t>There should be a question mark at the end of a question!</a:t>
            </a:r>
          </a:p>
          <a:p>
            <a:pPr lvl="1"/>
            <a:r>
              <a:rPr lang="en-GB" sz="2100" dirty="0">
                <a:latin typeface="Comic Sans MS" panose="030F0702030302020204" pitchFamily="66" charset="0"/>
              </a:rPr>
              <a:t>A comma should be used at the end of the statement before the question tag.</a:t>
            </a:r>
          </a:p>
        </p:txBody>
      </p:sp>
      <p:pic>
        <p:nvPicPr>
          <p:cNvPr id="4" name="Picture 2" descr="Thinking Brain Clipart, HD Png Download , Transparent Png Image - PNGitem">
            <a:extLst>
              <a:ext uri="{FF2B5EF4-FFF2-40B4-BE49-F238E27FC236}">
                <a16:creationId xmlns:a16="http://schemas.microsoft.com/office/drawing/2014/main" id="{65B5C931-8518-4589-934D-2C4DB292E82D}"/>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945835" y="0"/>
            <a:ext cx="3327842" cy="2538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3537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F83E6-49F0-4936-BD02-D5F81688D685}"/>
              </a:ext>
            </a:extLst>
          </p:cNvPr>
          <p:cNvSpPr>
            <a:spLocks noGrp="1"/>
          </p:cNvSpPr>
          <p:nvPr>
            <p:ph type="title"/>
          </p:nvPr>
        </p:nvSpPr>
        <p:spPr/>
        <p:txBody>
          <a:bodyPr>
            <a:normAutofit/>
          </a:bodyPr>
          <a:lstStyle/>
          <a:p>
            <a:r>
              <a:rPr lang="en-GB" sz="5400" dirty="0">
                <a:latin typeface="Comic Sans MS" panose="030F0702030302020204" pitchFamily="66" charset="0"/>
              </a:rPr>
              <a:t>Activities </a:t>
            </a:r>
          </a:p>
        </p:txBody>
      </p:sp>
      <p:sp>
        <p:nvSpPr>
          <p:cNvPr id="3" name="Content Placeholder 2">
            <a:extLst>
              <a:ext uri="{FF2B5EF4-FFF2-40B4-BE49-F238E27FC236}">
                <a16:creationId xmlns:a16="http://schemas.microsoft.com/office/drawing/2014/main" id="{E25BAD90-30BD-4AF9-ADDD-F6145439F3C0}"/>
              </a:ext>
            </a:extLst>
          </p:cNvPr>
          <p:cNvSpPr>
            <a:spLocks noGrp="1"/>
          </p:cNvSpPr>
          <p:nvPr>
            <p:ph idx="1"/>
          </p:nvPr>
        </p:nvSpPr>
        <p:spPr>
          <a:xfrm>
            <a:off x="487017" y="1930400"/>
            <a:ext cx="8786985" cy="4728817"/>
          </a:xfrm>
        </p:spPr>
        <p:txBody>
          <a:bodyPr>
            <a:normAutofit/>
          </a:bodyPr>
          <a:lstStyle/>
          <a:p>
            <a:r>
              <a:rPr lang="en-GB" sz="1900" b="1" dirty="0">
                <a:latin typeface="Comic Sans MS" panose="030F0702030302020204" pitchFamily="66" charset="0"/>
              </a:rPr>
              <a:t>Activity 1: </a:t>
            </a:r>
            <a:r>
              <a:rPr lang="en-GB" sz="1900" dirty="0">
                <a:latin typeface="Comic Sans MS" panose="030F0702030302020204" pitchFamily="66" charset="0"/>
              </a:rPr>
              <a:t>Create a bubble map of rhetorical questions/question tags that you could use in your diary entry.</a:t>
            </a:r>
          </a:p>
          <a:p>
            <a:r>
              <a:rPr lang="en-GB" sz="1900" b="1" dirty="0">
                <a:latin typeface="Comic Sans MS" panose="030F0702030302020204" pitchFamily="66" charset="0"/>
              </a:rPr>
              <a:t>Activity 2: </a:t>
            </a:r>
            <a:r>
              <a:rPr lang="en-GB" sz="1900" dirty="0">
                <a:latin typeface="Comic Sans MS" panose="030F0702030302020204" pitchFamily="66" charset="0"/>
              </a:rPr>
              <a:t>imagine that Rose has just stumbled upon the children behind the fence. Write a </a:t>
            </a:r>
            <a:r>
              <a:rPr lang="en-GB" sz="1900" b="1" u="sng" dirty="0">
                <a:latin typeface="Comic Sans MS" panose="030F0702030302020204" pitchFamily="66" charset="0"/>
              </a:rPr>
              <a:t>short</a:t>
            </a:r>
            <a:r>
              <a:rPr lang="en-GB" sz="1900" dirty="0">
                <a:latin typeface="Comic Sans MS" panose="030F0702030302020204" pitchFamily="66" charset="0"/>
              </a:rPr>
              <a:t> paragraph from her POV describing the scene in front of her.</a:t>
            </a:r>
          </a:p>
          <a:p>
            <a:r>
              <a:rPr lang="en-GB" sz="1900" dirty="0">
                <a:latin typeface="Comic Sans MS" panose="030F0702030302020204" pitchFamily="66" charset="0"/>
              </a:rPr>
              <a:t>Use all of the learning from this week to help you, i.e. the descriptive phrases from Monday, adverbial phrases, fronted adverbials, relative clauses and rhetorical questions with question tags.</a:t>
            </a:r>
          </a:p>
          <a:p>
            <a:r>
              <a:rPr lang="en-GB" sz="1900" dirty="0">
                <a:latin typeface="Comic Sans MS" panose="030F0702030302020204" pitchFamily="66" charset="0"/>
              </a:rPr>
              <a:t>You sentences should include past progressive and past simple tense AND be written in colloquial language!</a:t>
            </a:r>
          </a:p>
          <a:p>
            <a:endParaRPr lang="en-GB" sz="1900" b="1" dirty="0">
              <a:latin typeface="Comic Sans MS" panose="030F0702030302020204" pitchFamily="66" charset="0"/>
            </a:endParaRPr>
          </a:p>
          <a:p>
            <a:r>
              <a:rPr lang="en-GB" sz="1900" b="1" dirty="0">
                <a:latin typeface="Comic Sans MS" panose="030F0702030302020204" pitchFamily="66" charset="0"/>
              </a:rPr>
              <a:t>Challenge: </a:t>
            </a:r>
            <a:r>
              <a:rPr lang="en-GB" sz="1900" dirty="0">
                <a:latin typeface="Comic Sans MS" panose="030F0702030302020204" pitchFamily="66" charset="0"/>
              </a:rPr>
              <a:t>include compound and complex sentences in your writing.</a:t>
            </a:r>
          </a:p>
          <a:p>
            <a:endParaRPr lang="en-GB" sz="1900" dirty="0">
              <a:latin typeface="Comic Sans MS" panose="030F0702030302020204" pitchFamily="66" charset="0"/>
            </a:endParaRPr>
          </a:p>
        </p:txBody>
      </p:sp>
    </p:spTree>
    <p:extLst>
      <p:ext uri="{BB962C8B-B14F-4D97-AF65-F5344CB8AC3E}">
        <p14:creationId xmlns:p14="http://schemas.microsoft.com/office/powerpoint/2010/main" val="32273523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77154-66B7-4940-9630-C41EFAFFED25}"/>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09028C85-9A70-499B-8BCA-09B227A7A406}"/>
              </a:ext>
            </a:extLst>
          </p:cNvPr>
          <p:cNvSpPr>
            <a:spLocks noGrp="1"/>
          </p:cNvSpPr>
          <p:nvPr>
            <p:ph idx="1"/>
          </p:nvPr>
        </p:nvSpPr>
        <p:spPr/>
        <p:txBody>
          <a:bodyPr>
            <a:noAutofit/>
          </a:bodyPr>
          <a:lstStyle/>
          <a:p>
            <a:r>
              <a:rPr lang="en-GB" sz="2100" dirty="0">
                <a:solidFill>
                  <a:srgbClr val="FF0000"/>
                </a:solidFill>
                <a:latin typeface="Comic Sans MS" panose="030F0702030302020204" pitchFamily="66" charset="0"/>
              </a:rPr>
              <a:t>Consider some semi-colon sentences you could use in your diary entries.</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Top Tip: </a:t>
            </a:r>
            <a:r>
              <a:rPr lang="en-GB" sz="2100" dirty="0">
                <a:solidFill>
                  <a:srgbClr val="FF0000"/>
                </a:solidFill>
                <a:latin typeface="Comic Sans MS" panose="030F0702030302020204" pitchFamily="66" charset="0"/>
              </a:rPr>
              <a:t>use a semi-colon instead of the conjunction ‘but.’</a:t>
            </a:r>
          </a:p>
          <a:p>
            <a:endParaRPr lang="en-GB" sz="2100" dirty="0">
              <a:solidFill>
                <a:srgbClr val="FF0000"/>
              </a:solidFill>
              <a:latin typeface="Comic Sans MS" panose="030F0702030302020204" pitchFamily="66" charset="0"/>
            </a:endParaRPr>
          </a:p>
          <a:p>
            <a:r>
              <a:rPr lang="en-GB" sz="2100" dirty="0">
                <a:solidFill>
                  <a:srgbClr val="FF0000"/>
                </a:solidFill>
                <a:latin typeface="Comic Sans MS" panose="030F0702030302020204" pitchFamily="66" charset="0"/>
              </a:rPr>
              <a:t>e.g. </a:t>
            </a:r>
            <a:r>
              <a:rPr lang="en-GB" sz="2100" i="1" dirty="0">
                <a:solidFill>
                  <a:srgbClr val="FF0000"/>
                </a:solidFill>
                <a:latin typeface="Comic Sans MS" panose="030F0702030302020204" pitchFamily="66" charset="0"/>
              </a:rPr>
              <a:t>I crawled cautiously under the rigid barrier; I knew it was forbidden. </a:t>
            </a:r>
            <a:endParaRPr lang="en-GB" sz="2100" dirty="0">
              <a:solidFill>
                <a:srgbClr val="FF0000"/>
              </a:solidFill>
              <a:latin typeface="Comic Sans MS" panose="030F0702030302020204" pitchFamily="66" charset="0"/>
            </a:endParaRPr>
          </a:p>
          <a:p>
            <a:r>
              <a:rPr lang="en-GB" sz="2100" i="1" dirty="0">
                <a:solidFill>
                  <a:srgbClr val="FF0000"/>
                </a:solidFill>
                <a:latin typeface="Comic Sans MS" panose="030F0702030302020204" pitchFamily="66" charset="0"/>
              </a:rPr>
              <a:t>I wanted to say something; I couldn’t find the words.</a:t>
            </a:r>
            <a:endParaRPr lang="en-GB" sz="2100" dirty="0">
              <a:solidFill>
                <a:srgbClr val="FF0000"/>
              </a:solidFill>
              <a:latin typeface="Comic Sans MS" panose="030F0702030302020204" pitchFamily="66" charset="0"/>
            </a:endParaRPr>
          </a:p>
          <a:p>
            <a:r>
              <a:rPr lang="en-GB" sz="2100" i="1" dirty="0">
                <a:solidFill>
                  <a:srgbClr val="FF0000"/>
                </a:solidFill>
                <a:latin typeface="Comic Sans MS" panose="030F0702030302020204" pitchFamily="66" charset="0"/>
              </a:rPr>
              <a:t>Some believe the war is just and right; others believe it is a horrible waste of life.</a:t>
            </a:r>
            <a:endParaRPr lang="en-GB" sz="2100" dirty="0">
              <a:solidFill>
                <a:srgbClr val="FF0000"/>
              </a:solidFill>
              <a:latin typeface="Comic Sans MS" panose="030F0702030302020204" pitchFamily="66" charset="0"/>
            </a:endParaRPr>
          </a:p>
          <a:p>
            <a:endParaRPr lang="en-GB" sz="21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35193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1287</TotalTime>
  <Words>2076</Words>
  <Application>Microsoft Office PowerPoint</Application>
  <PresentationFormat>Widescreen</PresentationFormat>
  <Paragraphs>197</Paragraphs>
  <Slides>44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Comic Sans MS</vt:lpstr>
      <vt:lpstr>Trebuchet MS</vt:lpstr>
      <vt:lpstr>Wingdings 3</vt:lpstr>
      <vt:lpstr>Facet</vt:lpstr>
      <vt:lpstr>Monday 4th October 2021</vt:lpstr>
      <vt:lpstr>PowerPoint Presentation</vt:lpstr>
      <vt:lpstr>PowerPoint Presentation</vt:lpstr>
      <vt:lpstr>https://www.bbc.co.uk/bitesize/articles/z4qtqfr </vt:lpstr>
      <vt:lpstr>PowerPoint Presentation</vt:lpstr>
      <vt:lpstr>PowerPoint Presentation</vt:lpstr>
      <vt:lpstr>PowerPoint Presentation</vt:lpstr>
      <vt:lpstr>Activity 1</vt:lpstr>
      <vt:lpstr>PowerPoint Presentation</vt:lpstr>
      <vt:lpstr>PowerPoint Presentation</vt:lpstr>
      <vt:lpstr>PowerPoint Presentation</vt:lpstr>
      <vt:lpstr>PowerPoint Presentation</vt:lpstr>
      <vt:lpstr>PowerPoint Presentation</vt:lpstr>
      <vt:lpstr>PowerPoint Presentation</vt:lpstr>
      <vt:lpstr>Activity 2</vt:lpstr>
      <vt:lpstr>Tuesday 5th October 2021</vt:lpstr>
      <vt:lpstr>PowerPoint Presentation</vt:lpstr>
      <vt:lpstr>PowerPoint Presentation</vt:lpstr>
      <vt:lpstr>PowerPoint Presentation</vt:lpstr>
      <vt:lpstr>Activity 1</vt:lpstr>
      <vt:lpstr>PowerPoint Presentation</vt:lpstr>
      <vt:lpstr>https://youtu.be/RJAqKEljAFw  https://www.youtube.com/watch?v=odDSbWHUGYk&amp;t=46s</vt:lpstr>
      <vt:lpstr>PowerPoint Presentation</vt:lpstr>
      <vt:lpstr>Activity 2</vt:lpstr>
      <vt:lpstr>Wednesday 6th October 2021</vt:lpstr>
      <vt:lpstr>PowerPoint Presentation</vt:lpstr>
      <vt:lpstr>PowerPoint Presentation</vt:lpstr>
      <vt:lpstr>PowerPoint Presentation</vt:lpstr>
      <vt:lpstr>PowerPoint Presentation</vt:lpstr>
      <vt:lpstr>PowerPoint Presentation</vt:lpstr>
      <vt:lpstr>PowerPoint Presentation</vt:lpstr>
      <vt:lpstr>Activities </vt:lpstr>
      <vt:lpstr>Red Pen</vt:lpstr>
      <vt:lpstr>Thursday 7th October 2021</vt:lpstr>
      <vt:lpstr>Starter: Mucking About With A Sentence</vt:lpstr>
      <vt:lpstr>PowerPoint Presentation</vt:lpstr>
      <vt:lpstr>PowerPoint Presentation</vt:lpstr>
      <vt:lpstr>PowerPoint Presentation</vt:lpstr>
      <vt:lpstr>Why do we use question tags?</vt:lpstr>
      <vt:lpstr>PowerPoint Presentation</vt:lpstr>
      <vt:lpstr>PowerPoint Presentation</vt:lpstr>
      <vt:lpstr>PowerPoint Presentation</vt:lpstr>
      <vt:lpstr>Activities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4th October 2021</dc:title>
  <dc:creator>Emily Fenner</dc:creator>
  <cp:lastModifiedBy>Emily Fenner</cp:lastModifiedBy>
  <cp:revision>13</cp:revision>
  <dcterms:created xsi:type="dcterms:W3CDTF">2021-10-01T14:11:25Z</dcterms:created>
  <dcterms:modified xsi:type="dcterms:W3CDTF">2021-10-02T12:49:25Z</dcterms:modified>
</cp:coreProperties>
</file>