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321" r:id="rId11"/>
    <p:sldId id="297" r:id="rId12"/>
    <p:sldId id="306" r:id="rId13"/>
    <p:sldId id="307" r:id="rId14"/>
    <p:sldId id="299" r:id="rId15"/>
    <p:sldId id="308" r:id="rId16"/>
    <p:sldId id="309" r:id="rId17"/>
    <p:sldId id="300" r:id="rId18"/>
    <p:sldId id="314" r:id="rId19"/>
    <p:sldId id="315" r:id="rId20"/>
    <p:sldId id="316" r:id="rId21"/>
    <p:sldId id="313" r:id="rId22"/>
    <p:sldId id="31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41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76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0.png"/><Relationship Id="rId4" Type="http://schemas.openxmlformats.org/officeDocument/2006/relationships/image" Target="../media/image9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3" Type="http://schemas.openxmlformats.org/officeDocument/2006/relationships/audio" Target="../media/media3.m4a"/><Relationship Id="rId12" Type="http://schemas.openxmlformats.org/officeDocument/2006/relationships/image" Target="../media/image11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11" Type="http://schemas.openxmlformats.org/officeDocument/2006/relationships/image" Target="../media/image18.png"/><Relationship Id="rId10" Type="http://schemas.openxmlformats.org/officeDocument/2006/relationships/image" Target="../media/image1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3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1.png"/><Relationship Id="rId10" Type="http://schemas.openxmlformats.org/officeDocument/2006/relationships/image" Target="../media/image20.png"/><Relationship Id="rId4" Type="http://schemas.openxmlformats.org/officeDocument/2006/relationships/image" Target="../media/image13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audio" Target="../media/media4.m4a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8.png"/><Relationship Id="rId1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9.png"/><Relationship Id="rId3" Type="http://schemas.openxmlformats.org/officeDocument/2006/relationships/audio" Target="../media/media5.m4a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33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4.png"/><Relationship Id="rId5" Type="http://schemas.openxmlformats.org/officeDocument/2006/relationships/image" Target="../media/image42.png"/><Relationship Id="rId9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11" Type="http://schemas.openxmlformats.org/officeDocument/2006/relationships/image" Target="../media/image50.png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audio" Target="../media/media6.m4a"/><Relationship Id="rId7" Type="http://schemas.openxmlformats.org/officeDocument/2006/relationships/image" Target="../media/image52.png"/><Relationship Id="rId2" Type="http://schemas.microsoft.com/office/2007/relationships/media" Target="../media/media6.m4a"/><Relationship Id="rId1" Type="http://schemas.openxmlformats.org/officeDocument/2006/relationships/tags" Target="../tags/tag8.xml"/><Relationship Id="rId6" Type="http://schemas.openxmlformats.org/officeDocument/2006/relationships/image" Target="../media/image47.png"/><Relationship Id="rId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audio" Target="../media/media7.m4a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microsoft.com/office/2007/relationships/media" Target="../media/media7.m4a"/><Relationship Id="rId1" Type="http://schemas.openxmlformats.org/officeDocument/2006/relationships/tags" Target="../tags/tag9.xml"/><Relationship Id="rId6" Type="http://schemas.openxmlformats.org/officeDocument/2006/relationships/image" Target="../media/image51.png"/><Relationship Id="rId11" Type="http://schemas.openxmlformats.org/officeDocument/2006/relationships/image" Target="../media/image58.png"/><Relationship Id="rId5" Type="http://schemas.openxmlformats.org/officeDocument/2006/relationships/image" Target="../media/image13.png"/><Relationship Id="rId10" Type="http://schemas.openxmlformats.org/officeDocument/2006/relationships/image" Target="../media/image5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5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-13253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-222294"/>
            <a:ext cx="7886700" cy="1325563"/>
          </a:xfrm>
        </p:spPr>
        <p:txBody>
          <a:bodyPr/>
          <a:lstStyle/>
          <a:p>
            <a:r>
              <a:rPr lang="en-GB" sz="8800" u="sng" dirty="0"/>
              <a:t>4.2.2021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87794" y="978952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87794" y="2980772"/>
            <a:ext cx="4739001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Multiplying by 8.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910BD64-7E14-49FB-93B7-A6445559934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995938" y="3091272"/>
            <a:ext cx="3304175" cy="3734604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2D1BA0-AFBB-49CC-8AFB-3B637BD80B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08921" y="3915248"/>
            <a:ext cx="2695413" cy="269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0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6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</a:t>
                </a:r>
                <a:r>
                  <a:rPr lang="en-GB" sz="2800" dirty="0" err="1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ounters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altogether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?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 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63198"/>
              </a:xfrm>
              <a:prstGeom prst="rect">
                <a:avLst/>
              </a:prstGeom>
              <a:blipFill>
                <a:blip r:embed="rId4"/>
                <a:stretch>
                  <a:fillRect l="-1707" t="-11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978401" y="1292562"/>
            <a:ext cx="1375858" cy="59127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63880" y="1292561"/>
            <a:ext cx="1375858" cy="59127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379259" y="1292562"/>
            <a:ext cx="1375858" cy="59127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052337" y="1292561"/>
            <a:ext cx="1375858" cy="591278"/>
          </a:xfrm>
          <a:prstGeom prst="rect">
            <a:avLst/>
          </a:prstGeom>
        </p:spPr>
      </p:pic>
      <p:sp>
        <p:nvSpPr>
          <p:cNvPr id="85" name="Isosceles Triangle 84"/>
          <p:cNvSpPr/>
          <p:nvPr/>
        </p:nvSpPr>
        <p:spPr>
          <a:xfrm>
            <a:off x="3740266" y="446198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Isosceles Triangle 85"/>
          <p:cNvSpPr/>
          <p:nvPr/>
        </p:nvSpPr>
        <p:spPr>
          <a:xfrm>
            <a:off x="3740266" y="4863604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Isosceles Triangle 86"/>
          <p:cNvSpPr/>
          <p:nvPr/>
        </p:nvSpPr>
        <p:spPr>
          <a:xfrm>
            <a:off x="3740266" y="5259721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Isosceles Triangle 87"/>
          <p:cNvSpPr/>
          <p:nvPr/>
        </p:nvSpPr>
        <p:spPr>
          <a:xfrm>
            <a:off x="4165133" y="446198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Isosceles Triangle 88"/>
          <p:cNvSpPr/>
          <p:nvPr/>
        </p:nvSpPr>
        <p:spPr>
          <a:xfrm>
            <a:off x="4165133" y="4863604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Isosceles Triangle 89"/>
          <p:cNvSpPr/>
          <p:nvPr/>
        </p:nvSpPr>
        <p:spPr>
          <a:xfrm>
            <a:off x="4165133" y="5259721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Isosceles Triangle 90"/>
          <p:cNvSpPr/>
          <p:nvPr/>
        </p:nvSpPr>
        <p:spPr>
          <a:xfrm>
            <a:off x="4590000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Isosceles Triangle 91"/>
          <p:cNvSpPr/>
          <p:nvPr/>
        </p:nvSpPr>
        <p:spPr>
          <a:xfrm>
            <a:off x="4590000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Isosceles Triangle 92"/>
          <p:cNvSpPr/>
          <p:nvPr/>
        </p:nvSpPr>
        <p:spPr>
          <a:xfrm>
            <a:off x="4590000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Isosceles Triangle 93"/>
          <p:cNvSpPr/>
          <p:nvPr/>
        </p:nvSpPr>
        <p:spPr>
          <a:xfrm>
            <a:off x="5014867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Isosceles Triangle 94"/>
          <p:cNvSpPr/>
          <p:nvPr/>
        </p:nvSpPr>
        <p:spPr>
          <a:xfrm>
            <a:off x="5014867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5014867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Isosceles Triangle 96"/>
          <p:cNvSpPr/>
          <p:nvPr/>
        </p:nvSpPr>
        <p:spPr>
          <a:xfrm>
            <a:off x="5439734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Isosceles Triangle 97"/>
          <p:cNvSpPr/>
          <p:nvPr/>
        </p:nvSpPr>
        <p:spPr>
          <a:xfrm>
            <a:off x="5439734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Isosceles Triangle 98"/>
          <p:cNvSpPr/>
          <p:nvPr/>
        </p:nvSpPr>
        <p:spPr>
          <a:xfrm>
            <a:off x="5439734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Isosceles Triangle 99"/>
          <p:cNvSpPr/>
          <p:nvPr/>
        </p:nvSpPr>
        <p:spPr>
          <a:xfrm>
            <a:off x="5864601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Isosceles Triangle 100"/>
          <p:cNvSpPr/>
          <p:nvPr/>
        </p:nvSpPr>
        <p:spPr>
          <a:xfrm>
            <a:off x="5864601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Isosceles Triangle 101"/>
          <p:cNvSpPr/>
          <p:nvPr/>
        </p:nvSpPr>
        <p:spPr>
          <a:xfrm>
            <a:off x="5864601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Isosceles Triangle 102"/>
          <p:cNvSpPr/>
          <p:nvPr/>
        </p:nvSpPr>
        <p:spPr>
          <a:xfrm>
            <a:off x="6289468" y="4448227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Isosceles Triangle 103"/>
          <p:cNvSpPr/>
          <p:nvPr/>
        </p:nvSpPr>
        <p:spPr>
          <a:xfrm>
            <a:off x="6289468" y="4849842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Isosceles Triangle 104"/>
          <p:cNvSpPr/>
          <p:nvPr/>
        </p:nvSpPr>
        <p:spPr>
          <a:xfrm>
            <a:off x="6289468" y="524595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Isosceles Triangle 105"/>
          <p:cNvSpPr/>
          <p:nvPr/>
        </p:nvSpPr>
        <p:spPr>
          <a:xfrm>
            <a:off x="6714335" y="4448227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Isosceles Triangle 106"/>
          <p:cNvSpPr/>
          <p:nvPr/>
        </p:nvSpPr>
        <p:spPr>
          <a:xfrm>
            <a:off x="6714335" y="4849842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Isosceles Triangle 107"/>
          <p:cNvSpPr/>
          <p:nvPr/>
        </p:nvSpPr>
        <p:spPr>
          <a:xfrm>
            <a:off x="6714335" y="524595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765860" y="1308966"/>
            <a:ext cx="1375858" cy="59127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F4F9A9-9B28-40C3-9042-0C46221C38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69468" y="2666448"/>
            <a:ext cx="1525104" cy="152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55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1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0FA369C0-E143-46D5-85BD-880D31CD2347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606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How many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</a:t>
                </a:r>
                <a:r>
                  <a:rPr lang="en-GB" sz="2800" dirty="0" err="1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ounters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altogether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?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 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there?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0FA369C0-E143-46D5-85BD-880D31CD23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63198"/>
              </a:xfrm>
              <a:prstGeom prst="rect">
                <a:avLst/>
              </a:prstGeom>
              <a:blipFill>
                <a:blip r:embed="rId5"/>
                <a:stretch>
                  <a:fillRect l="-1707" t="-11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5697996" y="1342995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472849" y="285669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86286" y="3298074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16791" y="373692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69468" y="564207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D4122999-EEC8-4A2B-857E-5B9DD6271EB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978401" y="1292562"/>
            <a:ext cx="1375858" cy="59127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F1E9C01-7276-4470-B761-3EB6AFB7C84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63880" y="1292561"/>
            <a:ext cx="1375858" cy="59127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7B227A7-3422-4562-870E-509CEA57D4E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379259" y="1292562"/>
            <a:ext cx="1375858" cy="59127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7CECD3D5-DF72-43C6-B8D5-F76D8467C08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052337" y="1292561"/>
            <a:ext cx="1375858" cy="591278"/>
          </a:xfrm>
          <a:prstGeom prst="rect">
            <a:avLst/>
          </a:prstGeom>
        </p:spPr>
      </p:pic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D837D2A6-4058-448B-BE97-4768E4329A1A}"/>
              </a:ext>
            </a:extLst>
          </p:cNvPr>
          <p:cNvSpPr/>
          <p:nvPr/>
        </p:nvSpPr>
        <p:spPr>
          <a:xfrm>
            <a:off x="3740266" y="446198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Isosceles Triangle 49">
            <a:extLst>
              <a:ext uri="{FF2B5EF4-FFF2-40B4-BE49-F238E27FC236}">
                <a16:creationId xmlns:a16="http://schemas.microsoft.com/office/drawing/2014/main" id="{DEE69E1F-C11C-40C9-8649-7819D32CC149}"/>
              </a:ext>
            </a:extLst>
          </p:cNvPr>
          <p:cNvSpPr/>
          <p:nvPr/>
        </p:nvSpPr>
        <p:spPr>
          <a:xfrm>
            <a:off x="3740266" y="4863604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Isosceles Triangle 50">
            <a:extLst>
              <a:ext uri="{FF2B5EF4-FFF2-40B4-BE49-F238E27FC236}">
                <a16:creationId xmlns:a16="http://schemas.microsoft.com/office/drawing/2014/main" id="{5C7E21A3-233B-4F18-8BDD-3F7940CD0849}"/>
              </a:ext>
            </a:extLst>
          </p:cNvPr>
          <p:cNvSpPr/>
          <p:nvPr/>
        </p:nvSpPr>
        <p:spPr>
          <a:xfrm>
            <a:off x="3740266" y="5259721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Isosceles Triangle 51">
            <a:extLst>
              <a:ext uri="{FF2B5EF4-FFF2-40B4-BE49-F238E27FC236}">
                <a16:creationId xmlns:a16="http://schemas.microsoft.com/office/drawing/2014/main" id="{1E69957E-DB68-40DC-A442-7E77E5F8603C}"/>
              </a:ext>
            </a:extLst>
          </p:cNvPr>
          <p:cNvSpPr/>
          <p:nvPr/>
        </p:nvSpPr>
        <p:spPr>
          <a:xfrm>
            <a:off x="4165133" y="446198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Isosceles Triangle 52">
            <a:extLst>
              <a:ext uri="{FF2B5EF4-FFF2-40B4-BE49-F238E27FC236}">
                <a16:creationId xmlns:a16="http://schemas.microsoft.com/office/drawing/2014/main" id="{259E6B48-3B9F-4CA8-8F25-9A3DEAE5F9FD}"/>
              </a:ext>
            </a:extLst>
          </p:cNvPr>
          <p:cNvSpPr/>
          <p:nvPr/>
        </p:nvSpPr>
        <p:spPr>
          <a:xfrm>
            <a:off x="4165133" y="4863604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Isosceles Triangle 53">
            <a:extLst>
              <a:ext uri="{FF2B5EF4-FFF2-40B4-BE49-F238E27FC236}">
                <a16:creationId xmlns:a16="http://schemas.microsoft.com/office/drawing/2014/main" id="{998B588F-7287-4B66-BE84-7E695A01667A}"/>
              </a:ext>
            </a:extLst>
          </p:cNvPr>
          <p:cNvSpPr/>
          <p:nvPr/>
        </p:nvSpPr>
        <p:spPr>
          <a:xfrm>
            <a:off x="4165133" y="5259721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Isosceles Triangle 54">
            <a:extLst>
              <a:ext uri="{FF2B5EF4-FFF2-40B4-BE49-F238E27FC236}">
                <a16:creationId xmlns:a16="http://schemas.microsoft.com/office/drawing/2014/main" id="{031F273F-5379-47B5-9EF9-641E4567C683}"/>
              </a:ext>
            </a:extLst>
          </p:cNvPr>
          <p:cNvSpPr/>
          <p:nvPr/>
        </p:nvSpPr>
        <p:spPr>
          <a:xfrm>
            <a:off x="4590000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FA60BA2C-F848-419E-9EAB-64D27D665FB3}"/>
              </a:ext>
            </a:extLst>
          </p:cNvPr>
          <p:cNvSpPr/>
          <p:nvPr/>
        </p:nvSpPr>
        <p:spPr>
          <a:xfrm>
            <a:off x="4590000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Isosceles Triangle 56">
            <a:extLst>
              <a:ext uri="{FF2B5EF4-FFF2-40B4-BE49-F238E27FC236}">
                <a16:creationId xmlns:a16="http://schemas.microsoft.com/office/drawing/2014/main" id="{6B327C73-B7B1-4FB8-9307-B678559EC1E8}"/>
              </a:ext>
            </a:extLst>
          </p:cNvPr>
          <p:cNvSpPr/>
          <p:nvPr/>
        </p:nvSpPr>
        <p:spPr>
          <a:xfrm>
            <a:off x="4590000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F34DF66B-6B98-436C-9689-16CE4DE1DFCC}"/>
              </a:ext>
            </a:extLst>
          </p:cNvPr>
          <p:cNvSpPr/>
          <p:nvPr/>
        </p:nvSpPr>
        <p:spPr>
          <a:xfrm>
            <a:off x="5014867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Isosceles Triangle 58">
            <a:extLst>
              <a:ext uri="{FF2B5EF4-FFF2-40B4-BE49-F238E27FC236}">
                <a16:creationId xmlns:a16="http://schemas.microsoft.com/office/drawing/2014/main" id="{6A577F80-F3A1-4A74-8C5C-3B5F52BB2B19}"/>
              </a:ext>
            </a:extLst>
          </p:cNvPr>
          <p:cNvSpPr/>
          <p:nvPr/>
        </p:nvSpPr>
        <p:spPr>
          <a:xfrm>
            <a:off x="5014867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D9ECFEAC-C749-4358-A2D5-6A7E7E981F2C}"/>
              </a:ext>
            </a:extLst>
          </p:cNvPr>
          <p:cNvSpPr/>
          <p:nvPr/>
        </p:nvSpPr>
        <p:spPr>
          <a:xfrm>
            <a:off x="5014867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Isosceles Triangle 60">
            <a:extLst>
              <a:ext uri="{FF2B5EF4-FFF2-40B4-BE49-F238E27FC236}">
                <a16:creationId xmlns:a16="http://schemas.microsoft.com/office/drawing/2014/main" id="{E5FF1396-9581-4152-8B38-DDD3009F230B}"/>
              </a:ext>
            </a:extLst>
          </p:cNvPr>
          <p:cNvSpPr/>
          <p:nvPr/>
        </p:nvSpPr>
        <p:spPr>
          <a:xfrm>
            <a:off x="5439734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Isosceles Triangle 61">
            <a:extLst>
              <a:ext uri="{FF2B5EF4-FFF2-40B4-BE49-F238E27FC236}">
                <a16:creationId xmlns:a16="http://schemas.microsoft.com/office/drawing/2014/main" id="{EE620E0C-7410-4A1E-B156-91D8323636D9}"/>
              </a:ext>
            </a:extLst>
          </p:cNvPr>
          <p:cNvSpPr/>
          <p:nvPr/>
        </p:nvSpPr>
        <p:spPr>
          <a:xfrm>
            <a:off x="5439734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Isosceles Triangle 62">
            <a:extLst>
              <a:ext uri="{FF2B5EF4-FFF2-40B4-BE49-F238E27FC236}">
                <a16:creationId xmlns:a16="http://schemas.microsoft.com/office/drawing/2014/main" id="{8E75F474-14A4-49A2-B243-72FD8740DA6D}"/>
              </a:ext>
            </a:extLst>
          </p:cNvPr>
          <p:cNvSpPr/>
          <p:nvPr/>
        </p:nvSpPr>
        <p:spPr>
          <a:xfrm>
            <a:off x="5439734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Isosceles Triangle 63">
            <a:extLst>
              <a:ext uri="{FF2B5EF4-FFF2-40B4-BE49-F238E27FC236}">
                <a16:creationId xmlns:a16="http://schemas.microsoft.com/office/drawing/2014/main" id="{EF4A834D-DD97-4C02-9EF6-2CB9C4159AB0}"/>
              </a:ext>
            </a:extLst>
          </p:cNvPr>
          <p:cNvSpPr/>
          <p:nvPr/>
        </p:nvSpPr>
        <p:spPr>
          <a:xfrm>
            <a:off x="5864601" y="4455108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Isosceles Triangle 64">
            <a:extLst>
              <a:ext uri="{FF2B5EF4-FFF2-40B4-BE49-F238E27FC236}">
                <a16:creationId xmlns:a16="http://schemas.microsoft.com/office/drawing/2014/main" id="{70C3F73A-BA8E-454D-BBD3-67079794A588}"/>
              </a:ext>
            </a:extLst>
          </p:cNvPr>
          <p:cNvSpPr/>
          <p:nvPr/>
        </p:nvSpPr>
        <p:spPr>
          <a:xfrm>
            <a:off x="5864601" y="4856723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Isosceles Triangle 65">
            <a:extLst>
              <a:ext uri="{FF2B5EF4-FFF2-40B4-BE49-F238E27FC236}">
                <a16:creationId xmlns:a16="http://schemas.microsoft.com/office/drawing/2014/main" id="{1C71009A-20A8-4F8E-8B79-8FC211CBB9EB}"/>
              </a:ext>
            </a:extLst>
          </p:cNvPr>
          <p:cNvSpPr/>
          <p:nvPr/>
        </p:nvSpPr>
        <p:spPr>
          <a:xfrm>
            <a:off x="5864601" y="5252840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Isosceles Triangle 66">
            <a:extLst>
              <a:ext uri="{FF2B5EF4-FFF2-40B4-BE49-F238E27FC236}">
                <a16:creationId xmlns:a16="http://schemas.microsoft.com/office/drawing/2014/main" id="{0626D991-1750-4BDF-BC0F-1066F509F365}"/>
              </a:ext>
            </a:extLst>
          </p:cNvPr>
          <p:cNvSpPr/>
          <p:nvPr/>
        </p:nvSpPr>
        <p:spPr>
          <a:xfrm>
            <a:off x="6289468" y="4448227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Isosceles Triangle 67">
            <a:extLst>
              <a:ext uri="{FF2B5EF4-FFF2-40B4-BE49-F238E27FC236}">
                <a16:creationId xmlns:a16="http://schemas.microsoft.com/office/drawing/2014/main" id="{629EEAC5-171C-4D51-BD9A-B3FA6E56EA62}"/>
              </a:ext>
            </a:extLst>
          </p:cNvPr>
          <p:cNvSpPr/>
          <p:nvPr/>
        </p:nvSpPr>
        <p:spPr>
          <a:xfrm>
            <a:off x="6289468" y="4849842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Isosceles Triangle 68">
            <a:extLst>
              <a:ext uri="{FF2B5EF4-FFF2-40B4-BE49-F238E27FC236}">
                <a16:creationId xmlns:a16="http://schemas.microsoft.com/office/drawing/2014/main" id="{461DC152-4ACA-46A3-B250-F4307C238B5E}"/>
              </a:ext>
            </a:extLst>
          </p:cNvPr>
          <p:cNvSpPr/>
          <p:nvPr/>
        </p:nvSpPr>
        <p:spPr>
          <a:xfrm>
            <a:off x="6289468" y="524595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Isosceles Triangle 84">
            <a:extLst>
              <a:ext uri="{FF2B5EF4-FFF2-40B4-BE49-F238E27FC236}">
                <a16:creationId xmlns:a16="http://schemas.microsoft.com/office/drawing/2014/main" id="{AC7D72FA-CF72-4442-8338-A0D02963BAD3}"/>
              </a:ext>
            </a:extLst>
          </p:cNvPr>
          <p:cNvSpPr/>
          <p:nvPr/>
        </p:nvSpPr>
        <p:spPr>
          <a:xfrm>
            <a:off x="6714335" y="4448227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Isosceles Triangle 85">
            <a:extLst>
              <a:ext uri="{FF2B5EF4-FFF2-40B4-BE49-F238E27FC236}">
                <a16:creationId xmlns:a16="http://schemas.microsoft.com/office/drawing/2014/main" id="{865740E5-5CB4-4B69-B04B-BB5287AA59EA}"/>
              </a:ext>
            </a:extLst>
          </p:cNvPr>
          <p:cNvSpPr/>
          <p:nvPr/>
        </p:nvSpPr>
        <p:spPr>
          <a:xfrm>
            <a:off x="6714335" y="4849842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Isosceles Triangle 86">
            <a:extLst>
              <a:ext uri="{FF2B5EF4-FFF2-40B4-BE49-F238E27FC236}">
                <a16:creationId xmlns:a16="http://schemas.microsoft.com/office/drawing/2014/main" id="{341F4E68-BA8A-48A2-B745-43466D00B033}"/>
              </a:ext>
            </a:extLst>
          </p:cNvPr>
          <p:cNvSpPr/>
          <p:nvPr/>
        </p:nvSpPr>
        <p:spPr>
          <a:xfrm>
            <a:off x="6714335" y="5245959"/>
            <a:ext cx="360000" cy="360000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803C6A98-DDDA-4068-825B-52E7083967D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765860" y="1308966"/>
            <a:ext cx="1375858" cy="5912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780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see?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150758" y="469911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758" y="4699117"/>
                <a:ext cx="260840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3754268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3754268"/>
                <a:ext cx="3825086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124477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340935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36011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54223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334749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01128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69088" y="472380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846834" y="37800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29858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27801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22924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97442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900128" y="37607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642153" y="470449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81486" y="3007259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29117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57185" y="290737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150300" y="547299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300" y="5472995"/>
                <a:ext cx="2608406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/>
          <p:cNvSpPr/>
          <p:nvPr/>
        </p:nvSpPr>
        <p:spPr>
          <a:xfrm>
            <a:off x="2340477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135553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568630" y="549767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29400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296984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42153" y="54783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0758" y="1111077"/>
            <a:ext cx="1414395" cy="155461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3857" y="1112882"/>
            <a:ext cx="1414395" cy="1554615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6956" y="1113861"/>
            <a:ext cx="1414395" cy="155461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CFDA5B2-C8B3-41D5-A7E3-3D62436689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49729" y="3754268"/>
            <a:ext cx="2458077" cy="22009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655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694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43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644" y="1507229"/>
            <a:ext cx="896125" cy="8550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you see?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groups of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 cakes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24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24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 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24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857" y="3845791"/>
                <a:ext cx="7100479" cy="2062103"/>
              </a:xfrm>
              <a:prstGeom prst="rect">
                <a:avLst/>
              </a:prstGeom>
              <a:blipFill>
                <a:blip r:embed="rId7"/>
                <a:stretch>
                  <a:fillRect l="-2232" t="-3846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751" y="1490418"/>
            <a:ext cx="896125" cy="8550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321" y="1279088"/>
            <a:ext cx="697965" cy="5519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321" y="1533156"/>
            <a:ext cx="670595" cy="5314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321" y="1766952"/>
            <a:ext cx="670595" cy="5953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896" y="1312883"/>
            <a:ext cx="652347" cy="59532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167" y="1531512"/>
            <a:ext cx="640943" cy="595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896" y="1838382"/>
            <a:ext cx="704808" cy="53145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6129" y="1500089"/>
            <a:ext cx="896125" cy="85504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4236" y="1483278"/>
            <a:ext cx="896125" cy="85504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1806" y="1271948"/>
            <a:ext cx="697965" cy="55198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1806" y="1526016"/>
            <a:ext cx="670595" cy="5314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1806" y="1759812"/>
            <a:ext cx="670595" cy="59532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381" y="1305743"/>
            <a:ext cx="652347" cy="5953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652" y="1524372"/>
            <a:ext cx="640943" cy="5953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381" y="1831242"/>
            <a:ext cx="704808" cy="53145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366" y="2586041"/>
            <a:ext cx="896125" cy="85504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473" y="2569230"/>
            <a:ext cx="896125" cy="85504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043" y="2357900"/>
            <a:ext cx="697965" cy="55198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043" y="2611968"/>
            <a:ext cx="670595" cy="5314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043" y="2845764"/>
            <a:ext cx="670595" cy="5953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0618" y="2391695"/>
            <a:ext cx="652347" cy="5953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89" y="2610324"/>
            <a:ext cx="640943" cy="5953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0618" y="2917194"/>
            <a:ext cx="704808" cy="53145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2851" y="2578901"/>
            <a:ext cx="896125" cy="85504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0958" y="2562090"/>
            <a:ext cx="896125" cy="85504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8528" y="2350760"/>
            <a:ext cx="697965" cy="5519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8528" y="2604828"/>
            <a:ext cx="670595" cy="53145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8528" y="2838624"/>
            <a:ext cx="670595" cy="59532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103" y="2384555"/>
            <a:ext cx="652347" cy="59532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8374" y="2603184"/>
            <a:ext cx="640943" cy="59532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103" y="2910054"/>
            <a:ext cx="704808" cy="5314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276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828674" y="384668"/>
                <a:ext cx="7100479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 children are finding different ways to represent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8674" y="384668"/>
                <a:ext cx="7100479" cy="954107"/>
              </a:xfrm>
              <a:prstGeom prst="rect">
                <a:avLst/>
              </a:prstGeom>
              <a:blipFill>
                <a:blip r:embed="rId5"/>
                <a:stretch>
                  <a:fillRect l="-1803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5" name="Picture 5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1757" y="1582802"/>
            <a:ext cx="2084107" cy="102821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5806" y="4351431"/>
            <a:ext cx="1427798" cy="170311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67162" y="4286063"/>
            <a:ext cx="1463858" cy="172232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7023" y="4594022"/>
            <a:ext cx="1334620" cy="160992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485358" y="1540418"/>
            <a:ext cx="2084107" cy="102821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2617" y="1189763"/>
            <a:ext cx="732718" cy="62106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7648" y="1971040"/>
            <a:ext cx="732718" cy="62106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0075" y="1821944"/>
            <a:ext cx="732718" cy="62106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6086" y="1074240"/>
            <a:ext cx="732718" cy="621066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77" y="3186994"/>
            <a:ext cx="481893" cy="57056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637" y="3153374"/>
            <a:ext cx="481893" cy="57056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043" y="3852351"/>
            <a:ext cx="481893" cy="57056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894" y="3852353"/>
            <a:ext cx="481893" cy="57056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5516" y="3852352"/>
            <a:ext cx="481893" cy="57056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665" y="3811128"/>
            <a:ext cx="481893" cy="57056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271" y="3153373"/>
            <a:ext cx="481893" cy="57056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8416" y="3186994"/>
            <a:ext cx="481893" cy="570561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077" y="3186994"/>
            <a:ext cx="3500442" cy="1530462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9479" y="4751180"/>
            <a:ext cx="3795747" cy="123985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DC5DA00-F6F7-4C87-9511-A88833A628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257750" y="2186728"/>
            <a:ext cx="1665623" cy="16656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93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195622" y="1406692"/>
            <a:ext cx="32719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 used a number line and added 8 six times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2176114" y="1389275"/>
            <a:ext cx="3291489" cy="846829"/>
          </a:xfrm>
          <a:prstGeom prst="wedgeRoundRectCallout">
            <a:avLst>
              <a:gd name="adj1" fmla="val -60838"/>
              <a:gd name="adj2" fmla="val 31527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74694" y="390368"/>
                <a:ext cx="7330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 children are exploring ways to calculate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694" y="390368"/>
                <a:ext cx="7330575" cy="523220"/>
              </a:xfrm>
              <a:prstGeom prst="rect">
                <a:avLst/>
              </a:prstGeom>
              <a:blipFill>
                <a:blip r:embed="rId5"/>
                <a:stretch>
                  <a:fillRect l="-1747" t="-10465" r="-166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84989" y="1310412"/>
            <a:ext cx="1211895" cy="885092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>
            <a:off x="1950545" y="3981343"/>
            <a:ext cx="5717582" cy="1201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Arc 36"/>
          <p:cNvSpPr/>
          <p:nvPr/>
        </p:nvSpPr>
        <p:spPr>
          <a:xfrm flipH="1">
            <a:off x="2014713" y="3211227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820505" y="398134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1966004" y="2688007"/>
                <a:ext cx="6351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8</a:t>
                </a:r>
                <a:endParaRPr lang="en-GB" dirty="0"/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6004" y="2688007"/>
                <a:ext cx="635110" cy="523220"/>
              </a:xfrm>
              <a:prstGeom prst="rect">
                <a:avLst/>
              </a:prstGeom>
              <a:blipFill>
                <a:blip r:embed="rId7"/>
                <a:stretch>
                  <a:fillRect t="-11628" r="-173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504835" y="398134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42" name="Arc 41"/>
          <p:cNvSpPr/>
          <p:nvPr/>
        </p:nvSpPr>
        <p:spPr>
          <a:xfrm flipH="1">
            <a:off x="2701502" y="3215233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2652793" y="2692013"/>
                <a:ext cx="6351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8</a:t>
                </a:r>
                <a:endParaRPr lang="en-GB" dirty="0"/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2793" y="2692013"/>
                <a:ext cx="635110" cy="523220"/>
              </a:xfrm>
              <a:prstGeom prst="rect">
                <a:avLst/>
              </a:prstGeom>
              <a:blipFill>
                <a:blip r:embed="rId8"/>
                <a:stretch>
                  <a:fillRect t="-11765" r="-1826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3079959" y="3985349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</a:t>
            </a:r>
          </a:p>
        </p:txBody>
      </p:sp>
      <p:sp>
        <p:nvSpPr>
          <p:cNvPr id="45" name="Arc 44"/>
          <p:cNvSpPr/>
          <p:nvPr/>
        </p:nvSpPr>
        <p:spPr>
          <a:xfrm flipH="1">
            <a:off x="3388291" y="3219239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3339582" y="2696019"/>
                <a:ext cx="6351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b="0" i="0" dirty="0">
                    <a:solidFill>
                      <a:prstClr val="black"/>
                    </a:solidFill>
                  </a:rPr>
                  <a:t>8</a:t>
                </a:r>
                <a:endParaRPr lang="en-GB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9582" y="2696019"/>
                <a:ext cx="635110" cy="523220"/>
              </a:xfrm>
              <a:prstGeom prst="rect">
                <a:avLst/>
              </a:prstGeom>
              <a:blipFill>
                <a:blip r:embed="rId9"/>
                <a:stretch>
                  <a:fillRect t="-10465" r="-173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3766748" y="3989355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sp>
        <p:nvSpPr>
          <p:cNvPr id="48" name="Arc 47"/>
          <p:cNvSpPr/>
          <p:nvPr/>
        </p:nvSpPr>
        <p:spPr>
          <a:xfrm flipH="1">
            <a:off x="4075080" y="3223245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4026371" y="2700025"/>
                <a:ext cx="6351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b="0" i="0" dirty="0">
                    <a:solidFill>
                      <a:prstClr val="black"/>
                    </a:solidFill>
                  </a:rPr>
                  <a:t>8</a:t>
                </a:r>
                <a:endParaRPr lang="en-GB" dirty="0"/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371" y="2700025"/>
                <a:ext cx="635110" cy="523220"/>
              </a:xfrm>
              <a:prstGeom prst="rect">
                <a:avLst/>
              </a:prstGeom>
              <a:blipFill>
                <a:blip r:embed="rId10"/>
                <a:stretch>
                  <a:fillRect t="-11628" r="-1714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4453537" y="3993361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32</a:t>
            </a:r>
          </a:p>
        </p:txBody>
      </p:sp>
      <p:sp>
        <p:nvSpPr>
          <p:cNvPr id="51" name="Arc 50"/>
          <p:cNvSpPr/>
          <p:nvPr/>
        </p:nvSpPr>
        <p:spPr>
          <a:xfrm flipH="1">
            <a:off x="4761869" y="3227251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4713160" y="2704031"/>
                <a:ext cx="6351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b="0" i="0" dirty="0">
                    <a:solidFill>
                      <a:prstClr val="black"/>
                    </a:solidFill>
                  </a:rPr>
                  <a:t>8</a:t>
                </a:r>
                <a:endParaRPr lang="en-GB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160" y="2704031"/>
                <a:ext cx="635110" cy="523220"/>
              </a:xfrm>
              <a:prstGeom prst="rect">
                <a:avLst/>
              </a:prstGeom>
              <a:blipFill>
                <a:blip r:embed="rId11"/>
                <a:stretch>
                  <a:fillRect t="-11765" r="-1826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5140326" y="3997367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</a:p>
        </p:txBody>
      </p:sp>
      <p:sp>
        <p:nvSpPr>
          <p:cNvPr id="55" name="Arc 54"/>
          <p:cNvSpPr/>
          <p:nvPr/>
        </p:nvSpPr>
        <p:spPr>
          <a:xfrm flipH="1">
            <a:off x="5448658" y="3231257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/>
              <p:cNvSpPr/>
              <p:nvPr/>
            </p:nvSpPr>
            <p:spPr>
              <a:xfrm>
                <a:off x="5399949" y="2708037"/>
                <a:ext cx="6351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b="0" i="0" dirty="0">
                    <a:solidFill>
                      <a:prstClr val="black"/>
                    </a:solidFill>
                  </a:rPr>
                  <a:t>8</a:t>
                </a:r>
                <a:endParaRPr lang="en-GB" dirty="0"/>
              </a:p>
            </p:txBody>
          </p:sp>
        </mc:Choice>
        <mc:Fallback xmlns="">
          <p:sp>
            <p:nvSpPr>
              <p:cNvPr id="56" name="Rectangle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9949" y="2708037"/>
                <a:ext cx="635110" cy="523220"/>
              </a:xfrm>
              <a:prstGeom prst="rect">
                <a:avLst/>
              </a:prstGeom>
              <a:blipFill>
                <a:blip r:embed="rId12"/>
                <a:stretch>
                  <a:fillRect t="-10465" r="-173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5827115" y="400137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AB304B-72C7-487D-A635-A8C78A7B9E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729262" y="1066634"/>
            <a:ext cx="1952487" cy="19524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769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10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9" grpId="0"/>
      <p:bldP spid="18" grpId="0" animBg="1"/>
      <p:bldP spid="37" grpId="0" animBg="1"/>
      <p:bldP spid="38" grpId="0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48" grpId="0" animBg="1"/>
      <p:bldP spid="49" grpId="0"/>
      <p:bldP spid="50" grpId="0"/>
      <p:bldP spid="51" grpId="0" animBg="1"/>
      <p:bldP spid="52" grpId="0"/>
      <p:bldP spid="53" grpId="0"/>
      <p:bldP spid="55" grpId="0" animBg="1"/>
      <p:bldP spid="56" grpId="0"/>
      <p:bldP spid="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689684" y="1430306"/>
                <a:ext cx="244702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I know 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 8 is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two lots of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 8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684" y="1430306"/>
                <a:ext cx="2447025" cy="830997"/>
              </a:xfrm>
              <a:prstGeom prst="rect">
                <a:avLst/>
              </a:prstGeom>
              <a:blipFill>
                <a:blip r:embed="rId5"/>
                <a:stretch>
                  <a:fillRect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ular Callout 17"/>
          <p:cNvSpPr/>
          <p:nvPr/>
        </p:nvSpPr>
        <p:spPr>
          <a:xfrm>
            <a:off x="3689684" y="1435543"/>
            <a:ext cx="2447024" cy="846829"/>
          </a:xfrm>
          <a:prstGeom prst="wedgeRoundRectCallout">
            <a:avLst>
              <a:gd name="adj1" fmla="val 65394"/>
              <a:gd name="adj2" fmla="val 5006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74694" y="390368"/>
                <a:ext cx="7330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 children are exploring ways to calculate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694" y="390368"/>
                <a:ext cx="7330575" cy="523220"/>
              </a:xfrm>
              <a:prstGeom prst="rect">
                <a:avLst/>
              </a:prstGeom>
              <a:blipFill>
                <a:blip r:embed="rId6"/>
                <a:stretch>
                  <a:fillRect l="-1747" t="-10465" r="-166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626121" y="734656"/>
            <a:ext cx="1137679" cy="1607431"/>
          </a:xfrm>
          <a:prstGeom prst="rect">
            <a:avLst/>
          </a:prstGeom>
        </p:spPr>
      </p:pic>
      <p:cxnSp>
        <p:nvCxnSpPr>
          <p:cNvPr id="34" name="Straight Connector 33"/>
          <p:cNvCxnSpPr/>
          <p:nvPr/>
        </p:nvCxnSpPr>
        <p:spPr>
          <a:xfrm>
            <a:off x="1078173" y="4585648"/>
            <a:ext cx="60605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941696" y="458564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6" name="Arc 35"/>
          <p:cNvSpPr/>
          <p:nvPr/>
        </p:nvSpPr>
        <p:spPr>
          <a:xfrm flipH="1">
            <a:off x="1078172" y="3849674"/>
            <a:ext cx="2611512" cy="1333812"/>
          </a:xfrm>
          <a:prstGeom prst="arc">
            <a:avLst>
              <a:gd name="adj1" fmla="val 10737039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/>
              <p:cNvSpPr/>
              <p:nvPr/>
            </p:nvSpPr>
            <p:spPr>
              <a:xfrm>
                <a:off x="1875082" y="3267495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58" name="Rectangle 5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082" y="3267495"/>
                <a:ext cx="970137" cy="523220"/>
              </a:xfrm>
              <a:prstGeom prst="rect">
                <a:avLst/>
              </a:prstGeom>
              <a:blipFill>
                <a:blip r:embed="rId8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9" name="TextBox 78"/>
          <p:cNvSpPr txBox="1"/>
          <p:nvPr/>
        </p:nvSpPr>
        <p:spPr>
          <a:xfrm>
            <a:off x="3384405" y="458564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023716" y="458564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p:sp>
        <p:nvSpPr>
          <p:cNvPr id="81" name="Arc 80"/>
          <p:cNvSpPr/>
          <p:nvPr/>
        </p:nvSpPr>
        <p:spPr>
          <a:xfrm flipH="1">
            <a:off x="3689684" y="3846584"/>
            <a:ext cx="2611512" cy="1333812"/>
          </a:xfrm>
          <a:prstGeom prst="arc">
            <a:avLst>
              <a:gd name="adj1" fmla="val 10737039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/>
              <p:cNvSpPr/>
              <p:nvPr/>
            </p:nvSpPr>
            <p:spPr>
              <a:xfrm>
                <a:off x="4486594" y="3264405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82" name="Rectangle 8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594" y="3264405"/>
                <a:ext cx="970137" cy="523220"/>
              </a:xfrm>
              <a:prstGeom prst="rect">
                <a:avLst/>
              </a:prstGeom>
              <a:blipFill>
                <a:blip r:embed="rId9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8895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79" grpId="0"/>
      <p:bldP spid="80" grpId="0"/>
      <p:bldP spid="8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524343" y="1229746"/>
                <a:ext cx="3271981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I know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 40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then I added one more 8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4343" y="1229746"/>
                <a:ext cx="3271981" cy="830997"/>
              </a:xfrm>
              <a:prstGeom prst="rect">
                <a:avLst/>
              </a:prstGeom>
              <a:blipFill>
                <a:blip r:embed="rId5"/>
                <a:stretch>
                  <a:fillRect l="-2793" t="-5882" r="-186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9279" y="448682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8657" y="46409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2504835" y="1212329"/>
            <a:ext cx="3291489" cy="846829"/>
          </a:xfrm>
          <a:prstGeom prst="wedgeRoundRectCallout">
            <a:avLst>
              <a:gd name="adj1" fmla="val -60838"/>
              <a:gd name="adj2" fmla="val 31527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74694" y="390368"/>
                <a:ext cx="7330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 children are exploring ways to calculate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694" y="390368"/>
                <a:ext cx="7330575" cy="523220"/>
              </a:xfrm>
              <a:prstGeom prst="rect">
                <a:avLst/>
              </a:prstGeom>
              <a:blipFill>
                <a:blip r:embed="rId7"/>
                <a:stretch>
                  <a:fillRect l="-1747" t="-10465" r="-166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70246" y="870370"/>
            <a:ext cx="1241638" cy="1754315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>
            <a:off x="1950545" y="3628419"/>
            <a:ext cx="5717582" cy="1201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820505" y="3628419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140326" y="364444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</a:p>
        </p:txBody>
      </p:sp>
      <p:sp>
        <p:nvSpPr>
          <p:cNvPr id="55" name="Arc 54"/>
          <p:cNvSpPr/>
          <p:nvPr/>
        </p:nvSpPr>
        <p:spPr>
          <a:xfrm flipH="1">
            <a:off x="5448658" y="2878333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/>
              <p:cNvSpPr/>
              <p:nvPr/>
            </p:nvSpPr>
            <p:spPr>
              <a:xfrm>
                <a:off x="5435654" y="2365416"/>
                <a:ext cx="63511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b="0" i="0" dirty="0">
                    <a:solidFill>
                      <a:prstClr val="black"/>
                    </a:solidFill>
                  </a:rPr>
                  <a:t>8</a:t>
                </a:r>
                <a:endParaRPr lang="en-GB" dirty="0"/>
              </a:p>
            </p:txBody>
          </p:sp>
        </mc:Choice>
        <mc:Fallback xmlns="">
          <p:sp>
            <p:nvSpPr>
              <p:cNvPr id="56" name="Rectangle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5654" y="2365416"/>
                <a:ext cx="635110" cy="523220"/>
              </a:xfrm>
              <a:prstGeom prst="rect">
                <a:avLst/>
              </a:prstGeom>
              <a:blipFill>
                <a:blip r:embed="rId9"/>
                <a:stretch>
                  <a:fillRect t="-10465" r="-173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5827115" y="3648449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p:sp>
        <p:nvSpPr>
          <p:cNvPr id="34" name="Arc 33"/>
          <p:cNvSpPr/>
          <p:nvPr/>
        </p:nvSpPr>
        <p:spPr>
          <a:xfrm flipH="1">
            <a:off x="2007448" y="2837856"/>
            <a:ext cx="3441209" cy="1368957"/>
          </a:xfrm>
          <a:prstGeom prst="arc">
            <a:avLst>
              <a:gd name="adj1" fmla="val 10737039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3226386" y="2351630"/>
                <a:ext cx="1278357" cy="5370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386" y="2351630"/>
                <a:ext cx="1278357" cy="537006"/>
              </a:xfrm>
              <a:prstGeom prst="rect">
                <a:avLst/>
              </a:prstGeom>
              <a:blipFill>
                <a:blip r:embed="rId10"/>
                <a:stretch>
                  <a:fillRect l="-9524" t="-11364" b="-29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764980" y="5362523"/>
                <a:ext cx="7330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How many ways can you calculate 9 </a:t>
                </a:r>
                <a14:m>
                  <m:oMath xmlns:m="http://schemas.openxmlformats.org/officeDocument/2006/math">
                    <m:r>
                      <a:rPr lang="en-GB" sz="28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 8?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980" y="5362523"/>
                <a:ext cx="7330575" cy="523220"/>
              </a:xfrm>
              <a:prstGeom prst="rect">
                <a:avLst/>
              </a:prstGeom>
              <a:blipFill>
                <a:blip r:embed="rId11"/>
                <a:stretch>
                  <a:fillRect l="-166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5189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8" grpId="0"/>
      <p:bldP spid="53" grpId="0"/>
      <p:bldP spid="55" grpId="0" animBg="1"/>
      <p:bldP spid="56" grpId="0"/>
      <p:bldP spid="57" grpId="0"/>
      <p:bldP spid="34" grpId="0" animBg="1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320896" y="1630125"/>
            <a:ext cx="38578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used 8 cubes and 6 cylinders for my tower.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06177" y="730555"/>
            <a:ext cx="2248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99130" y="745733"/>
            <a:ext cx="1909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225" y="522072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67603" y="53748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Cube 7"/>
          <p:cNvSpPr/>
          <p:nvPr/>
        </p:nvSpPr>
        <p:spPr>
          <a:xfrm>
            <a:off x="5076717" y="701039"/>
            <a:ext cx="652679" cy="705395"/>
          </a:xfrm>
          <a:prstGeom prst="cub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7277044" y="396409"/>
            <a:ext cx="0" cy="1027666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855669" y="730555"/>
            <a:ext cx="0" cy="52544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794" y="1518118"/>
            <a:ext cx="1395823" cy="1533527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272937" y="1615232"/>
            <a:ext cx="3905794" cy="846829"/>
          </a:xfrm>
          <a:prstGeom prst="wedgeRoundRectCallout">
            <a:avLst>
              <a:gd name="adj1" fmla="val -60838"/>
              <a:gd name="adj2" fmla="val 31527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4695" y="390368"/>
            <a:ext cx="44020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 has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built a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tower using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cubes and cylinders.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08189" y="4467846"/>
                <a:ext cx="223947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tx1"/>
                    </a:solidFill>
                    <a:latin typeface="Calibri" panose="020F0502020204030204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189" y="4467846"/>
                <a:ext cx="2239470" cy="1077218"/>
              </a:xfrm>
              <a:prstGeom prst="rect">
                <a:avLst/>
              </a:prstGeom>
              <a:blipFill>
                <a:blip r:embed="rId7"/>
                <a:stretch>
                  <a:fillRect l="-6793" t="-67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848810" y="5218278"/>
            <a:ext cx="4194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tower is 88 cm tall. </a:t>
            </a:r>
          </a:p>
        </p:txBody>
      </p:sp>
      <p:sp>
        <p:nvSpPr>
          <p:cNvPr id="54" name="Can 53"/>
          <p:cNvSpPr/>
          <p:nvPr/>
        </p:nvSpPr>
        <p:spPr>
          <a:xfrm>
            <a:off x="6677497" y="396409"/>
            <a:ext cx="473137" cy="1031114"/>
          </a:xfrm>
          <a:prstGeom prst="ca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106245" y="4467846"/>
                <a:ext cx="4194257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latin typeface="Calibri" panose="020F0502020204030204"/>
                  </a:rPr>
                  <a:t>6</a:t>
                </a:r>
                <a:r>
                  <a:rPr lang="en-GB" sz="3200" dirty="0">
                    <a:solidFill>
                      <a:schemeClr val="tx1"/>
                    </a:solidFill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6245" y="4467846"/>
                <a:ext cx="4194257" cy="1077218"/>
              </a:xfrm>
              <a:prstGeom prst="rect">
                <a:avLst/>
              </a:prstGeom>
              <a:blipFill>
                <a:blip r:embed="rId8"/>
                <a:stretch>
                  <a:fillRect l="-3779" t="-67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488821" y="4467846"/>
                <a:ext cx="4194257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tx1"/>
                    </a:solidFill>
                    <a:latin typeface="Calibri" panose="020F0502020204030204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8821" y="4467846"/>
                <a:ext cx="4194257" cy="1077218"/>
              </a:xfrm>
              <a:prstGeom prst="rect">
                <a:avLst/>
              </a:prstGeom>
              <a:blipFill>
                <a:blip r:embed="rId9"/>
                <a:stretch>
                  <a:fillRect l="-3634" t="-67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684989" y="2916439"/>
            <a:ext cx="6888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tall is Rosie’s tower?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1046020" y="3994999"/>
            <a:ext cx="509369" cy="512154"/>
          </a:xfrm>
          <a:prstGeom prst="cub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an 33"/>
          <p:cNvSpPr/>
          <p:nvPr/>
        </p:nvSpPr>
        <p:spPr>
          <a:xfrm>
            <a:off x="3505056" y="3735830"/>
            <a:ext cx="366706" cy="794870"/>
          </a:xfrm>
          <a:prstGeom prst="ca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4FB9F7C-2C1A-4F3F-8C6B-ED4FFECDC7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338398" y="2237070"/>
            <a:ext cx="2291326" cy="22913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7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354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9" grpId="0"/>
      <p:bldP spid="4" grpId="0"/>
      <p:bldP spid="4" grpId="1"/>
      <p:bldP spid="18" grpId="0" animBg="1"/>
      <p:bldP spid="28" grpId="0"/>
      <p:bldP spid="30" grpId="0"/>
      <p:bldP spid="24" grpId="0"/>
      <p:bldP spid="25" grpId="0"/>
      <p:bldP spid="26" grpId="0"/>
      <p:bldP spid="27" grpId="0" animBg="1"/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531" y="131627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14589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68359" y="3317949"/>
            <a:ext cx="1448553" cy="17543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1992033" y="3499550"/>
                <a:ext cx="2467670" cy="919401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8 is the same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as 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2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033" y="3499550"/>
                <a:ext cx="2467670" cy="919401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blipFill>
                <a:blip r:embed="rId7"/>
                <a:stretch>
                  <a:fillRect r="-2418" b="-7692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4533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8559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12585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16611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9" name="TextBox 188"/>
              <p:cNvSpPr txBox="1"/>
              <p:nvPr/>
            </p:nvSpPr>
            <p:spPr>
              <a:xfrm>
                <a:off x="893963" y="425534"/>
                <a:ext cx="244420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64</a:t>
                </a:r>
              </a:p>
            </p:txBody>
          </p:sp>
        </mc:Choice>
        <mc:Fallback xmlns="">
          <p:sp>
            <p:nvSpPr>
              <p:cNvPr id="189" name="TextBox 1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963" y="425534"/>
                <a:ext cx="2444201" cy="584775"/>
              </a:xfrm>
              <a:prstGeom prst="rect">
                <a:avLst/>
              </a:prstGeom>
              <a:blipFill>
                <a:blip r:embed="rId8"/>
                <a:stretch>
                  <a:fillRect l="-648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0" name="TextBox 189"/>
              <p:cNvSpPr txBox="1"/>
              <p:nvPr/>
            </p:nvSpPr>
            <p:spPr>
              <a:xfrm>
                <a:off x="2812437" y="935199"/>
                <a:ext cx="239270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0" name="TextBox 1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2437" y="935199"/>
                <a:ext cx="2392704" cy="584775"/>
              </a:xfrm>
              <a:prstGeom prst="rect">
                <a:avLst/>
              </a:prstGeom>
              <a:blipFill>
                <a:blip r:embed="rId9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3" name="TextBox 192"/>
              <p:cNvSpPr txBox="1"/>
              <p:nvPr/>
            </p:nvSpPr>
            <p:spPr>
              <a:xfrm>
                <a:off x="5090260" y="3556583"/>
                <a:ext cx="298431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64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3" name="TextBox 1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260" y="3556583"/>
                <a:ext cx="2984316" cy="584775"/>
              </a:xfrm>
              <a:prstGeom prst="rect">
                <a:avLst/>
              </a:prstGeom>
              <a:blipFill>
                <a:blip r:embed="rId10"/>
                <a:stretch>
                  <a:fillRect l="-510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2" name="Oval 9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204548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/>
              <p:cNvSpPr txBox="1"/>
              <p:nvPr/>
            </p:nvSpPr>
            <p:spPr>
              <a:xfrm>
                <a:off x="2812437" y="2449009"/>
                <a:ext cx="20619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 32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0" name="TextBox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2437" y="2449009"/>
                <a:ext cx="2061977" cy="584775"/>
              </a:xfrm>
              <a:prstGeom prst="rect">
                <a:avLst/>
              </a:prstGeom>
              <a:blipFill>
                <a:blip r:embed="rId11"/>
                <a:stretch>
                  <a:fillRect l="-7375" t="-12500" r="-32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4" name="Oval 21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24461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28487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2" name="Oval 23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3" name="Oval 23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4" name="Oval 23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5" name="Oval 23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6" name="Oval 23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32330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8" name="Oval 23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9" name="Oval 23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0" name="Oval 23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1" name="Oval 24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4714262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2" name="Oval 24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3" name="Oval 24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4" name="Oval 24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5" name="Oval 24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136301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6" name="Oval 24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7" name="Oval 24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8" name="Oval 24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9" name="Oval 24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558340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0" name="Oval 24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1" name="Oval 25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2" name="Oval 25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3" name="Oval 25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5980379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4" name="Oval 25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5" name="Oval 25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6" name="Oval 25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7" name="Oval 25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402418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8" name="Oval 25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9" name="Oval 25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Oval 259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1" name="Oval 260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6824457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2" name="Oval 261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3" name="Oval 262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4" name="Oval 263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5" name="Oval 264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246496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6" name="Oval 265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44664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7" name="Oval 266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84924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8" name="Oval 267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125185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9" name="Oval 268">
            <a:extLst>
              <a:ext uri="{FF2B5EF4-FFF2-40B4-BE49-F238E27FC236}">
                <a16:creationId xmlns:a16="http://schemas.microsoft.com/office/drawing/2014/main" id="{9EDA679A-3EEB-4499-9D8B-7588282D3574}"/>
              </a:ext>
            </a:extLst>
          </p:cNvPr>
          <p:cNvSpPr/>
          <p:nvPr/>
        </p:nvSpPr>
        <p:spPr>
          <a:xfrm>
            <a:off x="7668535" y="1654453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2" name="Straight Connector 301"/>
          <p:cNvCxnSpPr/>
          <p:nvPr/>
        </p:nvCxnSpPr>
        <p:spPr>
          <a:xfrm>
            <a:off x="2619246" y="5709695"/>
            <a:ext cx="5528302" cy="389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3" name="TextBox 302"/>
          <p:cNvSpPr txBox="1"/>
          <p:nvPr/>
        </p:nvSpPr>
        <p:spPr>
          <a:xfrm>
            <a:off x="2482769" y="5709695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04" name="Arc 303"/>
          <p:cNvSpPr/>
          <p:nvPr/>
        </p:nvSpPr>
        <p:spPr>
          <a:xfrm flipH="1">
            <a:off x="2619245" y="4973721"/>
            <a:ext cx="2611512" cy="1333812"/>
          </a:xfrm>
          <a:prstGeom prst="arc">
            <a:avLst>
              <a:gd name="adj1" fmla="val 10737039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5" name="Rectangle 304"/>
              <p:cNvSpPr/>
              <p:nvPr/>
            </p:nvSpPr>
            <p:spPr>
              <a:xfrm>
                <a:off x="3416155" y="4584046"/>
                <a:ext cx="97013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solidFill>
                      <a:prstClr val="black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8</a:t>
                </a:r>
                <a:endParaRPr lang="en-GB" sz="1600" dirty="0"/>
              </a:p>
            </p:txBody>
          </p:sp>
        </mc:Choice>
        <mc:Fallback xmlns="">
          <p:sp>
            <p:nvSpPr>
              <p:cNvPr id="305" name="Rectangle 30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6155" y="4584046"/>
                <a:ext cx="970137" cy="461665"/>
              </a:xfrm>
              <a:prstGeom prst="rect">
                <a:avLst/>
              </a:prstGeom>
              <a:blipFill>
                <a:blip r:embed="rId12"/>
                <a:stretch>
                  <a:fillRect l="-937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6" name="TextBox 305"/>
          <p:cNvSpPr txBox="1"/>
          <p:nvPr/>
        </p:nvSpPr>
        <p:spPr>
          <a:xfrm>
            <a:off x="4925478" y="5709695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p:sp>
        <p:nvSpPr>
          <p:cNvPr id="307" name="TextBox 306"/>
          <p:cNvSpPr txBox="1"/>
          <p:nvPr/>
        </p:nvSpPr>
        <p:spPr>
          <a:xfrm>
            <a:off x="7564789" y="5709695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64</a:t>
            </a:r>
          </a:p>
        </p:txBody>
      </p:sp>
      <p:sp>
        <p:nvSpPr>
          <p:cNvPr id="308" name="Arc 307"/>
          <p:cNvSpPr/>
          <p:nvPr/>
        </p:nvSpPr>
        <p:spPr>
          <a:xfrm flipH="1">
            <a:off x="5230757" y="4970631"/>
            <a:ext cx="2611512" cy="1333812"/>
          </a:xfrm>
          <a:prstGeom prst="arc">
            <a:avLst>
              <a:gd name="adj1" fmla="val 10737039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9" name="Rectangle 308"/>
              <p:cNvSpPr/>
              <p:nvPr/>
            </p:nvSpPr>
            <p:spPr>
              <a:xfrm>
                <a:off x="6027667" y="4580956"/>
                <a:ext cx="97013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solidFill>
                      <a:prstClr val="black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8</a:t>
                </a:r>
                <a:endParaRPr lang="en-GB" sz="1600" dirty="0"/>
              </a:p>
            </p:txBody>
          </p:sp>
        </mc:Choice>
        <mc:Fallback xmlns="">
          <p:sp>
            <p:nvSpPr>
              <p:cNvPr id="309" name="Rectangle 30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7667" y="4580956"/>
                <a:ext cx="970137" cy="461665"/>
              </a:xfrm>
              <a:prstGeom prst="rect">
                <a:avLst/>
              </a:prstGeom>
              <a:blipFill>
                <a:blip r:embed="rId13"/>
                <a:stretch>
                  <a:fillRect l="-1006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23C443-A816-4BAD-8FD7-492ED9FAAC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348693" y="1093375"/>
            <a:ext cx="2624214" cy="26242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04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7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0" dur="500"/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9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2" dur="500"/>
                                        <p:tgtEl>
                                          <p:spTgt spid="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0" dur="301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  <p:bldP spid="9" grpId="0" animBg="1"/>
      <p:bldP spid="21" grpId="0" animBg="1"/>
      <p:bldP spid="24" grpId="0" animBg="1"/>
      <p:bldP spid="2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89" grpId="0"/>
      <p:bldP spid="190" grpId="0"/>
      <p:bldP spid="193" grpId="0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303" grpId="0"/>
      <p:bldP spid="304" grpId="0" animBg="1"/>
      <p:bldP spid="306" grpId="0"/>
      <p:bldP spid="307" grpId="0"/>
      <p:bldP spid="30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6.7|4.3|4.6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6.7|11.7|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0|8.6|5.4|11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8.8|8.4|5.3|6.3|1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1|4.4|0.6|0.5|1|0.6|0.7|1|0.8|0.6|0.6|0.6|0.5|0.7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1|2.2|2.5|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0.5|0.5|1.5|2.5|1.5|8.6|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5|4.2|4.4|9.6|6.1|5.4|6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8.8|5.2|3.2|0.9|0.6|0.3|1|0.6|0.6|1.9|7.6|2.3|6.9|5.8|15.8|0.6|3|0.9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BB79CDA-599B-4E6F-89FD-F100EAE755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522d4c35-b548-4432-90ae-af4376e1c4b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9667</TotalTime>
  <Words>431</Words>
  <Application>Microsoft Office PowerPoint</Application>
  <PresentationFormat>On-screen Show (4:3)</PresentationFormat>
  <Paragraphs>123</Paragraphs>
  <Slides>13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4.2.2021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230</cp:revision>
  <dcterms:created xsi:type="dcterms:W3CDTF">2019-07-05T11:02:13Z</dcterms:created>
  <dcterms:modified xsi:type="dcterms:W3CDTF">2021-01-27T12:00:53Z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