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67" r:id="rId3"/>
    <p:sldId id="306" r:id="rId4"/>
    <p:sldId id="264" r:id="rId5"/>
    <p:sldId id="269" r:id="rId6"/>
    <p:sldId id="270" r:id="rId7"/>
    <p:sldId id="271" r:id="rId8"/>
    <p:sldId id="272" r:id="rId9"/>
    <p:sldId id="273" r:id="rId10"/>
    <p:sldId id="274" r:id="rId11"/>
    <p:sldId id="307" r:id="rId12"/>
    <p:sldId id="308" r:id="rId13"/>
    <p:sldId id="275" r:id="rId14"/>
    <p:sldId id="261" r:id="rId15"/>
    <p:sldId id="276" r:id="rId16"/>
    <p:sldId id="277" r:id="rId17"/>
    <p:sldId id="278" r:id="rId18"/>
    <p:sldId id="280" r:id="rId19"/>
    <p:sldId id="281" r:id="rId20"/>
    <p:sldId id="309" r:id="rId21"/>
    <p:sldId id="279" r:id="rId22"/>
    <p:sldId id="284" r:id="rId23"/>
    <p:sldId id="286" r:id="rId24"/>
    <p:sldId id="287" r:id="rId25"/>
    <p:sldId id="310" r:id="rId26"/>
    <p:sldId id="288" r:id="rId27"/>
    <p:sldId id="289" r:id="rId28"/>
    <p:sldId id="290" r:id="rId29"/>
    <p:sldId id="291" r:id="rId30"/>
    <p:sldId id="292" r:id="rId31"/>
    <p:sldId id="293" r:id="rId32"/>
    <p:sldId id="294" r:id="rId33"/>
    <p:sldId id="295" r:id="rId34"/>
    <p:sldId id="296" r:id="rId35"/>
    <p:sldId id="297" r:id="rId36"/>
    <p:sldId id="298" r:id="rId37"/>
    <p:sldId id="299" r:id="rId38"/>
    <p:sldId id="257" r:id="rId39"/>
    <p:sldId id="311" r:id="rId40"/>
    <p:sldId id="258" r:id="rId41"/>
    <p:sldId id="300" r:id="rId42"/>
    <p:sldId id="262" r:id="rId43"/>
    <p:sldId id="302" r:id="rId44"/>
    <p:sldId id="266" r:id="rId45"/>
    <p:sldId id="303" r:id="rId46"/>
    <p:sldId id="305"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92E5795-2026-418B-9E37-8A4743EAC4CE}" type="datetimeFigureOut">
              <a:rPr lang="en-GB" smtClean="0"/>
              <a:t>20/11/2020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5169EB-1755-4712-97E2-B3C2484F3355}"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923467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2E5795-2026-418B-9E37-8A4743EAC4CE}" type="datetimeFigureOut">
              <a:rPr lang="en-GB" smtClean="0"/>
              <a:t>20/11/2020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5169EB-1755-4712-97E2-B3C2484F3355}" type="slidenum">
              <a:rPr lang="en-GB" smtClean="0"/>
              <a:t>‹#›</a:t>
            </a:fld>
            <a:endParaRPr lang="en-GB"/>
          </a:p>
        </p:txBody>
      </p:sp>
    </p:spTree>
    <p:extLst>
      <p:ext uri="{BB962C8B-B14F-4D97-AF65-F5344CB8AC3E}">
        <p14:creationId xmlns:p14="http://schemas.microsoft.com/office/powerpoint/2010/main" val="28331934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92E5795-2026-418B-9E37-8A4743EAC4CE}" type="datetimeFigureOut">
              <a:rPr lang="en-GB" smtClean="0"/>
              <a:t>20/11/2020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5169EB-1755-4712-97E2-B3C2484F3355}"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4875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92E5795-2026-418B-9E37-8A4743EAC4CE}" type="datetimeFigureOut">
              <a:rPr lang="en-GB" smtClean="0"/>
              <a:t>20/11/2020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5169EB-1755-4712-97E2-B3C2484F3355}" type="slidenum">
              <a:rPr lang="en-GB" smtClean="0"/>
              <a:t>‹#›</a:t>
            </a:fld>
            <a:endParaRPr lang="en-GB"/>
          </a:p>
        </p:txBody>
      </p:sp>
    </p:spTree>
    <p:extLst>
      <p:ext uri="{BB962C8B-B14F-4D97-AF65-F5344CB8AC3E}">
        <p14:creationId xmlns:p14="http://schemas.microsoft.com/office/powerpoint/2010/main" val="2439339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92E5795-2026-418B-9E37-8A4743EAC4CE}" type="datetimeFigureOut">
              <a:rPr lang="en-GB" smtClean="0"/>
              <a:t>20/11/2020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95169EB-1755-4712-97E2-B3C2484F3355}" type="slidenum">
              <a:rPr lang="en-GB" smtClean="0"/>
              <a:t>‹#›</a:t>
            </a:fld>
            <a:endParaRPr lang="en-GB"/>
          </a:p>
        </p:txBody>
      </p:sp>
    </p:spTree>
    <p:extLst>
      <p:ext uri="{BB962C8B-B14F-4D97-AF65-F5344CB8AC3E}">
        <p14:creationId xmlns:p14="http://schemas.microsoft.com/office/powerpoint/2010/main" val="2042738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92E5795-2026-418B-9E37-8A4743EAC4CE}" type="datetimeFigureOut">
              <a:rPr lang="en-GB" smtClean="0"/>
              <a:t>20/11/2020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95169EB-1755-4712-97E2-B3C2484F3355}" type="slidenum">
              <a:rPr lang="en-GB" smtClean="0"/>
              <a:t>‹#›</a:t>
            </a:fld>
            <a:endParaRPr lang="en-GB"/>
          </a:p>
        </p:txBody>
      </p:sp>
    </p:spTree>
    <p:extLst>
      <p:ext uri="{BB962C8B-B14F-4D97-AF65-F5344CB8AC3E}">
        <p14:creationId xmlns:p14="http://schemas.microsoft.com/office/powerpoint/2010/main" val="25359525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92E5795-2026-418B-9E37-8A4743EAC4CE}" type="datetimeFigureOut">
              <a:rPr lang="en-GB" smtClean="0"/>
              <a:t>20/11/2020</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B95169EB-1755-4712-97E2-B3C2484F3355}" type="slidenum">
              <a:rPr lang="en-GB" smtClean="0"/>
              <a:t>‹#›</a:t>
            </a:fld>
            <a:endParaRPr lang="en-GB"/>
          </a:p>
        </p:txBody>
      </p:sp>
    </p:spTree>
    <p:extLst>
      <p:ext uri="{BB962C8B-B14F-4D97-AF65-F5344CB8AC3E}">
        <p14:creationId xmlns:p14="http://schemas.microsoft.com/office/powerpoint/2010/main" val="30722123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92E5795-2026-418B-9E37-8A4743EAC4CE}" type="datetimeFigureOut">
              <a:rPr lang="en-GB" smtClean="0"/>
              <a:t>20/11/2020</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B95169EB-1755-4712-97E2-B3C2484F3355}" type="slidenum">
              <a:rPr lang="en-GB" smtClean="0"/>
              <a:t>‹#›</a:t>
            </a:fld>
            <a:endParaRPr lang="en-GB"/>
          </a:p>
        </p:txBody>
      </p:sp>
    </p:spTree>
    <p:extLst>
      <p:ext uri="{BB962C8B-B14F-4D97-AF65-F5344CB8AC3E}">
        <p14:creationId xmlns:p14="http://schemas.microsoft.com/office/powerpoint/2010/main" val="2383845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92E5795-2026-418B-9E37-8A4743EAC4CE}" type="datetimeFigureOut">
              <a:rPr lang="en-GB" smtClean="0"/>
              <a:t>20/11/2020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5169EB-1755-4712-97E2-B3C2484F3355}" type="slidenum">
              <a:rPr lang="en-GB" smtClean="0"/>
              <a:t>‹#›</a:t>
            </a:fld>
            <a:endParaRPr lang="en-GB"/>
          </a:p>
        </p:txBody>
      </p:sp>
    </p:spTree>
    <p:extLst>
      <p:ext uri="{BB962C8B-B14F-4D97-AF65-F5344CB8AC3E}">
        <p14:creationId xmlns:p14="http://schemas.microsoft.com/office/powerpoint/2010/main" val="19861844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2E5795-2026-418B-9E37-8A4743EAC4CE}" type="datetimeFigureOut">
              <a:rPr lang="en-GB" smtClean="0"/>
              <a:t>20/11/2020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5169EB-1755-4712-97E2-B3C2484F3355}" type="slidenum">
              <a:rPr lang="en-GB" smtClean="0"/>
              <a:t>‹#›</a:t>
            </a:fld>
            <a:endParaRPr lang="en-GB"/>
          </a:p>
        </p:txBody>
      </p:sp>
    </p:spTree>
    <p:extLst>
      <p:ext uri="{BB962C8B-B14F-4D97-AF65-F5344CB8AC3E}">
        <p14:creationId xmlns:p14="http://schemas.microsoft.com/office/powerpoint/2010/main" val="649633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2E5795-2026-418B-9E37-8A4743EAC4CE}" type="datetimeFigureOut">
              <a:rPr lang="en-GB" smtClean="0"/>
              <a:t>20/11/2020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5169EB-1755-4712-97E2-B3C2484F3355}" type="slidenum">
              <a:rPr lang="en-GB" smtClean="0"/>
              <a:t>‹#›</a:t>
            </a:fld>
            <a:endParaRPr lang="en-GB"/>
          </a:p>
        </p:txBody>
      </p:sp>
    </p:spTree>
    <p:extLst>
      <p:ext uri="{BB962C8B-B14F-4D97-AF65-F5344CB8AC3E}">
        <p14:creationId xmlns:p14="http://schemas.microsoft.com/office/powerpoint/2010/main" val="1298169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C87F295-F0A0-43EC-A505-DFCDCC0D6AC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0121571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C87F295-F0A0-43EC-A505-DFCDCC0D6AC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7113243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C87F295-F0A0-43EC-A505-DFCDCC0D6AC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876150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C87F295-F0A0-43EC-A505-DFCDCC0D6AC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5698094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C87F295-F0A0-43EC-A505-DFCDCC0D6AC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2561381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C87F295-F0A0-43EC-A505-DFCDCC0D6AC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4967213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C87F295-F0A0-43EC-A505-DFCDCC0D6AC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646232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C87F295-F0A0-43EC-A505-DFCDCC0D6AC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893971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C87F295-F0A0-43EC-A505-DFCDCC0D6AC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955871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92E5795-2026-418B-9E37-8A4743EAC4CE}" type="datetimeFigureOut">
              <a:rPr lang="en-GB" smtClean="0"/>
              <a:t>20/11/2020</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B95169EB-1755-4712-97E2-B3C2484F3355}"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832244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hyperlink" Target="http://www.arkwood.sch.com/" TargetMode="Externa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32.xml.rels><?xml version="1.0" encoding="UTF-8" standalone="yes"?>
<Relationships xmlns="http://schemas.openxmlformats.org/package/2006/relationships"><Relationship Id="rId3" Type="http://schemas.openxmlformats.org/officeDocument/2006/relationships/hyperlink" Target="https://www.bbc.co.uk/bitesize/topics/z4hrt39/articles/z7t2vk7" TargetMode="External"/><Relationship Id="rId2" Type="http://schemas.openxmlformats.org/officeDocument/2006/relationships/hyperlink" Target="https://www.bbc.co.uk/bitesize/topics/z88t97h/articles/z3dbg82" TargetMode="Externa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bbc.co.uk/bitesize/clips/zt3nvcw" TargetMode="External"/><Relationship Id="rId2" Type="http://schemas.openxmlformats.org/officeDocument/2006/relationships/hyperlink" Target="https://www.bbc.co.uk/bitesize/topics/z88t97h/articles/zxdhsg8" TargetMode="Externa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s://www.youtube.com/watch?v=k7TZ7lyALjg&amp;feature=emb_logo"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537F8-B676-408D-B53D-FA2B4985B216}"/>
              </a:ext>
            </a:extLst>
          </p:cNvPr>
          <p:cNvSpPr>
            <a:spLocks noGrp="1"/>
          </p:cNvSpPr>
          <p:nvPr>
            <p:ph type="ctrTitle"/>
          </p:nvPr>
        </p:nvSpPr>
        <p:spPr/>
        <p:txBody>
          <a:bodyPr>
            <a:normAutofit/>
          </a:bodyPr>
          <a:lstStyle/>
          <a:p>
            <a:r>
              <a:rPr lang="en-GB" sz="5400" dirty="0">
                <a:latin typeface="Comic Sans MS" panose="030F0702030302020204" pitchFamily="66" charset="0"/>
              </a:rPr>
              <a:t>Monday 23</a:t>
            </a:r>
            <a:r>
              <a:rPr lang="en-GB" sz="5400" baseline="30000" dirty="0">
                <a:latin typeface="Comic Sans MS" panose="030F0702030302020204" pitchFamily="66" charset="0"/>
              </a:rPr>
              <a:t>rd</a:t>
            </a:r>
            <a:r>
              <a:rPr lang="en-GB" sz="5400" dirty="0">
                <a:latin typeface="Comic Sans MS" panose="030F0702030302020204" pitchFamily="66" charset="0"/>
              </a:rPr>
              <a:t> November 2020</a:t>
            </a:r>
          </a:p>
        </p:txBody>
      </p:sp>
      <p:sp>
        <p:nvSpPr>
          <p:cNvPr id="3" name="Subtitle 2">
            <a:extLst>
              <a:ext uri="{FF2B5EF4-FFF2-40B4-BE49-F238E27FC236}">
                <a16:creationId xmlns:a16="http://schemas.microsoft.com/office/drawing/2014/main" id="{E1385D64-A67C-4ABA-9C51-9889F083E0B0}"/>
              </a:ext>
            </a:extLst>
          </p:cNvPr>
          <p:cNvSpPr>
            <a:spLocks noGrp="1"/>
          </p:cNvSpPr>
          <p:nvPr>
            <p:ph type="subTitle" idx="1"/>
          </p:nvPr>
        </p:nvSpPr>
        <p:spPr/>
        <p:txBody>
          <a:bodyPr/>
          <a:lstStyle/>
          <a:p>
            <a:r>
              <a:rPr lang="en-GB" cap="none" dirty="0">
                <a:latin typeface="Comic Sans MS" panose="030F0702030302020204" pitchFamily="66" charset="0"/>
              </a:rPr>
              <a:t>LO: </a:t>
            </a:r>
            <a:r>
              <a:rPr lang="en-US" cap="none" dirty="0">
                <a:latin typeface="Comic Sans MS" panose="030F0702030302020204" pitchFamily="66" charset="0"/>
              </a:rPr>
              <a:t>to write for purpose. </a:t>
            </a:r>
            <a:endParaRPr lang="en-GB" cap="none" dirty="0">
              <a:latin typeface="Comic Sans MS" panose="030F0702030302020204" pitchFamily="66" charset="0"/>
            </a:endParaRPr>
          </a:p>
          <a:p>
            <a:r>
              <a:rPr lang="en-GB" cap="none" dirty="0">
                <a:latin typeface="Comic Sans MS" panose="030F0702030302020204" pitchFamily="66" charset="0"/>
              </a:rPr>
              <a:t>C: Newspaper Reports</a:t>
            </a:r>
          </a:p>
        </p:txBody>
      </p:sp>
    </p:spTree>
    <p:extLst>
      <p:ext uri="{BB962C8B-B14F-4D97-AF65-F5344CB8AC3E}">
        <p14:creationId xmlns:p14="http://schemas.microsoft.com/office/powerpoint/2010/main" val="36807394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Newspapers</a:t>
            </a:r>
          </a:p>
        </p:txBody>
      </p:sp>
      <p:sp>
        <p:nvSpPr>
          <p:cNvPr id="3" name="Content Placeholder 2"/>
          <p:cNvSpPr>
            <a:spLocks noGrp="1"/>
          </p:cNvSpPr>
          <p:nvPr>
            <p:ph idx="1"/>
          </p:nvPr>
        </p:nvSpPr>
        <p:spPr/>
        <p:txBody>
          <a:bodyPr>
            <a:normAutofit/>
          </a:bodyPr>
          <a:lstStyle/>
          <a:p>
            <a:pPr marL="0" indent="0">
              <a:buNone/>
            </a:pPr>
            <a:r>
              <a:rPr lang="en-GB" dirty="0">
                <a:latin typeface="Comic Sans MS" panose="030F0702030302020204" pitchFamily="66" charset="0"/>
              </a:rPr>
              <a:t>Today we are going to look at features of newspaper articles.</a:t>
            </a:r>
          </a:p>
          <a:p>
            <a:pPr marL="0" indent="0">
              <a:buNone/>
            </a:pPr>
            <a:r>
              <a:rPr lang="en-GB" dirty="0">
                <a:latin typeface="Comic Sans MS" panose="030F0702030302020204" pitchFamily="66" charset="0"/>
              </a:rPr>
              <a:t>Newspapers have a range of features that attract the reader.</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Look at the examples of newspaper articles.</a:t>
            </a:r>
          </a:p>
          <a:p>
            <a:pPr marL="0" indent="0">
              <a:buNone/>
            </a:pPr>
            <a:r>
              <a:rPr lang="en-GB" dirty="0">
                <a:latin typeface="Comic Sans MS" panose="030F0702030302020204" pitchFamily="66" charset="0"/>
              </a:rPr>
              <a:t>What do they look like? </a:t>
            </a:r>
          </a:p>
          <a:p>
            <a:pPr marL="0" indent="0">
              <a:buNone/>
            </a:pPr>
            <a:r>
              <a:rPr lang="en-GB" dirty="0">
                <a:latin typeface="Comic Sans MS" panose="030F0702030302020204" pitchFamily="66" charset="0"/>
              </a:rPr>
              <a:t>How are they set out?</a:t>
            </a:r>
          </a:p>
          <a:p>
            <a:pPr marL="0" indent="0">
              <a:buNone/>
            </a:pPr>
            <a:r>
              <a:rPr lang="en-GB" dirty="0">
                <a:latin typeface="Comic Sans MS" panose="030F0702030302020204" pitchFamily="66" charset="0"/>
              </a:rPr>
              <a:t>What is the same in each article? </a:t>
            </a:r>
          </a:p>
        </p:txBody>
      </p:sp>
      <p:pic>
        <p:nvPicPr>
          <p:cNvPr id="4" name="Picture 2" descr="C:\Users\Rachel\AppData\Local\Microsoft\Windows\Temporary Internet Files\Content.IE5\ALJPYRMW\MC900442030[1].wmf">
            <a:extLst>
              <a:ext uri="{FF2B5EF4-FFF2-40B4-BE49-F238E27FC236}">
                <a16:creationId xmlns:a16="http://schemas.microsoft.com/office/drawing/2014/main" id="{209F0EC9-2335-4336-8748-A2D233E24D50}"/>
              </a:ext>
            </a:extLst>
          </p:cNvPr>
          <p:cNvPicPr>
            <a:picLocks noChangeAspect="1" noChangeArrowheads="1"/>
          </p:cNvPicPr>
          <p:nvPr/>
        </p:nvPicPr>
        <p:blipFill>
          <a:blip r:embed="rId2" cstate="print"/>
          <a:srcRect/>
          <a:stretch>
            <a:fillRect/>
          </a:stretch>
        </p:blipFill>
        <p:spPr bwMode="auto">
          <a:xfrm>
            <a:off x="8714509" y="3242479"/>
            <a:ext cx="3271874" cy="2966398"/>
          </a:xfrm>
          <a:prstGeom prst="rect">
            <a:avLst/>
          </a:prstGeom>
          <a:noFill/>
        </p:spPr>
      </p:pic>
    </p:spTree>
    <p:extLst>
      <p:ext uri="{BB962C8B-B14F-4D97-AF65-F5344CB8AC3E}">
        <p14:creationId xmlns:p14="http://schemas.microsoft.com/office/powerpoint/2010/main" val="39577784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6759B69-D1DD-40A6-9E0A-323CACC1AF32}"/>
              </a:ext>
            </a:extLst>
          </p:cNvPr>
          <p:cNvPicPr>
            <a:picLocks noChangeAspect="1"/>
          </p:cNvPicPr>
          <p:nvPr/>
        </p:nvPicPr>
        <p:blipFill rotWithShape="1">
          <a:blip r:embed="rId2"/>
          <a:srcRect l="26363" t="18167" r="44659" b="7050"/>
          <a:stretch/>
        </p:blipFill>
        <p:spPr>
          <a:xfrm>
            <a:off x="0" y="0"/>
            <a:ext cx="4724400" cy="6855010"/>
          </a:xfrm>
          <a:prstGeom prst="rect">
            <a:avLst/>
          </a:prstGeom>
        </p:spPr>
      </p:pic>
      <p:pic>
        <p:nvPicPr>
          <p:cNvPr id="5" name="Picture 4">
            <a:extLst>
              <a:ext uri="{FF2B5EF4-FFF2-40B4-BE49-F238E27FC236}">
                <a16:creationId xmlns:a16="http://schemas.microsoft.com/office/drawing/2014/main" id="{2CF23854-6B5D-4F19-88FD-6060E9179484}"/>
              </a:ext>
            </a:extLst>
          </p:cNvPr>
          <p:cNvPicPr>
            <a:picLocks noChangeAspect="1"/>
          </p:cNvPicPr>
          <p:nvPr/>
        </p:nvPicPr>
        <p:blipFill rotWithShape="1">
          <a:blip r:embed="rId3"/>
          <a:srcRect l="53409" t="19986" r="19545" b="16549"/>
          <a:stretch/>
        </p:blipFill>
        <p:spPr>
          <a:xfrm>
            <a:off x="6982690" y="-17775"/>
            <a:ext cx="5209309" cy="6872785"/>
          </a:xfrm>
          <a:prstGeom prst="rect">
            <a:avLst/>
          </a:prstGeom>
        </p:spPr>
      </p:pic>
    </p:spTree>
    <p:extLst>
      <p:ext uri="{BB962C8B-B14F-4D97-AF65-F5344CB8AC3E}">
        <p14:creationId xmlns:p14="http://schemas.microsoft.com/office/powerpoint/2010/main" val="42021141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3D88F5EE-6168-4D58-9F85-3EA24B243E26}"/>
              </a:ext>
            </a:extLst>
          </p:cNvPr>
          <p:cNvSpPr>
            <a:spLocks noGrp="1"/>
          </p:cNvSpPr>
          <p:nvPr>
            <p:ph type="title"/>
          </p:nvPr>
        </p:nvSpPr>
        <p:spPr>
          <a:xfrm>
            <a:off x="1981201" y="479426"/>
            <a:ext cx="8220075" cy="993775"/>
          </a:xfrm>
        </p:spPr>
        <p:txBody>
          <a:bodyPr/>
          <a:lstStyle/>
          <a:p>
            <a:pPr eaLnBrk="1" hangingPunct="1"/>
            <a:r>
              <a:rPr lang="en-GB" altLang="en-US" sz="3600"/>
              <a:t>A newspaper report needs to…</a:t>
            </a:r>
          </a:p>
        </p:txBody>
      </p:sp>
      <p:sp>
        <p:nvSpPr>
          <p:cNvPr id="2" name="Rectangle: Rounded Corners 1">
            <a:extLst>
              <a:ext uri="{FF2B5EF4-FFF2-40B4-BE49-F238E27FC236}">
                <a16:creationId xmlns:a16="http://schemas.microsoft.com/office/drawing/2014/main" id="{EEF1C60F-6064-44B7-860F-B610F5F169BE}"/>
              </a:ext>
            </a:extLst>
          </p:cNvPr>
          <p:cNvSpPr/>
          <p:nvPr/>
        </p:nvSpPr>
        <p:spPr>
          <a:xfrm>
            <a:off x="2179639" y="2081213"/>
            <a:ext cx="3513137" cy="493712"/>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lgn="ctr">
              <a:defRPr/>
            </a:pPr>
            <a:r>
              <a:rPr lang="en-GB" dirty="0">
                <a:solidFill>
                  <a:schemeClr val="tx1"/>
                </a:solidFill>
              </a:rPr>
              <a:t>Be about an interesting event;</a:t>
            </a:r>
          </a:p>
        </p:txBody>
      </p:sp>
      <p:sp>
        <p:nvSpPr>
          <p:cNvPr id="11" name="Rectangle: Rounded Corners 10">
            <a:extLst>
              <a:ext uri="{FF2B5EF4-FFF2-40B4-BE49-F238E27FC236}">
                <a16:creationId xmlns:a16="http://schemas.microsoft.com/office/drawing/2014/main" id="{31B2EFCF-2DF2-422A-9D74-93308CD6E077}"/>
              </a:ext>
            </a:extLst>
          </p:cNvPr>
          <p:cNvSpPr/>
          <p:nvPr/>
        </p:nvSpPr>
        <p:spPr>
          <a:xfrm>
            <a:off x="6699251" y="2574925"/>
            <a:ext cx="3440113" cy="495300"/>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lgn="ctr">
              <a:defRPr/>
            </a:pPr>
            <a:r>
              <a:rPr lang="en-GB" dirty="0">
                <a:solidFill>
                  <a:schemeClr val="tx1"/>
                </a:solidFill>
              </a:rPr>
              <a:t>Capture the reader’s attention;</a:t>
            </a:r>
          </a:p>
        </p:txBody>
      </p:sp>
      <p:sp>
        <p:nvSpPr>
          <p:cNvPr id="12" name="Rectangle: Rounded Corners 11">
            <a:extLst>
              <a:ext uri="{FF2B5EF4-FFF2-40B4-BE49-F238E27FC236}">
                <a16:creationId xmlns:a16="http://schemas.microsoft.com/office/drawing/2014/main" id="{AD076AC2-0792-4AC4-8CDD-DFD3A9002DDF}"/>
              </a:ext>
            </a:extLst>
          </p:cNvPr>
          <p:cNvSpPr/>
          <p:nvPr/>
        </p:nvSpPr>
        <p:spPr>
          <a:xfrm>
            <a:off x="2138364" y="4329113"/>
            <a:ext cx="3252787" cy="495300"/>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lgn="ctr">
              <a:defRPr/>
            </a:pPr>
            <a:r>
              <a:rPr lang="en-GB" dirty="0">
                <a:solidFill>
                  <a:schemeClr val="tx1"/>
                </a:solidFill>
              </a:rPr>
              <a:t>Present factual information;</a:t>
            </a:r>
          </a:p>
        </p:txBody>
      </p:sp>
      <p:sp>
        <p:nvSpPr>
          <p:cNvPr id="13" name="Rectangle: Rounded Corners 12">
            <a:extLst>
              <a:ext uri="{FF2B5EF4-FFF2-40B4-BE49-F238E27FC236}">
                <a16:creationId xmlns:a16="http://schemas.microsoft.com/office/drawing/2014/main" id="{0628DA72-E6DA-44DE-ADC5-9AFADE268B58}"/>
              </a:ext>
            </a:extLst>
          </p:cNvPr>
          <p:cNvSpPr/>
          <p:nvPr/>
        </p:nvSpPr>
        <p:spPr>
          <a:xfrm>
            <a:off x="6423025" y="4368800"/>
            <a:ext cx="3532188" cy="495300"/>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lgn="ctr">
              <a:defRPr/>
            </a:pPr>
            <a:r>
              <a:rPr lang="en-GB" dirty="0">
                <a:solidFill>
                  <a:schemeClr val="tx1"/>
                </a:solidFill>
              </a:rPr>
              <a:t>Be succinct and to the point;</a:t>
            </a:r>
          </a:p>
        </p:txBody>
      </p:sp>
      <p:pic>
        <p:nvPicPr>
          <p:cNvPr id="9223" name="Picture 2">
            <a:extLst>
              <a:ext uri="{FF2B5EF4-FFF2-40B4-BE49-F238E27FC236}">
                <a16:creationId xmlns:a16="http://schemas.microsoft.com/office/drawing/2014/main" id="{7D841B21-19E0-49D4-A0BC-EDB3F235D46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35501" y="2328864"/>
            <a:ext cx="2519363" cy="2535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025AA621-B193-406A-80D1-A50C7706D40F}"/>
              </a:ext>
            </a:extLst>
          </p:cNvPr>
          <p:cNvSpPr>
            <a:spLocks noGrp="1"/>
          </p:cNvSpPr>
          <p:nvPr>
            <p:ph type="title"/>
          </p:nvPr>
        </p:nvSpPr>
        <p:spPr>
          <a:xfrm>
            <a:off x="1981201" y="479426"/>
            <a:ext cx="8220075" cy="993775"/>
          </a:xfrm>
        </p:spPr>
        <p:txBody>
          <a:bodyPr/>
          <a:lstStyle/>
          <a:p>
            <a:pPr eaLnBrk="1" hangingPunct="1"/>
            <a:r>
              <a:rPr lang="en-GB" altLang="en-US" sz="3600"/>
              <a:t>The Essentials First</a:t>
            </a:r>
          </a:p>
        </p:txBody>
      </p:sp>
      <p:sp>
        <p:nvSpPr>
          <p:cNvPr id="10" name="Rectangle: Rounded Corners 9">
            <a:extLst>
              <a:ext uri="{FF2B5EF4-FFF2-40B4-BE49-F238E27FC236}">
                <a16:creationId xmlns:a16="http://schemas.microsoft.com/office/drawing/2014/main" id="{45D7E935-F6E4-4FF0-85D2-D0CC74617192}"/>
              </a:ext>
            </a:extLst>
          </p:cNvPr>
          <p:cNvSpPr/>
          <p:nvPr/>
        </p:nvSpPr>
        <p:spPr>
          <a:xfrm>
            <a:off x="2070100" y="2589214"/>
            <a:ext cx="2865438" cy="2306637"/>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lgn="ctr">
              <a:defRPr/>
            </a:pPr>
            <a:r>
              <a:rPr lang="en-GB" dirty="0">
                <a:solidFill>
                  <a:schemeClr val="tx1"/>
                </a:solidFill>
              </a:rPr>
              <a:t>It is important that newspaper reports have </a:t>
            </a:r>
            <a:r>
              <a:rPr lang="en-GB" dirty="0">
                <a:solidFill>
                  <a:schemeClr val="tx1"/>
                </a:solidFill>
                <a:latin typeface="Twinkl SemiBold" pitchFamily="2" charset="0"/>
              </a:rPr>
              <a:t>the most important information coming first</a:t>
            </a:r>
            <a:r>
              <a:rPr lang="en-GB" dirty="0">
                <a:solidFill>
                  <a:schemeClr val="tx1"/>
                </a:solidFill>
              </a:rPr>
              <a:t>. This is called front-loading.</a:t>
            </a:r>
          </a:p>
        </p:txBody>
      </p:sp>
      <p:sp>
        <p:nvSpPr>
          <p:cNvPr id="14" name="Rectangle: Rounded Corners 13">
            <a:extLst>
              <a:ext uri="{FF2B5EF4-FFF2-40B4-BE49-F238E27FC236}">
                <a16:creationId xmlns:a16="http://schemas.microsoft.com/office/drawing/2014/main" id="{71192C07-25DF-48D0-B707-033B77F69AA6}"/>
              </a:ext>
            </a:extLst>
          </p:cNvPr>
          <p:cNvSpPr/>
          <p:nvPr/>
        </p:nvSpPr>
        <p:spPr>
          <a:xfrm>
            <a:off x="7296151" y="2316164"/>
            <a:ext cx="2811463" cy="2579687"/>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lgn="ctr">
              <a:defRPr/>
            </a:pPr>
            <a:r>
              <a:rPr lang="en-GB" dirty="0">
                <a:solidFill>
                  <a:schemeClr val="tx1"/>
                </a:solidFill>
              </a:rPr>
              <a:t>When the reader reads a newspaper report, they should be given the essential information first, so that they can decide if they wish to read more.</a:t>
            </a:r>
          </a:p>
        </p:txBody>
      </p:sp>
      <p:pic>
        <p:nvPicPr>
          <p:cNvPr id="10245" name="Picture 2">
            <a:extLst>
              <a:ext uri="{FF2B5EF4-FFF2-40B4-BE49-F238E27FC236}">
                <a16:creationId xmlns:a16="http://schemas.microsoft.com/office/drawing/2014/main" id="{F429F14F-57DC-4190-81E0-7CDFC3B832A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99001" y="2316164"/>
            <a:ext cx="2835275" cy="285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2">
            <a:extLst>
              <a:ext uri="{FF2B5EF4-FFF2-40B4-BE49-F238E27FC236}">
                <a16:creationId xmlns:a16="http://schemas.microsoft.com/office/drawing/2014/main" id="{5AB9584B-7DC1-4EBC-BE83-3AA6CDFE3AA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34351" y="4660901"/>
            <a:ext cx="1819275"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17">
            <a:extLst>
              <a:ext uri="{FF2B5EF4-FFF2-40B4-BE49-F238E27FC236}">
                <a16:creationId xmlns:a16="http://schemas.microsoft.com/office/drawing/2014/main" id="{EC53ADC3-72C4-4064-948D-3E54E0418E5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30489" y="1444626"/>
            <a:ext cx="1468437"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9FF859C2-E6D9-45E3-9C49-97D9F8B32D75}"/>
              </a:ext>
            </a:extLst>
          </p:cNvPr>
          <p:cNvSpPr>
            <a:spLocks noGrp="1"/>
          </p:cNvSpPr>
          <p:nvPr>
            <p:ph type="title"/>
          </p:nvPr>
        </p:nvSpPr>
        <p:spPr>
          <a:xfrm>
            <a:off x="1981201" y="479426"/>
            <a:ext cx="8220075" cy="993775"/>
          </a:xfrm>
        </p:spPr>
        <p:txBody>
          <a:bodyPr/>
          <a:lstStyle/>
          <a:p>
            <a:pPr eaLnBrk="1" hangingPunct="1"/>
            <a:r>
              <a:rPr lang="en-GB" altLang="en-US" sz="3600"/>
              <a:t>Structure of a newspaper report</a:t>
            </a:r>
          </a:p>
        </p:txBody>
      </p:sp>
      <p:sp>
        <p:nvSpPr>
          <p:cNvPr id="2" name="Isosceles Triangle 1">
            <a:extLst>
              <a:ext uri="{FF2B5EF4-FFF2-40B4-BE49-F238E27FC236}">
                <a16:creationId xmlns:a16="http://schemas.microsoft.com/office/drawing/2014/main" id="{79B23C0D-7D14-46BE-BEB1-ECC5EE85A2C5}"/>
              </a:ext>
            </a:extLst>
          </p:cNvPr>
          <p:cNvSpPr/>
          <p:nvPr/>
        </p:nvSpPr>
        <p:spPr>
          <a:xfrm rot="10800000">
            <a:off x="3551238" y="1627188"/>
            <a:ext cx="5080000" cy="4379912"/>
          </a:xfrm>
          <a:prstGeom prst="triangle">
            <a:avLst/>
          </a:prstGeom>
          <a:gradFill flip="none" rotWithShape="1">
            <a:gsLst>
              <a:gs pos="0">
                <a:srgbClr val="18A0DB">
                  <a:shade val="30000"/>
                  <a:satMod val="115000"/>
                </a:srgbClr>
              </a:gs>
              <a:gs pos="50000">
                <a:srgbClr val="18A0DB">
                  <a:shade val="67500"/>
                  <a:satMod val="115000"/>
                </a:srgbClr>
              </a:gs>
              <a:gs pos="100000">
                <a:srgbClr val="18A0DB">
                  <a:shade val="100000"/>
                  <a:satMod val="115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4" name="Straight Connector 3">
            <a:extLst>
              <a:ext uri="{FF2B5EF4-FFF2-40B4-BE49-F238E27FC236}">
                <a16:creationId xmlns:a16="http://schemas.microsoft.com/office/drawing/2014/main" id="{643F59FE-E56F-4973-8733-45C68C87C4D7}"/>
              </a:ext>
            </a:extLst>
          </p:cNvPr>
          <p:cNvCxnSpPr/>
          <p:nvPr/>
        </p:nvCxnSpPr>
        <p:spPr>
          <a:xfrm>
            <a:off x="4032251" y="2441575"/>
            <a:ext cx="41195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2F1CD5CB-D435-44E3-96A6-1312420106AA}"/>
              </a:ext>
            </a:extLst>
          </p:cNvPr>
          <p:cNvCxnSpPr/>
          <p:nvPr/>
        </p:nvCxnSpPr>
        <p:spPr>
          <a:xfrm>
            <a:off x="4619625" y="3473450"/>
            <a:ext cx="2927350" cy="793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525D33E-8175-459D-B963-D74D0B6894D0}"/>
              </a:ext>
            </a:extLst>
          </p:cNvPr>
          <p:cNvCxnSpPr/>
          <p:nvPr/>
        </p:nvCxnSpPr>
        <p:spPr>
          <a:xfrm flipV="1">
            <a:off x="5281613" y="4597400"/>
            <a:ext cx="1619250" cy="793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2295" name="TextBox 17">
            <a:extLst>
              <a:ext uri="{FF2B5EF4-FFF2-40B4-BE49-F238E27FC236}">
                <a16:creationId xmlns:a16="http://schemas.microsoft.com/office/drawing/2014/main" id="{95364B1A-BA41-4339-B4E1-9038DE112346}"/>
              </a:ext>
            </a:extLst>
          </p:cNvPr>
          <p:cNvSpPr txBox="1">
            <a:spLocks noChangeArrowheads="1"/>
          </p:cNvSpPr>
          <p:nvPr/>
        </p:nvSpPr>
        <p:spPr bwMode="auto">
          <a:xfrm>
            <a:off x="4443414" y="1836739"/>
            <a:ext cx="33226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Headline and byline</a:t>
            </a:r>
          </a:p>
        </p:txBody>
      </p:sp>
      <p:sp>
        <p:nvSpPr>
          <p:cNvPr id="12296" name="TextBox 19">
            <a:extLst>
              <a:ext uri="{FF2B5EF4-FFF2-40B4-BE49-F238E27FC236}">
                <a16:creationId xmlns:a16="http://schemas.microsoft.com/office/drawing/2014/main" id="{5E9A83DD-3F39-47B8-9BAB-87DB91437795}"/>
              </a:ext>
            </a:extLst>
          </p:cNvPr>
          <p:cNvSpPr txBox="1">
            <a:spLocks noChangeArrowheads="1"/>
          </p:cNvSpPr>
          <p:nvPr/>
        </p:nvSpPr>
        <p:spPr bwMode="auto">
          <a:xfrm>
            <a:off x="4422775" y="2768600"/>
            <a:ext cx="33210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Lead</a:t>
            </a:r>
          </a:p>
        </p:txBody>
      </p:sp>
      <p:sp>
        <p:nvSpPr>
          <p:cNvPr id="12297" name="TextBox 20">
            <a:extLst>
              <a:ext uri="{FF2B5EF4-FFF2-40B4-BE49-F238E27FC236}">
                <a16:creationId xmlns:a16="http://schemas.microsoft.com/office/drawing/2014/main" id="{E92E8C15-EAAF-4CE9-8EB5-4E6BE30F9771}"/>
              </a:ext>
            </a:extLst>
          </p:cNvPr>
          <p:cNvSpPr txBox="1">
            <a:spLocks noChangeArrowheads="1"/>
          </p:cNvSpPr>
          <p:nvPr/>
        </p:nvSpPr>
        <p:spPr bwMode="auto">
          <a:xfrm>
            <a:off x="4422775" y="3808414"/>
            <a:ext cx="33210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Body</a:t>
            </a:r>
          </a:p>
        </p:txBody>
      </p:sp>
      <p:sp>
        <p:nvSpPr>
          <p:cNvPr id="12298" name="TextBox 21">
            <a:extLst>
              <a:ext uri="{FF2B5EF4-FFF2-40B4-BE49-F238E27FC236}">
                <a16:creationId xmlns:a16="http://schemas.microsoft.com/office/drawing/2014/main" id="{A57B86CB-EC08-4BDD-9145-00B8E1576B28}"/>
              </a:ext>
            </a:extLst>
          </p:cNvPr>
          <p:cNvSpPr txBox="1">
            <a:spLocks noChangeArrowheads="1"/>
          </p:cNvSpPr>
          <p:nvPr/>
        </p:nvSpPr>
        <p:spPr bwMode="auto">
          <a:xfrm>
            <a:off x="4430713" y="4937125"/>
            <a:ext cx="33210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Tail</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5FDCE839-35EF-454B-A03E-2135F4C2E050}"/>
              </a:ext>
            </a:extLst>
          </p:cNvPr>
          <p:cNvSpPr>
            <a:spLocks noGrp="1"/>
          </p:cNvSpPr>
          <p:nvPr>
            <p:ph type="title"/>
          </p:nvPr>
        </p:nvSpPr>
        <p:spPr>
          <a:xfrm>
            <a:off x="1981201" y="479426"/>
            <a:ext cx="8220075" cy="993775"/>
          </a:xfrm>
        </p:spPr>
        <p:txBody>
          <a:bodyPr/>
          <a:lstStyle/>
          <a:p>
            <a:pPr eaLnBrk="1" hangingPunct="1"/>
            <a:r>
              <a:rPr lang="en-GB" altLang="en-US" sz="3600"/>
              <a:t>Headline</a:t>
            </a:r>
          </a:p>
        </p:txBody>
      </p:sp>
      <p:sp>
        <p:nvSpPr>
          <p:cNvPr id="2" name="Isosceles Triangle 1">
            <a:extLst>
              <a:ext uri="{FF2B5EF4-FFF2-40B4-BE49-F238E27FC236}">
                <a16:creationId xmlns:a16="http://schemas.microsoft.com/office/drawing/2014/main" id="{447D2666-5072-4C93-ADA7-CFC5DDA09018}"/>
              </a:ext>
            </a:extLst>
          </p:cNvPr>
          <p:cNvSpPr/>
          <p:nvPr/>
        </p:nvSpPr>
        <p:spPr>
          <a:xfrm rot="10800000">
            <a:off x="1990725" y="1627188"/>
            <a:ext cx="5080000" cy="4379912"/>
          </a:xfrm>
          <a:prstGeom prst="triangle">
            <a:avLst/>
          </a:prstGeom>
          <a:gradFill flip="none" rotWithShape="1">
            <a:gsLst>
              <a:gs pos="0">
                <a:srgbClr val="18A0DB">
                  <a:shade val="30000"/>
                  <a:satMod val="115000"/>
                </a:srgbClr>
              </a:gs>
              <a:gs pos="50000">
                <a:srgbClr val="18A0DB">
                  <a:shade val="67500"/>
                  <a:satMod val="115000"/>
                </a:srgbClr>
              </a:gs>
              <a:gs pos="100000">
                <a:srgbClr val="18A0DB">
                  <a:shade val="100000"/>
                  <a:satMod val="115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4" name="Straight Connector 3">
            <a:extLst>
              <a:ext uri="{FF2B5EF4-FFF2-40B4-BE49-F238E27FC236}">
                <a16:creationId xmlns:a16="http://schemas.microsoft.com/office/drawing/2014/main" id="{0D15B62B-1EA8-4C0E-824F-36D8BCC9BB24}"/>
              </a:ext>
            </a:extLst>
          </p:cNvPr>
          <p:cNvCxnSpPr/>
          <p:nvPr/>
        </p:nvCxnSpPr>
        <p:spPr>
          <a:xfrm>
            <a:off x="2479676" y="2441575"/>
            <a:ext cx="41195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51C218F-C0C0-4744-998E-1A38E285447B}"/>
              </a:ext>
            </a:extLst>
          </p:cNvPr>
          <p:cNvCxnSpPr/>
          <p:nvPr/>
        </p:nvCxnSpPr>
        <p:spPr>
          <a:xfrm>
            <a:off x="3067050" y="3473450"/>
            <a:ext cx="2928938" cy="793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6FC84E5-3A35-4894-AC16-BA9F1E2B27CD}"/>
              </a:ext>
            </a:extLst>
          </p:cNvPr>
          <p:cNvCxnSpPr/>
          <p:nvPr/>
        </p:nvCxnSpPr>
        <p:spPr>
          <a:xfrm flipV="1">
            <a:off x="3730625" y="4597400"/>
            <a:ext cx="1619250" cy="793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B958234D-45F5-4606-9BE1-52CB8C34F478}"/>
              </a:ext>
            </a:extLst>
          </p:cNvPr>
          <p:cNvSpPr txBox="1"/>
          <p:nvPr/>
        </p:nvSpPr>
        <p:spPr>
          <a:xfrm>
            <a:off x="3294064" y="1770063"/>
            <a:ext cx="2312987" cy="495300"/>
          </a:xfrm>
          <a:prstGeom prst="rect">
            <a:avLst/>
          </a:prstGeom>
          <a:noFill/>
          <a:ln w="28575">
            <a:solidFill>
              <a:schemeClr val="accent5">
                <a:lumMod val="50000"/>
              </a:schemeClr>
            </a:solidFill>
          </a:ln>
        </p:spPr>
        <p:txBody>
          <a:bodyPr lIns="108000" tIns="108000" rIns="108000" bIns="108000">
            <a:spAutoFit/>
          </a:bodyPr>
          <a:lstStyle/>
          <a:p>
            <a:pPr algn="ctr">
              <a:defRPr/>
            </a:pPr>
            <a:r>
              <a:rPr lang="en-GB" dirty="0">
                <a:solidFill>
                  <a:schemeClr val="bg1"/>
                </a:solidFill>
              </a:rPr>
              <a:t>Headline and byline</a:t>
            </a:r>
          </a:p>
        </p:txBody>
      </p:sp>
      <p:sp>
        <p:nvSpPr>
          <p:cNvPr id="13320" name="TextBox 19">
            <a:extLst>
              <a:ext uri="{FF2B5EF4-FFF2-40B4-BE49-F238E27FC236}">
                <a16:creationId xmlns:a16="http://schemas.microsoft.com/office/drawing/2014/main" id="{8C871A01-D8AC-45BB-87B2-AB86ABF361A7}"/>
              </a:ext>
            </a:extLst>
          </p:cNvPr>
          <p:cNvSpPr txBox="1">
            <a:spLocks noChangeArrowheads="1"/>
          </p:cNvSpPr>
          <p:nvPr/>
        </p:nvSpPr>
        <p:spPr bwMode="auto">
          <a:xfrm>
            <a:off x="2844800" y="2768600"/>
            <a:ext cx="33226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Lead</a:t>
            </a:r>
          </a:p>
        </p:txBody>
      </p:sp>
      <p:sp>
        <p:nvSpPr>
          <p:cNvPr id="13321" name="TextBox 20">
            <a:extLst>
              <a:ext uri="{FF2B5EF4-FFF2-40B4-BE49-F238E27FC236}">
                <a16:creationId xmlns:a16="http://schemas.microsoft.com/office/drawing/2014/main" id="{A596687D-D0B7-441A-BB1A-783D0E0E061A}"/>
              </a:ext>
            </a:extLst>
          </p:cNvPr>
          <p:cNvSpPr txBox="1">
            <a:spLocks noChangeArrowheads="1"/>
          </p:cNvSpPr>
          <p:nvPr/>
        </p:nvSpPr>
        <p:spPr bwMode="auto">
          <a:xfrm>
            <a:off x="2844800" y="3808414"/>
            <a:ext cx="33226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Body</a:t>
            </a:r>
          </a:p>
        </p:txBody>
      </p:sp>
      <p:sp>
        <p:nvSpPr>
          <p:cNvPr id="13322" name="TextBox 21">
            <a:extLst>
              <a:ext uri="{FF2B5EF4-FFF2-40B4-BE49-F238E27FC236}">
                <a16:creationId xmlns:a16="http://schemas.microsoft.com/office/drawing/2014/main" id="{353166FE-7328-41F7-A20C-0C09BC935A9B}"/>
              </a:ext>
            </a:extLst>
          </p:cNvPr>
          <p:cNvSpPr txBox="1">
            <a:spLocks noChangeArrowheads="1"/>
          </p:cNvSpPr>
          <p:nvPr/>
        </p:nvSpPr>
        <p:spPr bwMode="auto">
          <a:xfrm>
            <a:off x="2852739" y="4937125"/>
            <a:ext cx="33226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Tail</a:t>
            </a:r>
          </a:p>
        </p:txBody>
      </p:sp>
      <p:cxnSp>
        <p:nvCxnSpPr>
          <p:cNvPr id="5" name="Straight Connector 4">
            <a:extLst>
              <a:ext uri="{FF2B5EF4-FFF2-40B4-BE49-F238E27FC236}">
                <a16:creationId xmlns:a16="http://schemas.microsoft.com/office/drawing/2014/main" id="{8C0E6E5B-F4F2-4F3E-B1E2-7749EBDE15A6}"/>
              </a:ext>
            </a:extLst>
          </p:cNvPr>
          <p:cNvCxnSpPr/>
          <p:nvPr/>
        </p:nvCxnSpPr>
        <p:spPr>
          <a:xfrm>
            <a:off x="5514975" y="1770063"/>
            <a:ext cx="2501900"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BA66EA5E-8588-474B-8C09-DA064D0BA644}"/>
              </a:ext>
            </a:extLst>
          </p:cNvPr>
          <p:cNvSpPr txBox="1"/>
          <p:nvPr/>
        </p:nvSpPr>
        <p:spPr>
          <a:xfrm>
            <a:off x="6910389" y="1982788"/>
            <a:ext cx="3203575" cy="4373562"/>
          </a:xfrm>
          <a:prstGeom prst="rect">
            <a:avLst/>
          </a:prstGeom>
          <a:noFill/>
          <a:ln w="28575">
            <a:solidFill>
              <a:schemeClr val="accent5">
                <a:lumMod val="50000"/>
              </a:schemeClr>
            </a:solidFill>
          </a:ln>
        </p:spPr>
        <p:txBody>
          <a:bodyPr lIns="108000" tIns="108000" rIns="108000" bIns="108000">
            <a:spAutoFit/>
          </a:bodyPr>
          <a:lstStyle/>
          <a:p>
            <a:pPr>
              <a:defRPr/>
            </a:pPr>
            <a:r>
              <a:rPr lang="en-GB" dirty="0"/>
              <a:t>For a good headline, you need to:</a:t>
            </a:r>
          </a:p>
          <a:p>
            <a:pPr marL="285750" indent="-285750">
              <a:buFont typeface="Arial" panose="020B0604020202020204" pitchFamily="34" charset="0"/>
              <a:buChar char="•"/>
              <a:defRPr/>
            </a:pPr>
            <a:r>
              <a:rPr lang="en-GB" dirty="0"/>
              <a:t>Catch the reader’s attention so they want to read the rest of the report;</a:t>
            </a:r>
          </a:p>
          <a:p>
            <a:pPr marL="285750" indent="-285750">
              <a:buFont typeface="Arial" panose="020B0604020202020204" pitchFamily="34" charset="0"/>
              <a:buChar char="•"/>
              <a:defRPr/>
            </a:pPr>
            <a:r>
              <a:rPr lang="en-GB" dirty="0"/>
              <a:t>Sum up the story in a few words;</a:t>
            </a:r>
          </a:p>
          <a:p>
            <a:pPr marL="285750" indent="-285750">
              <a:buFont typeface="Arial" panose="020B0604020202020204" pitchFamily="34" charset="0"/>
              <a:buChar char="•"/>
              <a:defRPr/>
            </a:pPr>
            <a:r>
              <a:rPr lang="en-GB" dirty="0"/>
              <a:t>Use powerful and interesting language;</a:t>
            </a:r>
          </a:p>
          <a:p>
            <a:pPr marL="285750" indent="-285750">
              <a:buFont typeface="Arial" panose="020B0604020202020204" pitchFamily="34" charset="0"/>
              <a:buChar char="•"/>
              <a:defRPr/>
            </a:pPr>
            <a:r>
              <a:rPr lang="en-GB" dirty="0"/>
              <a:t>Write in the present tense – even if the report is about an event that has already happened;</a:t>
            </a:r>
          </a:p>
          <a:p>
            <a:pPr marL="285750" indent="-285750">
              <a:buFont typeface="Arial" panose="020B0604020202020204" pitchFamily="34" charset="0"/>
              <a:buChar char="•"/>
              <a:defRPr/>
            </a:pPr>
            <a:r>
              <a:rPr lang="en-GB" dirty="0"/>
              <a:t>Include alliteration or wit at times.</a:t>
            </a:r>
          </a:p>
        </p:txBody>
      </p:sp>
      <p:cxnSp>
        <p:nvCxnSpPr>
          <p:cNvPr id="7" name="Straight Connector 6">
            <a:extLst>
              <a:ext uri="{FF2B5EF4-FFF2-40B4-BE49-F238E27FC236}">
                <a16:creationId xmlns:a16="http://schemas.microsoft.com/office/drawing/2014/main" id="{F8ED32C9-F7CC-4F1A-9FBA-320133EF2BB1}"/>
              </a:ext>
            </a:extLst>
          </p:cNvPr>
          <p:cNvCxnSpPr/>
          <p:nvPr/>
        </p:nvCxnSpPr>
        <p:spPr>
          <a:xfrm>
            <a:off x="8016875" y="1770064"/>
            <a:ext cx="0" cy="212725"/>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id="{C7A27817-92C9-4FE9-851A-0562151E6DFA}"/>
              </a:ext>
            </a:extLst>
          </p:cNvPr>
          <p:cNvSpPr>
            <a:spLocks noGrp="1"/>
          </p:cNvSpPr>
          <p:nvPr>
            <p:ph type="title"/>
          </p:nvPr>
        </p:nvSpPr>
        <p:spPr>
          <a:xfrm>
            <a:off x="1981201" y="479426"/>
            <a:ext cx="8220075" cy="993775"/>
          </a:xfrm>
        </p:spPr>
        <p:txBody>
          <a:bodyPr/>
          <a:lstStyle/>
          <a:p>
            <a:pPr eaLnBrk="1" hangingPunct="1"/>
            <a:r>
              <a:rPr lang="en-GB" altLang="en-US" sz="3600" dirty="0"/>
              <a:t>Byline</a:t>
            </a:r>
          </a:p>
        </p:txBody>
      </p:sp>
      <p:sp>
        <p:nvSpPr>
          <p:cNvPr id="2" name="Isosceles Triangle 1">
            <a:extLst>
              <a:ext uri="{FF2B5EF4-FFF2-40B4-BE49-F238E27FC236}">
                <a16:creationId xmlns:a16="http://schemas.microsoft.com/office/drawing/2014/main" id="{99327453-1B4D-4661-9420-3DCC405CB986}"/>
              </a:ext>
            </a:extLst>
          </p:cNvPr>
          <p:cNvSpPr/>
          <p:nvPr/>
        </p:nvSpPr>
        <p:spPr>
          <a:xfrm rot="10800000">
            <a:off x="1990725" y="1627188"/>
            <a:ext cx="5080000" cy="4379912"/>
          </a:xfrm>
          <a:prstGeom prst="triangle">
            <a:avLst/>
          </a:prstGeom>
          <a:gradFill flip="none" rotWithShape="1">
            <a:gsLst>
              <a:gs pos="0">
                <a:srgbClr val="18A0DB">
                  <a:shade val="30000"/>
                  <a:satMod val="115000"/>
                </a:srgbClr>
              </a:gs>
              <a:gs pos="50000">
                <a:srgbClr val="18A0DB">
                  <a:shade val="67500"/>
                  <a:satMod val="115000"/>
                </a:srgbClr>
              </a:gs>
              <a:gs pos="100000">
                <a:srgbClr val="18A0DB">
                  <a:shade val="100000"/>
                  <a:satMod val="115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4" name="Straight Connector 3">
            <a:extLst>
              <a:ext uri="{FF2B5EF4-FFF2-40B4-BE49-F238E27FC236}">
                <a16:creationId xmlns:a16="http://schemas.microsoft.com/office/drawing/2014/main" id="{67257B1C-0115-489E-9828-7EF6F549BD0A}"/>
              </a:ext>
            </a:extLst>
          </p:cNvPr>
          <p:cNvCxnSpPr/>
          <p:nvPr/>
        </p:nvCxnSpPr>
        <p:spPr>
          <a:xfrm>
            <a:off x="2479676" y="2441575"/>
            <a:ext cx="41195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BC78A7E-4C4B-49FF-94F5-CF1A8981A7CA}"/>
              </a:ext>
            </a:extLst>
          </p:cNvPr>
          <p:cNvCxnSpPr/>
          <p:nvPr/>
        </p:nvCxnSpPr>
        <p:spPr>
          <a:xfrm>
            <a:off x="3067050" y="3473450"/>
            <a:ext cx="2928938" cy="793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79CF744-7661-42BD-9863-B91123355CEE}"/>
              </a:ext>
            </a:extLst>
          </p:cNvPr>
          <p:cNvCxnSpPr/>
          <p:nvPr/>
        </p:nvCxnSpPr>
        <p:spPr>
          <a:xfrm flipV="1">
            <a:off x="3730625" y="4597400"/>
            <a:ext cx="1619250" cy="793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3A4D1DD5-2A03-4396-9C3A-DF742921FC5C}"/>
              </a:ext>
            </a:extLst>
          </p:cNvPr>
          <p:cNvSpPr txBox="1"/>
          <p:nvPr/>
        </p:nvSpPr>
        <p:spPr>
          <a:xfrm>
            <a:off x="3311525" y="1778000"/>
            <a:ext cx="2262188" cy="495300"/>
          </a:xfrm>
          <a:prstGeom prst="rect">
            <a:avLst/>
          </a:prstGeom>
          <a:noFill/>
          <a:ln w="28575">
            <a:solidFill>
              <a:schemeClr val="accent5">
                <a:lumMod val="50000"/>
              </a:schemeClr>
            </a:solidFill>
          </a:ln>
        </p:spPr>
        <p:txBody>
          <a:bodyPr lIns="108000" tIns="108000" rIns="108000" bIns="108000">
            <a:spAutoFit/>
          </a:bodyPr>
          <a:lstStyle/>
          <a:p>
            <a:pPr algn="ctr">
              <a:defRPr/>
            </a:pPr>
            <a:r>
              <a:rPr lang="en-GB" dirty="0">
                <a:solidFill>
                  <a:schemeClr val="bg1"/>
                </a:solidFill>
              </a:rPr>
              <a:t>Headline and byline</a:t>
            </a:r>
          </a:p>
        </p:txBody>
      </p:sp>
      <p:sp>
        <p:nvSpPr>
          <p:cNvPr id="14344" name="TextBox 19">
            <a:extLst>
              <a:ext uri="{FF2B5EF4-FFF2-40B4-BE49-F238E27FC236}">
                <a16:creationId xmlns:a16="http://schemas.microsoft.com/office/drawing/2014/main" id="{A529AB46-6791-4B8F-A91E-EEB3A51AED03}"/>
              </a:ext>
            </a:extLst>
          </p:cNvPr>
          <p:cNvSpPr txBox="1">
            <a:spLocks noChangeArrowheads="1"/>
          </p:cNvSpPr>
          <p:nvPr/>
        </p:nvSpPr>
        <p:spPr bwMode="auto">
          <a:xfrm>
            <a:off x="2844800" y="2768600"/>
            <a:ext cx="33226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Lead</a:t>
            </a:r>
          </a:p>
        </p:txBody>
      </p:sp>
      <p:sp>
        <p:nvSpPr>
          <p:cNvPr id="14345" name="TextBox 20">
            <a:extLst>
              <a:ext uri="{FF2B5EF4-FFF2-40B4-BE49-F238E27FC236}">
                <a16:creationId xmlns:a16="http://schemas.microsoft.com/office/drawing/2014/main" id="{76307872-D778-4101-A027-A1882AB54542}"/>
              </a:ext>
            </a:extLst>
          </p:cNvPr>
          <p:cNvSpPr txBox="1">
            <a:spLocks noChangeArrowheads="1"/>
          </p:cNvSpPr>
          <p:nvPr/>
        </p:nvSpPr>
        <p:spPr bwMode="auto">
          <a:xfrm>
            <a:off x="2844800" y="3808414"/>
            <a:ext cx="33226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Body</a:t>
            </a:r>
          </a:p>
        </p:txBody>
      </p:sp>
      <p:sp>
        <p:nvSpPr>
          <p:cNvPr id="14346" name="TextBox 21">
            <a:extLst>
              <a:ext uri="{FF2B5EF4-FFF2-40B4-BE49-F238E27FC236}">
                <a16:creationId xmlns:a16="http://schemas.microsoft.com/office/drawing/2014/main" id="{CA81C8ED-BAD6-4258-A53F-23A5ECF48306}"/>
              </a:ext>
            </a:extLst>
          </p:cNvPr>
          <p:cNvSpPr txBox="1">
            <a:spLocks noChangeArrowheads="1"/>
          </p:cNvSpPr>
          <p:nvPr/>
        </p:nvSpPr>
        <p:spPr bwMode="auto">
          <a:xfrm>
            <a:off x="2852739" y="4937125"/>
            <a:ext cx="33226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Tail</a:t>
            </a:r>
          </a:p>
        </p:txBody>
      </p:sp>
      <p:cxnSp>
        <p:nvCxnSpPr>
          <p:cNvPr id="5" name="Straight Connector 4">
            <a:extLst>
              <a:ext uri="{FF2B5EF4-FFF2-40B4-BE49-F238E27FC236}">
                <a16:creationId xmlns:a16="http://schemas.microsoft.com/office/drawing/2014/main" id="{6B07171A-CCDC-4105-A89C-AF6E97E3DB28}"/>
              </a:ext>
            </a:extLst>
          </p:cNvPr>
          <p:cNvCxnSpPr/>
          <p:nvPr/>
        </p:nvCxnSpPr>
        <p:spPr>
          <a:xfrm>
            <a:off x="5573713" y="1778000"/>
            <a:ext cx="2443162"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4B308930-1441-497C-9B74-6478B8D56821}"/>
              </a:ext>
            </a:extLst>
          </p:cNvPr>
          <p:cNvSpPr txBox="1"/>
          <p:nvPr/>
        </p:nvSpPr>
        <p:spPr>
          <a:xfrm>
            <a:off x="6364288" y="3105151"/>
            <a:ext cx="3649662" cy="2987675"/>
          </a:xfrm>
          <a:prstGeom prst="rect">
            <a:avLst/>
          </a:prstGeom>
          <a:noFill/>
          <a:ln w="28575">
            <a:solidFill>
              <a:schemeClr val="accent5">
                <a:lumMod val="50000"/>
              </a:schemeClr>
            </a:solidFill>
          </a:ln>
        </p:spPr>
        <p:txBody>
          <a:bodyPr lIns="108000" tIns="108000" rIns="108000" bIns="108000">
            <a:spAutoFit/>
          </a:bodyPr>
          <a:lstStyle/>
          <a:p>
            <a:pPr>
              <a:defRPr/>
            </a:pPr>
            <a:r>
              <a:rPr lang="en-GB" dirty="0"/>
              <a:t>For a good byline, you need:</a:t>
            </a:r>
          </a:p>
          <a:p>
            <a:pPr marL="285750" indent="-285750">
              <a:buFont typeface="Arial" panose="020B0604020202020204" pitchFamily="34" charset="0"/>
              <a:buChar char="•"/>
              <a:defRPr/>
            </a:pPr>
            <a:r>
              <a:rPr lang="en-GB" dirty="0"/>
              <a:t>The writer’s name;</a:t>
            </a:r>
          </a:p>
          <a:p>
            <a:pPr marL="285750" indent="-285750">
              <a:buFont typeface="Arial" panose="020B0604020202020204" pitchFamily="34" charset="0"/>
              <a:buChar char="•"/>
              <a:defRPr/>
            </a:pPr>
            <a:r>
              <a:rPr lang="en-GB" dirty="0"/>
              <a:t>The writer’s speciality (for example, Sports reporter, Food correspondent, Crime editor, Deputy politic editor, Senior fashion reporter);</a:t>
            </a:r>
          </a:p>
          <a:p>
            <a:pPr marL="285750" indent="-285750">
              <a:buFont typeface="Arial" panose="020B0604020202020204" pitchFamily="34" charset="0"/>
              <a:buChar char="•"/>
              <a:defRPr/>
            </a:pPr>
            <a:r>
              <a:rPr lang="en-GB" dirty="0"/>
              <a:t>A link to the writer’s Twitter account (for example, @</a:t>
            </a:r>
            <a:r>
              <a:rPr lang="en-GB" dirty="0" err="1"/>
              <a:t>dgoodman</a:t>
            </a:r>
            <a:r>
              <a:rPr lang="en-GB" dirty="0"/>
              <a:t>).</a:t>
            </a:r>
          </a:p>
        </p:txBody>
      </p:sp>
      <p:cxnSp>
        <p:nvCxnSpPr>
          <p:cNvPr id="7" name="Straight Connector 6">
            <a:extLst>
              <a:ext uri="{FF2B5EF4-FFF2-40B4-BE49-F238E27FC236}">
                <a16:creationId xmlns:a16="http://schemas.microsoft.com/office/drawing/2014/main" id="{276DE943-FF83-4DCF-92C6-493768844628}"/>
              </a:ext>
            </a:extLst>
          </p:cNvPr>
          <p:cNvCxnSpPr/>
          <p:nvPr/>
        </p:nvCxnSpPr>
        <p:spPr>
          <a:xfrm>
            <a:off x="8016875" y="1778000"/>
            <a:ext cx="0" cy="132715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FA677EDB-3AFD-4417-AFBD-2914BBCD5128}"/>
              </a:ext>
            </a:extLst>
          </p:cNvPr>
          <p:cNvSpPr>
            <a:spLocks noGrp="1"/>
          </p:cNvSpPr>
          <p:nvPr>
            <p:ph type="title"/>
          </p:nvPr>
        </p:nvSpPr>
        <p:spPr>
          <a:xfrm>
            <a:off x="1981201" y="479426"/>
            <a:ext cx="8220075" cy="993775"/>
          </a:xfrm>
        </p:spPr>
        <p:txBody>
          <a:bodyPr/>
          <a:lstStyle/>
          <a:p>
            <a:pPr eaLnBrk="1" hangingPunct="1"/>
            <a:r>
              <a:rPr lang="en-GB" altLang="en-US" sz="3600"/>
              <a:t>Lead</a:t>
            </a:r>
          </a:p>
        </p:txBody>
      </p:sp>
      <p:sp>
        <p:nvSpPr>
          <p:cNvPr id="2" name="Isosceles Triangle 1">
            <a:extLst>
              <a:ext uri="{FF2B5EF4-FFF2-40B4-BE49-F238E27FC236}">
                <a16:creationId xmlns:a16="http://schemas.microsoft.com/office/drawing/2014/main" id="{A63C8ADF-0D79-4097-AC97-EC89C8FBC9B7}"/>
              </a:ext>
            </a:extLst>
          </p:cNvPr>
          <p:cNvSpPr/>
          <p:nvPr/>
        </p:nvSpPr>
        <p:spPr>
          <a:xfrm rot="10800000">
            <a:off x="1990726" y="1627189"/>
            <a:ext cx="4710113" cy="4060825"/>
          </a:xfrm>
          <a:prstGeom prst="triangle">
            <a:avLst/>
          </a:prstGeom>
          <a:gradFill flip="none" rotWithShape="1">
            <a:gsLst>
              <a:gs pos="0">
                <a:srgbClr val="18A0DB">
                  <a:shade val="30000"/>
                  <a:satMod val="115000"/>
                </a:srgbClr>
              </a:gs>
              <a:gs pos="50000">
                <a:srgbClr val="18A0DB">
                  <a:shade val="67500"/>
                  <a:satMod val="115000"/>
                </a:srgbClr>
              </a:gs>
              <a:gs pos="100000">
                <a:srgbClr val="18A0DB">
                  <a:shade val="100000"/>
                  <a:satMod val="115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4" name="Straight Connector 3">
            <a:extLst>
              <a:ext uri="{FF2B5EF4-FFF2-40B4-BE49-F238E27FC236}">
                <a16:creationId xmlns:a16="http://schemas.microsoft.com/office/drawing/2014/main" id="{1465C990-613A-4445-830F-F05421245556}"/>
              </a:ext>
            </a:extLst>
          </p:cNvPr>
          <p:cNvCxnSpPr/>
          <p:nvPr/>
        </p:nvCxnSpPr>
        <p:spPr>
          <a:xfrm flipV="1">
            <a:off x="2530476" y="2508250"/>
            <a:ext cx="3649663" cy="1905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7E215E0-7FD9-4737-B2E4-0A2B9F578A86}"/>
              </a:ext>
            </a:extLst>
          </p:cNvPr>
          <p:cNvCxnSpPr/>
          <p:nvPr/>
        </p:nvCxnSpPr>
        <p:spPr>
          <a:xfrm>
            <a:off x="3048001" y="3465513"/>
            <a:ext cx="25701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5366" name="TextBox 17">
            <a:extLst>
              <a:ext uri="{FF2B5EF4-FFF2-40B4-BE49-F238E27FC236}">
                <a16:creationId xmlns:a16="http://schemas.microsoft.com/office/drawing/2014/main" id="{37CCD3E9-CCAF-4B3E-A6C4-FEDFC525EE77}"/>
              </a:ext>
            </a:extLst>
          </p:cNvPr>
          <p:cNvSpPr txBox="1">
            <a:spLocks noChangeArrowheads="1"/>
          </p:cNvSpPr>
          <p:nvPr/>
        </p:nvSpPr>
        <p:spPr bwMode="auto">
          <a:xfrm>
            <a:off x="3173414" y="1803400"/>
            <a:ext cx="230187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Headline and byline</a:t>
            </a:r>
          </a:p>
        </p:txBody>
      </p:sp>
      <p:sp>
        <p:nvSpPr>
          <p:cNvPr id="20" name="TextBox 19">
            <a:extLst>
              <a:ext uri="{FF2B5EF4-FFF2-40B4-BE49-F238E27FC236}">
                <a16:creationId xmlns:a16="http://schemas.microsoft.com/office/drawing/2014/main" id="{95108785-C46B-43E2-9C7D-FB6BCE0BABA6}"/>
              </a:ext>
            </a:extLst>
          </p:cNvPr>
          <p:cNvSpPr txBox="1"/>
          <p:nvPr/>
        </p:nvSpPr>
        <p:spPr>
          <a:xfrm>
            <a:off x="3976688" y="2832100"/>
            <a:ext cx="666750" cy="368300"/>
          </a:xfrm>
          <a:prstGeom prst="rect">
            <a:avLst/>
          </a:prstGeom>
          <a:noFill/>
          <a:ln w="28575">
            <a:solidFill>
              <a:schemeClr val="accent5">
                <a:lumMod val="50000"/>
              </a:schemeClr>
            </a:solidFill>
          </a:ln>
        </p:spPr>
        <p:txBody>
          <a:bodyPr>
            <a:spAutoFit/>
          </a:bodyPr>
          <a:lstStyle/>
          <a:p>
            <a:pPr algn="ctr">
              <a:defRPr/>
            </a:pPr>
            <a:r>
              <a:rPr lang="en-GB" dirty="0">
                <a:solidFill>
                  <a:schemeClr val="bg1"/>
                </a:solidFill>
              </a:rPr>
              <a:t>Lead</a:t>
            </a:r>
          </a:p>
        </p:txBody>
      </p:sp>
      <p:sp>
        <p:nvSpPr>
          <p:cNvPr id="15368" name="TextBox 20">
            <a:extLst>
              <a:ext uri="{FF2B5EF4-FFF2-40B4-BE49-F238E27FC236}">
                <a16:creationId xmlns:a16="http://schemas.microsoft.com/office/drawing/2014/main" id="{3D2AF133-2EC3-40EE-AD49-A99BBAD836D4}"/>
              </a:ext>
            </a:extLst>
          </p:cNvPr>
          <p:cNvSpPr txBox="1">
            <a:spLocks noChangeArrowheads="1"/>
          </p:cNvSpPr>
          <p:nvPr/>
        </p:nvSpPr>
        <p:spPr bwMode="auto">
          <a:xfrm>
            <a:off x="2792413" y="3744913"/>
            <a:ext cx="30797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Body</a:t>
            </a:r>
          </a:p>
        </p:txBody>
      </p:sp>
      <p:sp>
        <p:nvSpPr>
          <p:cNvPr id="15369" name="TextBox 21">
            <a:extLst>
              <a:ext uri="{FF2B5EF4-FFF2-40B4-BE49-F238E27FC236}">
                <a16:creationId xmlns:a16="http://schemas.microsoft.com/office/drawing/2014/main" id="{56067CDB-EFB2-49EE-851C-468AF457D15C}"/>
              </a:ext>
            </a:extLst>
          </p:cNvPr>
          <p:cNvSpPr txBox="1">
            <a:spLocks noChangeArrowheads="1"/>
          </p:cNvSpPr>
          <p:nvPr/>
        </p:nvSpPr>
        <p:spPr bwMode="auto">
          <a:xfrm>
            <a:off x="2768600" y="4668838"/>
            <a:ext cx="30813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Tail</a:t>
            </a:r>
          </a:p>
        </p:txBody>
      </p:sp>
      <p:cxnSp>
        <p:nvCxnSpPr>
          <p:cNvPr id="5" name="Straight Connector 4">
            <a:extLst>
              <a:ext uri="{FF2B5EF4-FFF2-40B4-BE49-F238E27FC236}">
                <a16:creationId xmlns:a16="http://schemas.microsoft.com/office/drawing/2014/main" id="{7A34FE82-B14C-4922-80A1-2B9C5DDA3062}"/>
              </a:ext>
            </a:extLst>
          </p:cNvPr>
          <p:cNvCxnSpPr/>
          <p:nvPr/>
        </p:nvCxnSpPr>
        <p:spPr>
          <a:xfrm flipV="1">
            <a:off x="4643439" y="2830514"/>
            <a:ext cx="2136775" cy="9525"/>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DDC2A2EF-1485-48F2-AE1F-4D98525B4EB5}"/>
              </a:ext>
            </a:extLst>
          </p:cNvPr>
          <p:cNvSpPr txBox="1"/>
          <p:nvPr/>
        </p:nvSpPr>
        <p:spPr>
          <a:xfrm>
            <a:off x="6772276" y="1973264"/>
            <a:ext cx="3190875" cy="3972983"/>
          </a:xfrm>
          <a:prstGeom prst="rect">
            <a:avLst/>
          </a:prstGeom>
          <a:noFill/>
          <a:ln w="28575">
            <a:solidFill>
              <a:schemeClr val="accent5">
                <a:lumMod val="50000"/>
              </a:schemeClr>
            </a:solidFill>
          </a:ln>
        </p:spPr>
        <p:txBody>
          <a:bodyPr lIns="108000" tIns="108000" rIns="108000" bIns="108000">
            <a:spAutoFit/>
          </a:bodyPr>
          <a:lstStyle/>
          <a:p>
            <a:pPr>
              <a:defRPr/>
            </a:pPr>
            <a:r>
              <a:rPr lang="en-GB" sz="1600" dirty="0"/>
              <a:t>For a good lead paragraph, you need to;</a:t>
            </a:r>
          </a:p>
          <a:p>
            <a:pPr marL="285750" indent="-285750">
              <a:buFont typeface="Arial" panose="020B0604020202020204" pitchFamily="34" charset="0"/>
              <a:buChar char="•"/>
              <a:defRPr/>
            </a:pPr>
            <a:r>
              <a:rPr lang="en-GB" sz="1600" dirty="0"/>
              <a:t>Make the paragraph short and snappy so that it briefly explains what has happened;</a:t>
            </a:r>
          </a:p>
          <a:p>
            <a:pPr marL="285750" indent="-285750">
              <a:buFont typeface="Arial" panose="020B0604020202020204" pitchFamily="34" charset="0"/>
              <a:buChar char="•"/>
              <a:defRPr/>
            </a:pPr>
            <a:r>
              <a:rPr lang="en-GB" sz="1600" dirty="0"/>
              <a:t>Ensure that, even if the reader stopped reading at this point, they would still know roughly what happened;</a:t>
            </a:r>
          </a:p>
          <a:p>
            <a:pPr marL="285750" indent="-285750">
              <a:buFont typeface="Arial" panose="020B0604020202020204" pitchFamily="34" charset="0"/>
              <a:buChar char="•"/>
              <a:defRPr/>
            </a:pPr>
            <a:r>
              <a:rPr lang="en-GB" sz="1600" dirty="0"/>
              <a:t>Use past tense in most cases;</a:t>
            </a:r>
          </a:p>
          <a:p>
            <a:pPr marL="285750" indent="-285750">
              <a:buFont typeface="Arial" panose="020B0604020202020204" pitchFamily="34" charset="0"/>
              <a:buChar char="•"/>
              <a:defRPr/>
            </a:pPr>
            <a:r>
              <a:rPr lang="en-GB" sz="1600" dirty="0"/>
              <a:t>Make sure the first paragraph answers as many of these six questions as you can – </a:t>
            </a:r>
          </a:p>
          <a:p>
            <a:pPr algn="ctr">
              <a:defRPr/>
            </a:pPr>
            <a:r>
              <a:rPr lang="en-GB" dirty="0">
                <a:latin typeface="Twinkl SemiBold" pitchFamily="2" charset="0"/>
              </a:rPr>
              <a:t>Who? What? Where? Why? When? How</a:t>
            </a:r>
            <a:r>
              <a:rPr lang="en-GB" dirty="0"/>
              <a:t>?</a:t>
            </a:r>
          </a:p>
        </p:txBody>
      </p:sp>
      <p:cxnSp>
        <p:nvCxnSpPr>
          <p:cNvPr id="25" name="Straight Connector 24">
            <a:extLst>
              <a:ext uri="{FF2B5EF4-FFF2-40B4-BE49-F238E27FC236}">
                <a16:creationId xmlns:a16="http://schemas.microsoft.com/office/drawing/2014/main" id="{F119D16E-4C82-4458-8ACA-7CCFCE4E0634}"/>
              </a:ext>
            </a:extLst>
          </p:cNvPr>
          <p:cNvCxnSpPr/>
          <p:nvPr/>
        </p:nvCxnSpPr>
        <p:spPr>
          <a:xfrm>
            <a:off x="3592513" y="4395789"/>
            <a:ext cx="1497012" cy="79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BB648DD2-26EF-45AE-AF8C-DF3732B4175B}"/>
              </a:ext>
            </a:extLst>
          </p:cNvPr>
          <p:cNvSpPr/>
          <p:nvPr/>
        </p:nvSpPr>
        <p:spPr>
          <a:xfrm>
            <a:off x="4584701" y="4946650"/>
            <a:ext cx="1666875" cy="1252538"/>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sz="1600" dirty="0">
                <a:solidFill>
                  <a:schemeClr val="accent5">
                    <a:lumMod val="50000"/>
                  </a:schemeClr>
                </a:solidFill>
              </a:rPr>
              <a:t>Be sure to use correct punctuation for quotes!</a:t>
            </a:r>
            <a:endParaRPr lang="en-US" sz="1600" dirty="0">
              <a:solidFill>
                <a:schemeClr val="accent5">
                  <a:lumMod val="50000"/>
                </a:schemeClr>
              </a:solidFill>
            </a:endParaRPr>
          </a:p>
        </p:txBody>
      </p:sp>
      <p:sp>
        <p:nvSpPr>
          <p:cNvPr id="14" name="Rectangle: Rounded Corners 13">
            <a:extLst>
              <a:ext uri="{FF2B5EF4-FFF2-40B4-BE49-F238E27FC236}">
                <a16:creationId xmlns:a16="http://schemas.microsoft.com/office/drawing/2014/main" id="{67DF29D8-5C1F-425D-8E1E-42F4AB32C828}"/>
              </a:ext>
            </a:extLst>
          </p:cNvPr>
          <p:cNvSpPr/>
          <p:nvPr/>
        </p:nvSpPr>
        <p:spPr>
          <a:xfrm>
            <a:off x="1989138" y="4311651"/>
            <a:ext cx="2017712" cy="1978025"/>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lgn="ctr">
              <a:defRPr/>
            </a:pPr>
            <a:r>
              <a:rPr lang="en-GB" sz="1600" dirty="0">
                <a:solidFill>
                  <a:schemeClr val="accent5">
                    <a:lumMod val="50000"/>
                  </a:schemeClr>
                </a:solidFill>
              </a:rPr>
              <a:t>Having quotes from witnesses or experts</a:t>
            </a:r>
          </a:p>
          <a:p>
            <a:pPr algn="ctr">
              <a:defRPr/>
            </a:pPr>
            <a:r>
              <a:rPr lang="en-GB" sz="1600" dirty="0">
                <a:solidFill>
                  <a:schemeClr val="accent5">
                    <a:lumMod val="50000"/>
                  </a:schemeClr>
                </a:solidFill>
              </a:rPr>
              <a:t>will make your report more credible and interesting. </a:t>
            </a:r>
            <a:endParaRPr lang="en-US" sz="1600" dirty="0">
              <a:solidFill>
                <a:schemeClr val="accent5">
                  <a:lumMod val="50000"/>
                </a:schemeClr>
              </a:solidFill>
            </a:endParaRPr>
          </a:p>
        </p:txBody>
      </p:sp>
      <p:sp>
        <p:nvSpPr>
          <p:cNvPr id="15364" name="Title 20">
            <a:extLst>
              <a:ext uri="{FF2B5EF4-FFF2-40B4-BE49-F238E27FC236}">
                <a16:creationId xmlns:a16="http://schemas.microsoft.com/office/drawing/2014/main" id="{7508FA40-70F9-4C51-8D6F-D13E8C5DC897}"/>
              </a:ext>
            </a:extLst>
          </p:cNvPr>
          <p:cNvSpPr>
            <a:spLocks noGrp="1"/>
          </p:cNvSpPr>
          <p:nvPr>
            <p:ph type="title"/>
          </p:nvPr>
        </p:nvSpPr>
        <p:spPr>
          <a:xfrm>
            <a:off x="1981201" y="479426"/>
            <a:ext cx="8220075" cy="993775"/>
          </a:xfrm>
        </p:spPr>
        <p:txBody>
          <a:bodyPr/>
          <a:lstStyle/>
          <a:p>
            <a:pPr eaLnBrk="1" hangingPunct="1"/>
            <a:r>
              <a:rPr lang="en-GB" altLang="en-US" sz="3600"/>
              <a:t>Body</a:t>
            </a:r>
          </a:p>
        </p:txBody>
      </p:sp>
      <p:sp>
        <p:nvSpPr>
          <p:cNvPr id="2" name="Isosceles Triangle 1">
            <a:extLst>
              <a:ext uri="{FF2B5EF4-FFF2-40B4-BE49-F238E27FC236}">
                <a16:creationId xmlns:a16="http://schemas.microsoft.com/office/drawing/2014/main" id="{21131CD7-6AB8-423E-B921-C6D7129656F7}"/>
              </a:ext>
            </a:extLst>
          </p:cNvPr>
          <p:cNvSpPr/>
          <p:nvPr/>
        </p:nvSpPr>
        <p:spPr>
          <a:xfrm rot="10800000">
            <a:off x="1990726" y="1627189"/>
            <a:ext cx="4710113" cy="4060825"/>
          </a:xfrm>
          <a:prstGeom prst="triangle">
            <a:avLst/>
          </a:prstGeom>
          <a:gradFill flip="none" rotWithShape="1">
            <a:gsLst>
              <a:gs pos="0">
                <a:srgbClr val="18A0DB">
                  <a:shade val="30000"/>
                  <a:satMod val="115000"/>
                </a:srgbClr>
              </a:gs>
              <a:gs pos="50000">
                <a:srgbClr val="18A0DB">
                  <a:shade val="67500"/>
                  <a:satMod val="115000"/>
                </a:srgbClr>
              </a:gs>
              <a:gs pos="100000">
                <a:srgbClr val="18A0DB">
                  <a:shade val="100000"/>
                  <a:satMod val="115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4" name="Straight Connector 3">
            <a:extLst>
              <a:ext uri="{FF2B5EF4-FFF2-40B4-BE49-F238E27FC236}">
                <a16:creationId xmlns:a16="http://schemas.microsoft.com/office/drawing/2014/main" id="{511C42E9-FD3B-4424-AA30-78B4387A50D8}"/>
              </a:ext>
            </a:extLst>
          </p:cNvPr>
          <p:cNvCxnSpPr/>
          <p:nvPr/>
        </p:nvCxnSpPr>
        <p:spPr>
          <a:xfrm flipV="1">
            <a:off x="2530476" y="2508250"/>
            <a:ext cx="3649663" cy="1905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810CFB3D-2197-4873-8E4F-CE47CD8DA670}"/>
              </a:ext>
            </a:extLst>
          </p:cNvPr>
          <p:cNvCxnSpPr/>
          <p:nvPr/>
        </p:nvCxnSpPr>
        <p:spPr>
          <a:xfrm>
            <a:off x="3048001" y="3465513"/>
            <a:ext cx="25701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6392" name="TextBox 17">
            <a:extLst>
              <a:ext uri="{FF2B5EF4-FFF2-40B4-BE49-F238E27FC236}">
                <a16:creationId xmlns:a16="http://schemas.microsoft.com/office/drawing/2014/main" id="{5C521E64-1DA7-4D24-AF63-DE6519454CB6}"/>
              </a:ext>
            </a:extLst>
          </p:cNvPr>
          <p:cNvSpPr txBox="1">
            <a:spLocks noChangeArrowheads="1"/>
          </p:cNvSpPr>
          <p:nvPr/>
        </p:nvSpPr>
        <p:spPr bwMode="auto">
          <a:xfrm>
            <a:off x="3140076" y="1820863"/>
            <a:ext cx="2360613"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Headline and byline</a:t>
            </a:r>
          </a:p>
        </p:txBody>
      </p:sp>
      <p:sp>
        <p:nvSpPr>
          <p:cNvPr id="16393" name="TextBox 19">
            <a:extLst>
              <a:ext uri="{FF2B5EF4-FFF2-40B4-BE49-F238E27FC236}">
                <a16:creationId xmlns:a16="http://schemas.microsoft.com/office/drawing/2014/main" id="{47E5A5D2-12EE-4255-8C1E-BB4019F1E9A1}"/>
              </a:ext>
            </a:extLst>
          </p:cNvPr>
          <p:cNvSpPr txBox="1">
            <a:spLocks noChangeArrowheads="1"/>
          </p:cNvSpPr>
          <p:nvPr/>
        </p:nvSpPr>
        <p:spPr bwMode="auto">
          <a:xfrm>
            <a:off x="3976688" y="2840038"/>
            <a:ext cx="6667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Lead</a:t>
            </a:r>
          </a:p>
        </p:txBody>
      </p:sp>
      <p:sp>
        <p:nvSpPr>
          <p:cNvPr id="21" name="TextBox 20">
            <a:extLst>
              <a:ext uri="{FF2B5EF4-FFF2-40B4-BE49-F238E27FC236}">
                <a16:creationId xmlns:a16="http://schemas.microsoft.com/office/drawing/2014/main" id="{467E3F67-CF7C-4EAD-9790-866F0FE871DD}"/>
              </a:ext>
            </a:extLst>
          </p:cNvPr>
          <p:cNvSpPr txBox="1"/>
          <p:nvPr/>
        </p:nvSpPr>
        <p:spPr>
          <a:xfrm>
            <a:off x="3922713" y="3756025"/>
            <a:ext cx="773112" cy="369888"/>
          </a:xfrm>
          <a:prstGeom prst="rect">
            <a:avLst/>
          </a:prstGeom>
          <a:noFill/>
          <a:ln w="25400">
            <a:solidFill>
              <a:schemeClr val="accent5">
                <a:lumMod val="50000"/>
              </a:schemeClr>
            </a:solidFill>
          </a:ln>
        </p:spPr>
        <p:txBody>
          <a:bodyPr>
            <a:spAutoFit/>
          </a:bodyPr>
          <a:lstStyle/>
          <a:p>
            <a:pPr algn="ctr">
              <a:defRPr/>
            </a:pPr>
            <a:r>
              <a:rPr lang="en-GB" dirty="0">
                <a:solidFill>
                  <a:schemeClr val="bg1"/>
                </a:solidFill>
              </a:rPr>
              <a:t>Body</a:t>
            </a:r>
          </a:p>
        </p:txBody>
      </p:sp>
      <p:sp>
        <p:nvSpPr>
          <p:cNvPr id="16395" name="TextBox 21">
            <a:extLst>
              <a:ext uri="{FF2B5EF4-FFF2-40B4-BE49-F238E27FC236}">
                <a16:creationId xmlns:a16="http://schemas.microsoft.com/office/drawing/2014/main" id="{B01B0DC3-F85B-4B55-B7DD-FFF70485C843}"/>
              </a:ext>
            </a:extLst>
          </p:cNvPr>
          <p:cNvSpPr txBox="1">
            <a:spLocks noChangeArrowheads="1"/>
          </p:cNvSpPr>
          <p:nvPr/>
        </p:nvSpPr>
        <p:spPr bwMode="auto">
          <a:xfrm>
            <a:off x="2768600" y="4668838"/>
            <a:ext cx="30813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Tail</a:t>
            </a:r>
          </a:p>
        </p:txBody>
      </p:sp>
      <p:cxnSp>
        <p:nvCxnSpPr>
          <p:cNvPr id="5" name="Straight Connector 4">
            <a:extLst>
              <a:ext uri="{FF2B5EF4-FFF2-40B4-BE49-F238E27FC236}">
                <a16:creationId xmlns:a16="http://schemas.microsoft.com/office/drawing/2014/main" id="{BC478F00-49FB-404F-9B51-E69EE61C29D7}"/>
              </a:ext>
            </a:extLst>
          </p:cNvPr>
          <p:cNvCxnSpPr>
            <a:endCxn id="13" idx="1"/>
          </p:cNvCxnSpPr>
          <p:nvPr/>
        </p:nvCxnSpPr>
        <p:spPr>
          <a:xfrm flipV="1">
            <a:off x="4657725" y="3478772"/>
            <a:ext cx="2109788" cy="274078"/>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A3DDE978-A353-43D1-8244-F1BE73003C0E}"/>
              </a:ext>
            </a:extLst>
          </p:cNvPr>
          <p:cNvSpPr txBox="1"/>
          <p:nvPr/>
        </p:nvSpPr>
        <p:spPr>
          <a:xfrm>
            <a:off x="6767514" y="1292226"/>
            <a:ext cx="3273425" cy="4373093"/>
          </a:xfrm>
          <a:prstGeom prst="rect">
            <a:avLst/>
          </a:prstGeom>
          <a:noFill/>
          <a:ln w="28575">
            <a:solidFill>
              <a:schemeClr val="accent5">
                <a:lumMod val="50000"/>
              </a:schemeClr>
            </a:solidFill>
          </a:ln>
        </p:spPr>
        <p:txBody>
          <a:bodyPr lIns="108000" tIns="108000" rIns="108000" bIns="108000">
            <a:spAutoFit/>
          </a:bodyPr>
          <a:lstStyle/>
          <a:p>
            <a:pPr>
              <a:defRPr/>
            </a:pPr>
            <a:r>
              <a:rPr lang="en-GB" dirty="0"/>
              <a:t>For a good body section, you need to:</a:t>
            </a:r>
          </a:p>
          <a:p>
            <a:pPr marL="342900" indent="-342900">
              <a:buFont typeface="Arial" panose="020B0604020202020204" pitchFamily="34" charset="0"/>
              <a:buChar char="•"/>
              <a:defRPr/>
            </a:pPr>
            <a:r>
              <a:rPr lang="en-GB" dirty="0"/>
              <a:t>Add more information and detail to your lead paragraph;</a:t>
            </a:r>
          </a:p>
          <a:p>
            <a:pPr marL="342900" indent="-342900">
              <a:buFont typeface="Arial" panose="020B0604020202020204" pitchFamily="34" charset="0"/>
              <a:buChar char="•"/>
              <a:defRPr/>
            </a:pPr>
            <a:r>
              <a:rPr lang="en-GB" dirty="0"/>
              <a:t>Include background information, evidence, facts and quotes from people involved in or connected to the event/story;</a:t>
            </a:r>
          </a:p>
          <a:p>
            <a:pPr marL="342900" indent="-342900">
              <a:buFont typeface="Arial" panose="020B0604020202020204" pitchFamily="34" charset="0"/>
              <a:buChar char="•"/>
              <a:defRPr/>
            </a:pPr>
            <a:r>
              <a:rPr lang="en-GB" dirty="0"/>
              <a:t>Continue to write in order of importance, putting the most important information in the first few paragraphs of the body section.</a:t>
            </a:r>
          </a:p>
        </p:txBody>
      </p:sp>
      <p:cxnSp>
        <p:nvCxnSpPr>
          <p:cNvPr id="25" name="Straight Connector 24">
            <a:extLst>
              <a:ext uri="{FF2B5EF4-FFF2-40B4-BE49-F238E27FC236}">
                <a16:creationId xmlns:a16="http://schemas.microsoft.com/office/drawing/2014/main" id="{FC327BEF-B24F-40DB-8ECC-AE4B53BB86FB}"/>
              </a:ext>
            </a:extLst>
          </p:cNvPr>
          <p:cNvCxnSpPr/>
          <p:nvPr/>
        </p:nvCxnSpPr>
        <p:spPr>
          <a:xfrm>
            <a:off x="3592513" y="4395789"/>
            <a:ext cx="1497012" cy="79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AEFC01BD-E872-4F9B-9774-0535ED8A2374}"/>
              </a:ext>
            </a:extLst>
          </p:cNvPr>
          <p:cNvSpPr/>
          <p:nvPr/>
        </p:nvSpPr>
        <p:spPr>
          <a:xfrm>
            <a:off x="2039938" y="3697289"/>
            <a:ext cx="1835150" cy="2592387"/>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defRPr/>
            </a:pPr>
            <a:r>
              <a:rPr lang="en-GB" sz="1600" dirty="0">
                <a:solidFill>
                  <a:schemeClr val="accent5">
                    <a:lumMod val="50000"/>
                  </a:schemeClr>
                </a:solidFill>
              </a:rPr>
              <a:t>This ‘Tail’ information can be useful but is not always needed. It tends to be the least important information in the report.</a:t>
            </a:r>
            <a:endParaRPr lang="en-US" sz="1600" dirty="0">
              <a:solidFill>
                <a:schemeClr val="accent5">
                  <a:lumMod val="50000"/>
                </a:schemeClr>
              </a:solidFill>
            </a:endParaRPr>
          </a:p>
        </p:txBody>
      </p:sp>
      <p:sp>
        <p:nvSpPr>
          <p:cNvPr id="16387" name="Title 20">
            <a:extLst>
              <a:ext uri="{FF2B5EF4-FFF2-40B4-BE49-F238E27FC236}">
                <a16:creationId xmlns:a16="http://schemas.microsoft.com/office/drawing/2014/main" id="{309F1084-DFBD-40E9-8BC4-5019944A713A}"/>
              </a:ext>
            </a:extLst>
          </p:cNvPr>
          <p:cNvSpPr>
            <a:spLocks noGrp="1"/>
          </p:cNvSpPr>
          <p:nvPr>
            <p:ph type="title"/>
          </p:nvPr>
        </p:nvSpPr>
        <p:spPr>
          <a:xfrm>
            <a:off x="1947864" y="504826"/>
            <a:ext cx="8220075" cy="993775"/>
          </a:xfrm>
        </p:spPr>
        <p:txBody>
          <a:bodyPr/>
          <a:lstStyle/>
          <a:p>
            <a:pPr eaLnBrk="1" hangingPunct="1"/>
            <a:r>
              <a:rPr lang="en-GB" altLang="en-US" sz="3600"/>
              <a:t>Tail</a:t>
            </a:r>
          </a:p>
        </p:txBody>
      </p:sp>
      <p:sp>
        <p:nvSpPr>
          <p:cNvPr id="2" name="Isosceles Triangle 1">
            <a:extLst>
              <a:ext uri="{FF2B5EF4-FFF2-40B4-BE49-F238E27FC236}">
                <a16:creationId xmlns:a16="http://schemas.microsoft.com/office/drawing/2014/main" id="{CFC4CB39-364E-4BD7-926D-2FA3C799AA0F}"/>
              </a:ext>
            </a:extLst>
          </p:cNvPr>
          <p:cNvSpPr/>
          <p:nvPr/>
        </p:nvSpPr>
        <p:spPr>
          <a:xfrm rot="10800000">
            <a:off x="2151064" y="1627189"/>
            <a:ext cx="4708525" cy="4060825"/>
          </a:xfrm>
          <a:prstGeom prst="triangle">
            <a:avLst/>
          </a:prstGeom>
          <a:gradFill flip="none" rotWithShape="1">
            <a:gsLst>
              <a:gs pos="0">
                <a:srgbClr val="18A0DB">
                  <a:shade val="30000"/>
                  <a:satMod val="115000"/>
                </a:srgbClr>
              </a:gs>
              <a:gs pos="50000">
                <a:srgbClr val="18A0DB">
                  <a:shade val="67500"/>
                  <a:satMod val="115000"/>
                </a:srgbClr>
              </a:gs>
              <a:gs pos="100000">
                <a:srgbClr val="18A0DB">
                  <a:shade val="100000"/>
                  <a:satMod val="115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4" name="Straight Connector 3">
            <a:extLst>
              <a:ext uri="{FF2B5EF4-FFF2-40B4-BE49-F238E27FC236}">
                <a16:creationId xmlns:a16="http://schemas.microsoft.com/office/drawing/2014/main" id="{D224F02E-BC64-4327-9C29-5BB6343B196A}"/>
              </a:ext>
            </a:extLst>
          </p:cNvPr>
          <p:cNvCxnSpPr/>
          <p:nvPr/>
        </p:nvCxnSpPr>
        <p:spPr>
          <a:xfrm flipV="1">
            <a:off x="2690814" y="2508250"/>
            <a:ext cx="3648075" cy="1905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A825EC0B-B0DE-4628-B5E4-B02CAF3A5FB1}"/>
              </a:ext>
            </a:extLst>
          </p:cNvPr>
          <p:cNvCxnSpPr/>
          <p:nvPr/>
        </p:nvCxnSpPr>
        <p:spPr>
          <a:xfrm>
            <a:off x="3206751" y="3465513"/>
            <a:ext cx="25701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415" name="TextBox 17">
            <a:extLst>
              <a:ext uri="{FF2B5EF4-FFF2-40B4-BE49-F238E27FC236}">
                <a16:creationId xmlns:a16="http://schemas.microsoft.com/office/drawing/2014/main" id="{042CC206-1CD1-45A1-A930-A6ED9B9BD1A8}"/>
              </a:ext>
            </a:extLst>
          </p:cNvPr>
          <p:cNvSpPr txBox="1">
            <a:spLocks noChangeArrowheads="1"/>
          </p:cNvSpPr>
          <p:nvPr/>
        </p:nvSpPr>
        <p:spPr bwMode="auto">
          <a:xfrm>
            <a:off x="3298825" y="1812925"/>
            <a:ext cx="2293938"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Headline and byline</a:t>
            </a:r>
          </a:p>
        </p:txBody>
      </p:sp>
      <p:sp>
        <p:nvSpPr>
          <p:cNvPr id="17416" name="TextBox 19">
            <a:extLst>
              <a:ext uri="{FF2B5EF4-FFF2-40B4-BE49-F238E27FC236}">
                <a16:creationId xmlns:a16="http://schemas.microsoft.com/office/drawing/2014/main" id="{5A0EF01C-9106-4212-8995-5D2F5A8B6346}"/>
              </a:ext>
            </a:extLst>
          </p:cNvPr>
          <p:cNvSpPr txBox="1">
            <a:spLocks noChangeArrowheads="1"/>
          </p:cNvSpPr>
          <p:nvPr/>
        </p:nvSpPr>
        <p:spPr bwMode="auto">
          <a:xfrm>
            <a:off x="4135438" y="2840038"/>
            <a:ext cx="6667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Lead</a:t>
            </a:r>
          </a:p>
        </p:txBody>
      </p:sp>
      <p:sp>
        <p:nvSpPr>
          <p:cNvPr id="17417" name="TextBox 20">
            <a:extLst>
              <a:ext uri="{FF2B5EF4-FFF2-40B4-BE49-F238E27FC236}">
                <a16:creationId xmlns:a16="http://schemas.microsoft.com/office/drawing/2014/main" id="{176EF00D-7E9A-49A7-BFEA-8BA387C21950}"/>
              </a:ext>
            </a:extLst>
          </p:cNvPr>
          <p:cNvSpPr txBox="1">
            <a:spLocks noChangeArrowheads="1"/>
          </p:cNvSpPr>
          <p:nvPr/>
        </p:nvSpPr>
        <p:spPr bwMode="auto">
          <a:xfrm>
            <a:off x="4121150" y="3697289"/>
            <a:ext cx="7302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Body</a:t>
            </a:r>
          </a:p>
        </p:txBody>
      </p:sp>
      <p:sp>
        <p:nvSpPr>
          <p:cNvPr id="22" name="TextBox 21">
            <a:extLst>
              <a:ext uri="{FF2B5EF4-FFF2-40B4-BE49-F238E27FC236}">
                <a16:creationId xmlns:a16="http://schemas.microsoft.com/office/drawing/2014/main" id="{74AF38EB-0A9F-4B65-9FB8-6B1C8C20E86F}"/>
              </a:ext>
            </a:extLst>
          </p:cNvPr>
          <p:cNvSpPr txBox="1"/>
          <p:nvPr/>
        </p:nvSpPr>
        <p:spPr>
          <a:xfrm>
            <a:off x="4154488" y="4591050"/>
            <a:ext cx="684212" cy="369888"/>
          </a:xfrm>
          <a:prstGeom prst="rect">
            <a:avLst/>
          </a:prstGeom>
          <a:noFill/>
          <a:ln w="28575">
            <a:solidFill>
              <a:schemeClr val="accent5">
                <a:lumMod val="50000"/>
              </a:schemeClr>
            </a:solidFill>
          </a:ln>
        </p:spPr>
        <p:txBody>
          <a:bodyPr>
            <a:spAutoFit/>
          </a:bodyPr>
          <a:lstStyle/>
          <a:p>
            <a:pPr algn="ctr">
              <a:defRPr/>
            </a:pPr>
            <a:r>
              <a:rPr lang="en-GB" dirty="0">
                <a:solidFill>
                  <a:schemeClr val="bg1"/>
                </a:solidFill>
              </a:rPr>
              <a:t>Tail</a:t>
            </a:r>
          </a:p>
        </p:txBody>
      </p:sp>
      <p:cxnSp>
        <p:nvCxnSpPr>
          <p:cNvPr id="5" name="Straight Connector 4">
            <a:extLst>
              <a:ext uri="{FF2B5EF4-FFF2-40B4-BE49-F238E27FC236}">
                <a16:creationId xmlns:a16="http://schemas.microsoft.com/office/drawing/2014/main" id="{C2A85DD9-F4D6-4E4F-BC78-5499FD19057F}"/>
              </a:ext>
            </a:extLst>
          </p:cNvPr>
          <p:cNvCxnSpPr/>
          <p:nvPr/>
        </p:nvCxnSpPr>
        <p:spPr>
          <a:xfrm>
            <a:off x="4818063" y="4591050"/>
            <a:ext cx="2106612"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FBDCA921-FAEF-4B33-86EF-25AF6E4CA5BC}"/>
              </a:ext>
            </a:extLst>
          </p:cNvPr>
          <p:cNvSpPr txBox="1"/>
          <p:nvPr/>
        </p:nvSpPr>
        <p:spPr>
          <a:xfrm>
            <a:off x="6924676" y="1619251"/>
            <a:ext cx="3057525" cy="4373093"/>
          </a:xfrm>
          <a:prstGeom prst="rect">
            <a:avLst/>
          </a:prstGeom>
          <a:noFill/>
          <a:ln w="28575">
            <a:solidFill>
              <a:schemeClr val="accent5">
                <a:lumMod val="50000"/>
              </a:schemeClr>
            </a:solidFill>
          </a:ln>
        </p:spPr>
        <p:txBody>
          <a:bodyPr lIns="108000" tIns="108000" rIns="108000" bIns="108000">
            <a:spAutoFit/>
          </a:bodyPr>
          <a:lstStyle/>
          <a:p>
            <a:pPr>
              <a:defRPr/>
            </a:pPr>
            <a:r>
              <a:rPr lang="en-GB" dirty="0"/>
              <a:t>For a good tail section:</a:t>
            </a:r>
          </a:p>
          <a:p>
            <a:pPr marL="342900" indent="-342900">
              <a:buFont typeface="Arial" panose="020B0604020202020204" pitchFamily="34" charset="0"/>
              <a:buChar char="•"/>
              <a:defRPr/>
            </a:pPr>
            <a:r>
              <a:rPr lang="en-GB" dirty="0"/>
              <a:t>Give the reader the opportunity to gain additional information if they are particularly interested in the topic of the news report;</a:t>
            </a:r>
          </a:p>
          <a:p>
            <a:pPr marL="342900" indent="-342900">
              <a:buFont typeface="Arial" panose="020B0604020202020204" pitchFamily="34" charset="0"/>
              <a:buChar char="•"/>
              <a:defRPr/>
            </a:pPr>
            <a:r>
              <a:rPr lang="en-GB" dirty="0"/>
              <a:t>Include links to previous news reports or useful websites;</a:t>
            </a:r>
          </a:p>
          <a:p>
            <a:pPr marL="342900" indent="-342900">
              <a:buFont typeface="Arial" panose="020B0604020202020204" pitchFamily="34" charset="0"/>
              <a:buChar char="•"/>
              <a:defRPr/>
            </a:pPr>
            <a:r>
              <a:rPr lang="en-GB" dirty="0"/>
              <a:t>Include a final quote from a witness or expert that helps to sum up the story or that could hint at what might happen next.</a:t>
            </a:r>
          </a:p>
        </p:txBody>
      </p:sp>
      <p:cxnSp>
        <p:nvCxnSpPr>
          <p:cNvPr id="25" name="Straight Connector 24">
            <a:extLst>
              <a:ext uri="{FF2B5EF4-FFF2-40B4-BE49-F238E27FC236}">
                <a16:creationId xmlns:a16="http://schemas.microsoft.com/office/drawing/2014/main" id="{0DFD0A38-05DF-4776-A96F-31B9CD57A2D6}"/>
              </a:ext>
            </a:extLst>
          </p:cNvPr>
          <p:cNvCxnSpPr/>
          <p:nvPr/>
        </p:nvCxnSpPr>
        <p:spPr>
          <a:xfrm>
            <a:off x="3751263" y="4395789"/>
            <a:ext cx="1497012" cy="79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a:extLst>
              <a:ext uri="{FF2B5EF4-FFF2-40B4-BE49-F238E27FC236}">
                <a16:creationId xmlns:a16="http://schemas.microsoft.com/office/drawing/2014/main" id="{A7C380E6-8B0B-4C04-ACFB-B3C2FE8E7052}"/>
              </a:ext>
            </a:extLst>
          </p:cNvPr>
          <p:cNvSpPr>
            <a:spLocks noGrp="1"/>
          </p:cNvSpPr>
          <p:nvPr>
            <p:ph type="title"/>
          </p:nvPr>
        </p:nvSpPr>
        <p:spPr>
          <a:xfrm>
            <a:off x="1947863" y="425450"/>
            <a:ext cx="6762750" cy="820738"/>
          </a:xfrm>
        </p:spPr>
        <p:txBody>
          <a:bodyPr/>
          <a:lstStyle/>
          <a:p>
            <a:pPr eaLnBrk="1" hangingPunct="1"/>
            <a:r>
              <a:rPr lang="en-GB" altLang="en-US" sz="3600"/>
              <a:t>Example</a:t>
            </a:r>
          </a:p>
        </p:txBody>
      </p:sp>
      <p:sp>
        <p:nvSpPr>
          <p:cNvPr id="18435" name="TextBox 12">
            <a:extLst>
              <a:ext uri="{FF2B5EF4-FFF2-40B4-BE49-F238E27FC236}">
                <a16:creationId xmlns:a16="http://schemas.microsoft.com/office/drawing/2014/main" id="{1E1D5F7A-61C4-4B40-8702-7D200551FE36}"/>
              </a:ext>
            </a:extLst>
          </p:cNvPr>
          <p:cNvSpPr txBox="1">
            <a:spLocks noChangeArrowheads="1"/>
          </p:cNvSpPr>
          <p:nvPr/>
        </p:nvSpPr>
        <p:spPr bwMode="auto">
          <a:xfrm>
            <a:off x="2457450" y="1574801"/>
            <a:ext cx="5786438" cy="48501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defRPr/>
            </a:pPr>
            <a:r>
              <a:rPr lang="en-US" altLang="en-US" sz="1500" dirty="0">
                <a:latin typeface="+mn-lt"/>
              </a:rPr>
              <a:t>A small group of Year 5 students from Arkwood Primary School have created a brilliant plan to raise money for a local charity that assists people in the community. Following a visit to the school from a charity representative, the students set out to create a way of raising much needed funds. </a:t>
            </a:r>
          </a:p>
          <a:p>
            <a:pPr>
              <a:defRPr/>
            </a:pPr>
            <a:endParaRPr lang="en-US" altLang="en-US" sz="1500" dirty="0">
              <a:latin typeface="+mn-lt"/>
            </a:endParaRPr>
          </a:p>
          <a:p>
            <a:pPr>
              <a:defRPr/>
            </a:pPr>
            <a:r>
              <a:rPr lang="en-US" altLang="en-US" sz="1500" dirty="0">
                <a:latin typeface="+mn-lt"/>
              </a:rPr>
              <a:t>The students presented the fundraising idea to school principal Mrs Justine Knight, who saw great potential in the plan to sell produce from the school’s vegetable garden to local restaurants and, in turn, raise money for the local charity. She stated that ‘the children have displayed a true sense of community in their fundraising plan.’ Following a meeting with teachers, it is hoped that the students can begin to implement the four phase plan. ‘The school would support students wholly in the fund raising venture,’ Mrs Knight added.</a:t>
            </a:r>
          </a:p>
          <a:p>
            <a:pPr>
              <a:defRPr/>
            </a:pPr>
            <a:endParaRPr lang="en-US" altLang="en-US" sz="1500" dirty="0">
              <a:latin typeface="+mn-lt"/>
            </a:endParaRPr>
          </a:p>
          <a:p>
            <a:pPr>
              <a:defRPr/>
            </a:pPr>
            <a:r>
              <a:rPr lang="en-US" altLang="en-US" sz="1500" dirty="0">
                <a:latin typeface="+mn-lt"/>
              </a:rPr>
              <a:t>The school plans to sell the garden produce to two local restaurants, beginning in early September. For more information on this fundraising plan, visit the Arkwood Primary School website (</a:t>
            </a:r>
            <a:r>
              <a:rPr lang="en-US" altLang="en-US" sz="1500" i="1" dirty="0">
                <a:latin typeface="+mn-lt"/>
                <a:hlinkClick r:id="rId2"/>
              </a:rPr>
              <a:t>www.arkwood.sch.com</a:t>
            </a:r>
            <a:r>
              <a:rPr lang="en-US" altLang="en-US" sz="1500" dirty="0">
                <a:latin typeface="+mn-lt"/>
              </a:rPr>
              <a:t>).</a:t>
            </a:r>
          </a:p>
          <a:p>
            <a:pPr>
              <a:defRPr/>
            </a:pPr>
            <a:endParaRPr lang="en-GB" altLang="en-US" sz="1600" dirty="0">
              <a:latin typeface="Stick&amp;BallRegular" pitchFamily="2" charset="0"/>
            </a:endParaRPr>
          </a:p>
        </p:txBody>
      </p:sp>
      <p:sp>
        <p:nvSpPr>
          <p:cNvPr id="18436" name="TextBox 14">
            <a:extLst>
              <a:ext uri="{FF2B5EF4-FFF2-40B4-BE49-F238E27FC236}">
                <a16:creationId xmlns:a16="http://schemas.microsoft.com/office/drawing/2014/main" id="{D87BF26A-E8FE-4029-94B6-382B5C23C5DE}"/>
              </a:ext>
            </a:extLst>
          </p:cNvPr>
          <p:cNvSpPr txBox="1">
            <a:spLocks noChangeArrowheads="1"/>
          </p:cNvSpPr>
          <p:nvPr/>
        </p:nvSpPr>
        <p:spPr bwMode="auto">
          <a:xfrm>
            <a:off x="2170114" y="1077913"/>
            <a:ext cx="5995987"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defRPr/>
            </a:pPr>
            <a:r>
              <a:rPr lang="en-GB" altLang="en-US" dirty="0">
                <a:latin typeface="+mn-lt"/>
              </a:rPr>
              <a:t>School Children Raise Funds for Local Charity</a:t>
            </a:r>
          </a:p>
          <a:p>
            <a:pPr>
              <a:defRPr/>
            </a:pPr>
            <a:r>
              <a:rPr lang="en-GB" altLang="en-US" sz="1200" dirty="0">
                <a:latin typeface="+mn-lt"/>
              </a:rPr>
              <a:t>Frances Trackall, Education reporter</a:t>
            </a:r>
          </a:p>
          <a:p>
            <a:pPr>
              <a:defRPr/>
            </a:pPr>
            <a:endParaRPr lang="en-GB" altLang="en-US" sz="1600" dirty="0">
              <a:latin typeface="Stick&amp;BallRegular" pitchFamily="2" charset="0"/>
            </a:endParaRPr>
          </a:p>
        </p:txBody>
      </p:sp>
      <p:sp>
        <p:nvSpPr>
          <p:cNvPr id="16" name="Rectangle: Rounded Corners 15">
            <a:extLst>
              <a:ext uri="{FF2B5EF4-FFF2-40B4-BE49-F238E27FC236}">
                <a16:creationId xmlns:a16="http://schemas.microsoft.com/office/drawing/2014/main" id="{38B2837C-0700-4E48-B384-AB45D01DF77F}"/>
              </a:ext>
            </a:extLst>
          </p:cNvPr>
          <p:cNvSpPr/>
          <p:nvPr/>
        </p:nvSpPr>
        <p:spPr>
          <a:xfrm>
            <a:off x="8856663" y="849314"/>
            <a:ext cx="1249362" cy="414337"/>
          </a:xfrm>
          <a:prstGeom prst="roundRect">
            <a:avLst/>
          </a:prstGeom>
          <a:solidFill>
            <a:schemeClr val="bg1"/>
          </a:solid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dirty="0">
                <a:solidFill>
                  <a:schemeClr val="accent5">
                    <a:lumMod val="50000"/>
                  </a:schemeClr>
                </a:solidFill>
              </a:rPr>
              <a:t>headline</a:t>
            </a:r>
            <a:endParaRPr lang="en-US" dirty="0">
              <a:solidFill>
                <a:schemeClr val="accent5">
                  <a:lumMod val="50000"/>
                </a:schemeClr>
              </a:solidFill>
            </a:endParaRPr>
          </a:p>
        </p:txBody>
      </p:sp>
      <p:sp>
        <p:nvSpPr>
          <p:cNvPr id="17" name="Rectangle: Rounded Corners 16">
            <a:extLst>
              <a:ext uri="{FF2B5EF4-FFF2-40B4-BE49-F238E27FC236}">
                <a16:creationId xmlns:a16="http://schemas.microsoft.com/office/drawing/2014/main" id="{DCC40F1D-8FC9-4DCA-BBA0-F1E98D0A2460}"/>
              </a:ext>
            </a:extLst>
          </p:cNvPr>
          <p:cNvSpPr/>
          <p:nvPr/>
        </p:nvSpPr>
        <p:spPr>
          <a:xfrm>
            <a:off x="8856663" y="1428750"/>
            <a:ext cx="1249362" cy="414338"/>
          </a:xfrm>
          <a:prstGeom prst="roundRect">
            <a:avLst/>
          </a:prstGeom>
          <a:solidFill>
            <a:schemeClr val="bg1"/>
          </a:solid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dirty="0">
                <a:solidFill>
                  <a:schemeClr val="accent5">
                    <a:lumMod val="50000"/>
                  </a:schemeClr>
                </a:solidFill>
              </a:rPr>
              <a:t>byline</a:t>
            </a:r>
            <a:endParaRPr lang="en-US" dirty="0">
              <a:solidFill>
                <a:schemeClr val="accent5">
                  <a:lumMod val="50000"/>
                </a:schemeClr>
              </a:solidFill>
            </a:endParaRPr>
          </a:p>
        </p:txBody>
      </p:sp>
      <p:sp>
        <p:nvSpPr>
          <p:cNvPr id="19" name="Rectangle: Rounded Corners 18">
            <a:extLst>
              <a:ext uri="{FF2B5EF4-FFF2-40B4-BE49-F238E27FC236}">
                <a16:creationId xmlns:a16="http://schemas.microsoft.com/office/drawing/2014/main" id="{0293E271-14D6-4F64-8E00-81B5483CEA7B}"/>
              </a:ext>
            </a:extLst>
          </p:cNvPr>
          <p:cNvSpPr/>
          <p:nvPr/>
        </p:nvSpPr>
        <p:spPr>
          <a:xfrm>
            <a:off x="8856663" y="2100264"/>
            <a:ext cx="1249362" cy="414337"/>
          </a:xfrm>
          <a:prstGeom prst="roundRect">
            <a:avLst/>
          </a:prstGeom>
          <a:solidFill>
            <a:schemeClr val="bg1"/>
          </a:solid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dirty="0">
                <a:solidFill>
                  <a:schemeClr val="accent5">
                    <a:lumMod val="50000"/>
                  </a:schemeClr>
                </a:solidFill>
              </a:rPr>
              <a:t>lead</a:t>
            </a:r>
            <a:endParaRPr lang="en-US" dirty="0">
              <a:solidFill>
                <a:schemeClr val="accent5">
                  <a:lumMod val="50000"/>
                </a:schemeClr>
              </a:solidFill>
            </a:endParaRPr>
          </a:p>
        </p:txBody>
      </p:sp>
      <p:sp>
        <p:nvSpPr>
          <p:cNvPr id="23" name="Rectangle: Rounded Corners 22">
            <a:extLst>
              <a:ext uri="{FF2B5EF4-FFF2-40B4-BE49-F238E27FC236}">
                <a16:creationId xmlns:a16="http://schemas.microsoft.com/office/drawing/2014/main" id="{CC9466B0-17B6-4264-AFF3-848FA442F1D4}"/>
              </a:ext>
            </a:extLst>
          </p:cNvPr>
          <p:cNvSpPr/>
          <p:nvPr/>
        </p:nvSpPr>
        <p:spPr>
          <a:xfrm>
            <a:off x="8856663" y="3651250"/>
            <a:ext cx="1249362" cy="414338"/>
          </a:xfrm>
          <a:prstGeom prst="roundRect">
            <a:avLst/>
          </a:prstGeom>
          <a:solidFill>
            <a:schemeClr val="bg1"/>
          </a:solid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dirty="0">
                <a:solidFill>
                  <a:schemeClr val="accent5">
                    <a:lumMod val="50000"/>
                  </a:schemeClr>
                </a:solidFill>
              </a:rPr>
              <a:t>body</a:t>
            </a:r>
            <a:endParaRPr lang="en-US" dirty="0">
              <a:solidFill>
                <a:schemeClr val="accent5">
                  <a:lumMod val="50000"/>
                </a:schemeClr>
              </a:solidFill>
            </a:endParaRPr>
          </a:p>
        </p:txBody>
      </p:sp>
      <p:sp>
        <p:nvSpPr>
          <p:cNvPr id="24" name="Rectangle: Rounded Corners 23">
            <a:extLst>
              <a:ext uri="{FF2B5EF4-FFF2-40B4-BE49-F238E27FC236}">
                <a16:creationId xmlns:a16="http://schemas.microsoft.com/office/drawing/2014/main" id="{951A3835-8EA8-453B-90BB-4E4754D173B4}"/>
              </a:ext>
            </a:extLst>
          </p:cNvPr>
          <p:cNvSpPr/>
          <p:nvPr/>
        </p:nvSpPr>
        <p:spPr>
          <a:xfrm>
            <a:off x="8856663" y="5354639"/>
            <a:ext cx="1249362" cy="414337"/>
          </a:xfrm>
          <a:prstGeom prst="roundRect">
            <a:avLst/>
          </a:prstGeom>
          <a:solidFill>
            <a:schemeClr val="bg1"/>
          </a:solid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dirty="0">
                <a:solidFill>
                  <a:schemeClr val="accent5">
                    <a:lumMod val="50000"/>
                  </a:schemeClr>
                </a:solidFill>
              </a:rPr>
              <a:t>tail</a:t>
            </a:r>
            <a:endParaRPr lang="en-US" dirty="0">
              <a:solidFill>
                <a:schemeClr val="accent5">
                  <a:lumMod val="50000"/>
                </a:schemeClr>
              </a:solidFill>
            </a:endParaRPr>
          </a:p>
        </p:txBody>
      </p:sp>
      <p:cxnSp>
        <p:nvCxnSpPr>
          <p:cNvPr id="7" name="Straight Connector 6">
            <a:extLst>
              <a:ext uri="{FF2B5EF4-FFF2-40B4-BE49-F238E27FC236}">
                <a16:creationId xmlns:a16="http://schemas.microsoft.com/office/drawing/2014/main" id="{3F865E0F-A2CF-4E01-9DA8-BD94B13076A0}"/>
              </a:ext>
            </a:extLst>
          </p:cNvPr>
          <p:cNvCxnSpPr/>
          <p:nvPr/>
        </p:nvCxnSpPr>
        <p:spPr>
          <a:xfrm>
            <a:off x="8193088" y="1165225"/>
            <a:ext cx="227012"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865D25F6-F170-4F86-BA74-B3025870EBA5}"/>
              </a:ext>
            </a:extLst>
          </p:cNvPr>
          <p:cNvCxnSpPr/>
          <p:nvPr/>
        </p:nvCxnSpPr>
        <p:spPr>
          <a:xfrm>
            <a:off x="8193088" y="1428750"/>
            <a:ext cx="227012"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16CBF265-57FF-48F2-A854-CC44FD84B615}"/>
              </a:ext>
            </a:extLst>
          </p:cNvPr>
          <p:cNvCxnSpPr/>
          <p:nvPr/>
        </p:nvCxnSpPr>
        <p:spPr>
          <a:xfrm>
            <a:off x="8410575" y="1165226"/>
            <a:ext cx="58738" cy="4824413"/>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B58899C-2229-4624-99C6-F7010C60F71A}"/>
              </a:ext>
            </a:extLst>
          </p:cNvPr>
          <p:cNvCxnSpPr/>
          <p:nvPr/>
        </p:nvCxnSpPr>
        <p:spPr>
          <a:xfrm>
            <a:off x="8193088" y="1577975"/>
            <a:ext cx="227012"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84E025ED-2155-4E5F-BF9C-FCDE117A89E0}"/>
              </a:ext>
            </a:extLst>
          </p:cNvPr>
          <p:cNvCxnSpPr/>
          <p:nvPr/>
        </p:nvCxnSpPr>
        <p:spPr>
          <a:xfrm>
            <a:off x="8201026" y="2760663"/>
            <a:ext cx="227013"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D9BCCAF-946F-4C5F-8093-07C36052E7AB}"/>
              </a:ext>
            </a:extLst>
          </p:cNvPr>
          <p:cNvCxnSpPr/>
          <p:nvPr/>
        </p:nvCxnSpPr>
        <p:spPr>
          <a:xfrm>
            <a:off x="8243889" y="5360988"/>
            <a:ext cx="225425"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7A451011-4BF7-403C-B92B-1815D1B1448B}"/>
              </a:ext>
            </a:extLst>
          </p:cNvPr>
          <p:cNvCxnSpPr/>
          <p:nvPr/>
        </p:nvCxnSpPr>
        <p:spPr>
          <a:xfrm>
            <a:off x="8256589" y="5981700"/>
            <a:ext cx="225425"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86761CA0-471F-449E-BF70-7BB6CD075528}"/>
              </a:ext>
            </a:extLst>
          </p:cNvPr>
          <p:cNvCxnSpPr/>
          <p:nvPr/>
        </p:nvCxnSpPr>
        <p:spPr>
          <a:xfrm flipH="1">
            <a:off x="8482013" y="1165225"/>
            <a:ext cx="374650" cy="0"/>
          </a:xfrm>
          <a:prstGeom prst="straightConnector1">
            <a:avLst/>
          </a:prstGeom>
          <a:ln w="28575">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0B838CDF-B620-4C91-B5EF-B3E2FB4D3EAF}"/>
              </a:ext>
            </a:extLst>
          </p:cNvPr>
          <p:cNvCxnSpPr/>
          <p:nvPr/>
        </p:nvCxnSpPr>
        <p:spPr>
          <a:xfrm flipH="1">
            <a:off x="8469313" y="1508125"/>
            <a:ext cx="374650" cy="0"/>
          </a:xfrm>
          <a:prstGeom prst="straightConnector1">
            <a:avLst/>
          </a:prstGeom>
          <a:ln w="28575">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5D3B4B33-DF95-4194-8709-6A80F020F3E3}"/>
              </a:ext>
            </a:extLst>
          </p:cNvPr>
          <p:cNvCxnSpPr/>
          <p:nvPr/>
        </p:nvCxnSpPr>
        <p:spPr>
          <a:xfrm flipH="1">
            <a:off x="8482013" y="2179638"/>
            <a:ext cx="374650" cy="0"/>
          </a:xfrm>
          <a:prstGeom prst="straightConnector1">
            <a:avLst/>
          </a:prstGeom>
          <a:ln w="28575">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3F30377B-479E-4A4B-B267-47A1356791BD}"/>
              </a:ext>
            </a:extLst>
          </p:cNvPr>
          <p:cNvCxnSpPr/>
          <p:nvPr/>
        </p:nvCxnSpPr>
        <p:spPr>
          <a:xfrm flipH="1">
            <a:off x="8482013" y="3865563"/>
            <a:ext cx="374650" cy="0"/>
          </a:xfrm>
          <a:prstGeom prst="straightConnector1">
            <a:avLst/>
          </a:prstGeom>
          <a:ln w="28575">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2C0E88A4-7D35-45D9-A23D-8908B3AC96D8}"/>
              </a:ext>
            </a:extLst>
          </p:cNvPr>
          <p:cNvCxnSpPr/>
          <p:nvPr/>
        </p:nvCxnSpPr>
        <p:spPr>
          <a:xfrm flipH="1">
            <a:off x="8482013" y="5568950"/>
            <a:ext cx="374650" cy="0"/>
          </a:xfrm>
          <a:prstGeom prst="straightConnector1">
            <a:avLst/>
          </a:prstGeom>
          <a:ln w="28575">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500"/>
                                        <p:tgtEl>
                                          <p:spTgt spid="3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fade">
                                      <p:cBhvr>
                                        <p:cTn id="17" dur="500"/>
                                        <p:tgtEl>
                                          <p:spTgt spid="3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500"/>
                                        <p:tgtEl>
                                          <p:spTgt spid="4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omic Sans MS" panose="030F0702030302020204" pitchFamily="66" charset="0"/>
              </a:rPr>
              <a:t>Headlines</a:t>
            </a:r>
          </a:p>
        </p:txBody>
      </p:sp>
      <p:pic>
        <p:nvPicPr>
          <p:cNvPr id="4" name="Content Placeholder 3"/>
          <p:cNvPicPr>
            <a:picLocks noGrp="1" noChangeAspect="1"/>
          </p:cNvPicPr>
          <p:nvPr>
            <p:ph idx="1"/>
          </p:nvPr>
        </p:nvPicPr>
        <p:blipFill>
          <a:blip r:embed="rId2"/>
          <a:stretch>
            <a:fillRect/>
          </a:stretch>
        </p:blipFill>
        <p:spPr>
          <a:xfrm>
            <a:off x="8618201" y="3561897"/>
            <a:ext cx="3379837" cy="2531484"/>
          </a:xfrm>
          <a:prstGeom prst="rect">
            <a:avLst/>
          </a:prstGeom>
        </p:spPr>
      </p:pic>
      <p:sp>
        <p:nvSpPr>
          <p:cNvPr id="5" name="TextBox 4"/>
          <p:cNvSpPr txBox="1"/>
          <p:nvPr/>
        </p:nvSpPr>
        <p:spPr>
          <a:xfrm>
            <a:off x="1149927" y="2110441"/>
            <a:ext cx="5514109" cy="1569660"/>
          </a:xfrm>
          <a:prstGeom prst="rect">
            <a:avLst/>
          </a:prstGeom>
          <a:noFill/>
          <a:ln>
            <a:solidFill>
              <a:schemeClr val="tx1"/>
            </a:solidFill>
          </a:ln>
        </p:spPr>
        <p:txBody>
          <a:bodyPr wrap="square" rtlCol="0">
            <a:spAutoFit/>
          </a:bodyPr>
          <a:lstStyle/>
          <a:p>
            <a:pPr algn="ctr"/>
            <a:r>
              <a:rPr lang="en-GB" sz="3200" dirty="0">
                <a:latin typeface="Comic Sans MS" panose="030F0702030302020204" pitchFamily="66" charset="0"/>
              </a:rPr>
              <a:t>These are really important! </a:t>
            </a:r>
          </a:p>
          <a:p>
            <a:pPr algn="ctr"/>
            <a:r>
              <a:rPr lang="en-GB" sz="3200" dirty="0">
                <a:latin typeface="Comic Sans MS" panose="030F0702030302020204" pitchFamily="66" charset="0"/>
              </a:rPr>
              <a:t>Would you read on if the headline was boring?</a:t>
            </a:r>
          </a:p>
        </p:txBody>
      </p:sp>
    </p:spTree>
    <p:extLst>
      <p:ext uri="{BB962C8B-B14F-4D97-AF65-F5344CB8AC3E}">
        <p14:creationId xmlns:p14="http://schemas.microsoft.com/office/powerpoint/2010/main" val="13647267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br>
              <a:rPr lang="en-GB" dirty="0"/>
            </a:br>
            <a:endParaRPr lang="en-GB" dirty="0"/>
          </a:p>
        </p:txBody>
      </p:sp>
      <p:sp>
        <p:nvSpPr>
          <p:cNvPr id="3" name="Content Placeholder 2"/>
          <p:cNvSpPr>
            <a:spLocks noGrp="1"/>
          </p:cNvSpPr>
          <p:nvPr>
            <p:ph idx="1"/>
          </p:nvPr>
        </p:nvSpPr>
        <p:spPr>
          <a:xfrm>
            <a:off x="1097279" y="1809368"/>
            <a:ext cx="10058399" cy="4316796"/>
          </a:xfrm>
        </p:spPr>
        <p:txBody>
          <a:bodyPr/>
          <a:lstStyle/>
          <a:p>
            <a:pPr>
              <a:buNone/>
            </a:pPr>
            <a:r>
              <a:rPr lang="en-GB" dirty="0">
                <a:latin typeface="Comic Sans MS" panose="030F0702030302020204" pitchFamily="66" charset="0"/>
              </a:rPr>
              <a:t>Newspapers use headlines to grab your attention. </a:t>
            </a:r>
          </a:p>
          <a:p>
            <a:pPr>
              <a:buNone/>
            </a:pPr>
            <a:r>
              <a:rPr lang="en-GB" dirty="0">
                <a:latin typeface="Comic Sans MS" panose="030F0702030302020204" pitchFamily="66" charset="0"/>
              </a:rPr>
              <a:t>Headlines try to tell the story in as few words as possible.</a:t>
            </a:r>
          </a:p>
          <a:p>
            <a:endParaRPr lang="en-GB" dirty="0">
              <a:latin typeface="Comic Sans MS" panose="030F0702030302020204" pitchFamily="66" charset="0"/>
            </a:endParaRPr>
          </a:p>
        </p:txBody>
      </p:sp>
      <p:sp>
        <p:nvSpPr>
          <p:cNvPr id="4" name="Rectangle 3"/>
          <p:cNvSpPr/>
          <p:nvPr/>
        </p:nvSpPr>
        <p:spPr>
          <a:xfrm>
            <a:off x="2567608" y="476672"/>
            <a:ext cx="6984776" cy="923330"/>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spAutoFit/>
          </a:bodyPr>
          <a:lstStyle/>
          <a:p>
            <a:pPr algn="ctr"/>
            <a:r>
              <a:rPr lang="en-US" sz="5400" b="1" dirty="0">
                <a:ln w="17780" cmpd="sng">
                  <a:solidFill>
                    <a:schemeClr val="tx1"/>
                  </a:solidFill>
                  <a:prstDash val="solid"/>
                  <a:miter lim="800000"/>
                </a:ln>
                <a:solidFill>
                  <a:schemeClr val="tx1"/>
                </a:solidFill>
                <a:effectLst>
                  <a:outerShdw blurRad="50800" algn="tl" rotWithShape="0">
                    <a:srgbClr val="000000"/>
                  </a:outerShdw>
                </a:effectLst>
              </a:rPr>
              <a:t>Headline!</a:t>
            </a:r>
          </a:p>
        </p:txBody>
      </p:sp>
      <p:sp>
        <p:nvSpPr>
          <p:cNvPr id="5" name="Rectangle 4"/>
          <p:cNvSpPr/>
          <p:nvPr/>
        </p:nvSpPr>
        <p:spPr>
          <a:xfrm>
            <a:off x="1307201" y="2781852"/>
            <a:ext cx="4392488" cy="3416320"/>
          </a:xfrm>
          <a:prstGeom prst="rect">
            <a:avLst/>
          </a:prstGeom>
          <a:noFill/>
        </p:spPr>
        <p:txBody>
          <a:bodyPr wrap="square" lIns="91440" tIns="45720" rIns="91440" bIns="45720">
            <a:spAutoFit/>
          </a:bodyPr>
          <a:lstStyle/>
          <a:p>
            <a:pPr algn="ctr"/>
            <a:r>
              <a:rPr lang="en-GB" sz="5400" b="1" u="sng" dirty="0"/>
              <a:t>W</a:t>
            </a:r>
            <a:r>
              <a:rPr lang="en-GB" sz="5400" b="1" dirty="0"/>
              <a:t>atery </a:t>
            </a:r>
            <a:r>
              <a:rPr lang="en-GB" sz="5400" b="1" u="sng" dirty="0"/>
              <a:t>w</a:t>
            </a:r>
            <a:r>
              <a:rPr lang="en-GB" sz="5400" b="1" dirty="0"/>
              <a:t>eather </a:t>
            </a:r>
            <a:r>
              <a:rPr lang="en-GB" sz="5400" b="1" u="sng" dirty="0"/>
              <a:t>w</a:t>
            </a:r>
            <a:r>
              <a:rPr lang="en-GB" sz="5400" b="1" dirty="0"/>
              <a:t>ashes out </a:t>
            </a:r>
            <a:r>
              <a:rPr lang="en-GB" sz="5400" b="1" u="sng" dirty="0"/>
              <a:t>W</a:t>
            </a:r>
            <a:r>
              <a:rPr lang="en-GB" sz="5400" b="1" dirty="0"/>
              <a:t>ales</a:t>
            </a:r>
            <a:r>
              <a:rPr lang="en-GB" sz="5400" dirty="0"/>
              <a:t>!</a:t>
            </a:r>
            <a:endParaRPr lang="en-US" sz="5400" b="1" dirty="0">
              <a:ln w="17780" cmpd="sng">
                <a:solidFill>
                  <a:schemeClr val="tx1"/>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7" name="Rectangle 6"/>
          <p:cNvSpPr/>
          <p:nvPr/>
        </p:nvSpPr>
        <p:spPr>
          <a:xfrm>
            <a:off x="6369757" y="2781852"/>
            <a:ext cx="4656180" cy="3416320"/>
          </a:xfrm>
          <a:prstGeom prst="rect">
            <a:avLst/>
          </a:prstGeom>
          <a:noFill/>
        </p:spPr>
        <p:txBody>
          <a:bodyPr wrap="square" lIns="91440" tIns="45720" rIns="91440" bIns="45720">
            <a:spAutoFit/>
          </a:bodyPr>
          <a:lstStyle/>
          <a:p>
            <a:pPr algn="ctr"/>
            <a:r>
              <a:rPr lang="en-GB" sz="5400" b="1" dirty="0">
                <a:ln w="17780" cmpd="sng">
                  <a:solidFill>
                    <a:schemeClr val="tx1"/>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Driverless car ploughs through busy junction!’</a:t>
            </a:r>
          </a:p>
        </p:txBody>
      </p:sp>
      <p:pic>
        <p:nvPicPr>
          <p:cNvPr id="8194" name="Picture 2" descr="C:\Users\Rachel\AppData\Local\Microsoft\Windows\Temporary Internet Files\Content.IE5\ALJPYRMW\MC910227478[1].png"/>
          <p:cNvPicPr>
            <a:picLocks noChangeAspect="1" noChangeArrowheads="1"/>
          </p:cNvPicPr>
          <p:nvPr/>
        </p:nvPicPr>
        <p:blipFill>
          <a:blip r:embed="rId2" cstate="print"/>
          <a:srcRect/>
          <a:stretch>
            <a:fillRect/>
          </a:stretch>
        </p:blipFill>
        <p:spPr bwMode="auto">
          <a:xfrm>
            <a:off x="4043772" y="330576"/>
            <a:ext cx="1080120" cy="1069426"/>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74617" y="1939636"/>
            <a:ext cx="9878291" cy="4186528"/>
          </a:xfrm>
        </p:spPr>
        <p:txBody>
          <a:bodyPr/>
          <a:lstStyle/>
          <a:p>
            <a:pPr marL="0" indent="0">
              <a:buNone/>
            </a:pPr>
            <a:r>
              <a:rPr lang="en-GB" dirty="0">
                <a:latin typeface="Comic Sans MS" panose="030F0702030302020204" pitchFamily="66" charset="0"/>
              </a:rPr>
              <a:t>Think of some possible headlines for the following news stories:</a:t>
            </a:r>
          </a:p>
          <a:p>
            <a:pPr marL="0" indent="0">
              <a:buNone/>
            </a:pPr>
            <a:endParaRPr lang="en-GB" dirty="0">
              <a:latin typeface="Comic Sans MS" panose="030F0702030302020204" pitchFamily="66" charset="0"/>
            </a:endParaRPr>
          </a:p>
          <a:p>
            <a:pPr>
              <a:buFontTx/>
              <a:buChar char="-"/>
            </a:pPr>
            <a:r>
              <a:rPr lang="en-GB" dirty="0">
                <a:latin typeface="Comic Sans MS" panose="030F0702030302020204" pitchFamily="66" charset="0"/>
              </a:rPr>
              <a:t>Noah finds a rock at the park that turns out to be a solid gold nugget.</a:t>
            </a:r>
          </a:p>
          <a:p>
            <a:pPr>
              <a:buFontTx/>
              <a:buChar char="-"/>
            </a:pPr>
            <a:endParaRPr lang="en-GB" dirty="0">
              <a:latin typeface="Comic Sans MS" panose="030F0702030302020204" pitchFamily="66" charset="0"/>
            </a:endParaRPr>
          </a:p>
          <a:p>
            <a:pPr>
              <a:buFontTx/>
              <a:buChar char="-"/>
            </a:pPr>
            <a:r>
              <a:rPr lang="en-GB" dirty="0">
                <a:latin typeface="Comic Sans MS" panose="030F0702030302020204" pitchFamily="66" charset="0"/>
              </a:rPr>
              <a:t>Sienna finds a new species of cow on her holiday in Scotland.</a:t>
            </a:r>
          </a:p>
          <a:p>
            <a:pPr>
              <a:buFontTx/>
              <a:buChar char="-"/>
            </a:pPr>
            <a:endParaRPr lang="en-GB" dirty="0">
              <a:latin typeface="Comic Sans MS" panose="030F0702030302020204" pitchFamily="66" charset="0"/>
            </a:endParaRPr>
          </a:p>
          <a:p>
            <a:pPr>
              <a:buFontTx/>
              <a:buChar char="-"/>
            </a:pPr>
            <a:r>
              <a:rPr lang="en-GB" dirty="0">
                <a:latin typeface="Comic Sans MS" panose="030F0702030302020204" pitchFamily="66" charset="0"/>
              </a:rPr>
              <a:t>Mrs Norman bakes a record breaking sausage roll for charity.</a:t>
            </a:r>
          </a:p>
        </p:txBody>
      </p:sp>
      <p:sp>
        <p:nvSpPr>
          <p:cNvPr id="4" name="Title 3"/>
          <p:cNvSpPr>
            <a:spLocks noGrp="1"/>
          </p:cNvSpPr>
          <p:nvPr>
            <p:ph type="title"/>
          </p:nvPr>
        </p:nvSpPr>
        <p:spPr>
          <a:xfrm>
            <a:off x="1981200" y="344897"/>
            <a:ext cx="8229600" cy="804900"/>
          </a:xfrm>
          <a:prstGeom prst="rect">
            <a:avLst/>
          </a:prstGeom>
        </p:spPr>
        <p:style>
          <a:lnRef idx="2">
            <a:schemeClr val="dk1"/>
          </a:lnRef>
          <a:fillRef idx="1">
            <a:schemeClr val="lt1"/>
          </a:fillRef>
          <a:effectRef idx="0">
            <a:schemeClr val="dk1"/>
          </a:effectRef>
          <a:fontRef idx="minor">
            <a:schemeClr val="dk1"/>
          </a:fontRef>
        </p:style>
        <p:txBody>
          <a:bodyPr vert="horz" wrap="square" lIns="91440" tIns="45720" rIns="91440" bIns="45720" rtlCol="0" anchor="b">
            <a:spAutoFit/>
          </a:bodyPr>
          <a:lstStyle/>
          <a:p>
            <a:pPr algn="ctr"/>
            <a:r>
              <a:rPr lang="en-US" sz="5400" b="1" dirty="0">
                <a:ln w="17780" cmpd="sng">
                  <a:solidFill>
                    <a:schemeClr val="tx1"/>
                  </a:solidFill>
                  <a:prstDash val="solid"/>
                  <a:miter lim="800000"/>
                </a:ln>
                <a:solidFill>
                  <a:schemeClr val="tx1"/>
                </a:solidFill>
                <a:effectLst>
                  <a:outerShdw blurRad="50800" algn="tl" rotWithShape="0">
                    <a:srgbClr val="000000"/>
                  </a:outerShdw>
                </a:effectLst>
              </a:rPr>
              <a:t>Headlines!</a:t>
            </a:r>
            <a:endParaRPr lang="en-US" sz="5400" b="1" spc="0" dirty="0">
              <a:ln w="17780" cmpd="sng">
                <a:solidFill>
                  <a:schemeClr val="tx1"/>
                </a:solidFill>
                <a:prstDash val="solid"/>
                <a:miter lim="800000"/>
              </a:ln>
              <a:solidFill>
                <a:schemeClr val="tx1"/>
              </a:solidFill>
              <a:effectLst>
                <a:outerShdw blurRad="50800" algn="tl" rotWithShape="0">
                  <a:srgbClr val="000000"/>
                </a:outerShdw>
              </a:effectLst>
            </a:endParaRPr>
          </a:p>
        </p:txBody>
      </p:sp>
    </p:spTree>
    <p:extLst>
      <p:ext uri="{BB962C8B-B14F-4D97-AF65-F5344CB8AC3E}">
        <p14:creationId xmlns:p14="http://schemas.microsoft.com/office/powerpoint/2010/main" val="15787179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n w="17780" cmpd="sng">
                  <a:solidFill>
                    <a:schemeClr val="tx1"/>
                  </a:solidFill>
                  <a:prstDash val="solid"/>
                  <a:miter lim="800000"/>
                </a:ln>
                <a:effectLst>
                  <a:outerShdw blurRad="50800" algn="tl" rotWithShape="0">
                    <a:srgbClr val="000000"/>
                  </a:outerShdw>
                </a:effectLst>
              </a:rPr>
              <a:t>Headlines!</a:t>
            </a:r>
            <a:endParaRPr lang="en-GB" dirty="0"/>
          </a:p>
        </p:txBody>
      </p:sp>
      <p:sp>
        <p:nvSpPr>
          <p:cNvPr id="3" name="Content Placeholder 2"/>
          <p:cNvSpPr>
            <a:spLocks noGrp="1"/>
          </p:cNvSpPr>
          <p:nvPr>
            <p:ph idx="1"/>
          </p:nvPr>
        </p:nvSpPr>
        <p:spPr>
          <a:xfrm>
            <a:off x="1097280" y="1845734"/>
            <a:ext cx="10058400" cy="4023360"/>
          </a:xfrm>
        </p:spPr>
        <p:txBody>
          <a:bodyPr/>
          <a:lstStyle/>
          <a:p>
            <a:pPr marL="0" indent="0">
              <a:buNone/>
            </a:pPr>
            <a:r>
              <a:rPr lang="en-GB" dirty="0">
                <a:latin typeface="Comic Sans MS" panose="030F0702030302020204" pitchFamily="66" charset="0"/>
              </a:rPr>
              <a:t>Gold nugget windfall for </a:t>
            </a:r>
            <a:r>
              <a:rPr lang="en-GB" dirty="0" err="1">
                <a:latin typeface="Comic Sans MS" panose="030F0702030302020204" pitchFamily="66" charset="0"/>
              </a:rPr>
              <a:t>Winmill</a:t>
            </a:r>
            <a:r>
              <a:rPr lang="en-GB" dirty="0">
                <a:latin typeface="Comic Sans MS" panose="030F0702030302020204" pitchFamily="66" charset="0"/>
              </a:rPr>
              <a:t>!</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a:t>
            </a:r>
            <a:r>
              <a:rPr lang="en-GB" dirty="0" err="1">
                <a:latin typeface="Comic Sans MS" panose="030F0702030302020204" pitchFamily="66" charset="0"/>
              </a:rPr>
              <a:t>Moo’ving</a:t>
            </a:r>
            <a:r>
              <a:rPr lang="en-GB" dirty="0">
                <a:latin typeface="Comic Sans MS" panose="030F0702030302020204" pitchFamily="66" charset="0"/>
              </a:rPr>
              <a:t> moment for cow girl!</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Mighty meat treat for charity!</a:t>
            </a:r>
          </a:p>
        </p:txBody>
      </p:sp>
      <p:pic>
        <p:nvPicPr>
          <p:cNvPr id="4" name="Picture 2" descr="C:\Users\Rachel\AppData\Local\Microsoft\Windows\Temporary Internet Files\Content.IE5\ALJPYRMW\MC900442030[1].wmf"/>
          <p:cNvPicPr>
            <a:picLocks noChangeAspect="1" noChangeArrowheads="1"/>
          </p:cNvPicPr>
          <p:nvPr/>
        </p:nvPicPr>
        <p:blipFill>
          <a:blip r:embed="rId2" cstate="print"/>
          <a:srcRect/>
          <a:stretch>
            <a:fillRect/>
          </a:stretch>
        </p:blipFill>
        <p:spPr bwMode="auto">
          <a:xfrm>
            <a:off x="8936182" y="3235956"/>
            <a:ext cx="2929733" cy="2883366"/>
          </a:xfrm>
          <a:prstGeom prst="rect">
            <a:avLst/>
          </a:prstGeom>
          <a:noFill/>
        </p:spPr>
      </p:pic>
    </p:spTree>
    <p:extLst>
      <p:ext uri="{BB962C8B-B14F-4D97-AF65-F5344CB8AC3E}">
        <p14:creationId xmlns:p14="http://schemas.microsoft.com/office/powerpoint/2010/main" val="33886082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Activity</a:t>
            </a:r>
          </a:p>
        </p:txBody>
      </p:sp>
      <p:sp>
        <p:nvSpPr>
          <p:cNvPr id="3" name="Content Placeholder 2"/>
          <p:cNvSpPr>
            <a:spLocks noGrp="1"/>
          </p:cNvSpPr>
          <p:nvPr>
            <p:ph idx="1"/>
          </p:nvPr>
        </p:nvSpPr>
        <p:spPr>
          <a:xfrm>
            <a:off x="1097280" y="1845733"/>
            <a:ext cx="5913120" cy="4485793"/>
          </a:xfrm>
        </p:spPr>
        <p:txBody>
          <a:bodyPr>
            <a:normAutofit/>
          </a:bodyPr>
          <a:lstStyle/>
          <a:p>
            <a:r>
              <a:rPr lang="en-GB" dirty="0">
                <a:latin typeface="Comic Sans MS" panose="030F0702030302020204" pitchFamily="66" charset="0"/>
              </a:rPr>
              <a:t>Look at the details of the news stories.</a:t>
            </a:r>
          </a:p>
          <a:p>
            <a:endParaRPr lang="en-GB" dirty="0">
              <a:latin typeface="Comic Sans MS" panose="030F0702030302020204" pitchFamily="66" charset="0"/>
            </a:endParaRPr>
          </a:p>
          <a:p>
            <a:r>
              <a:rPr lang="en-GB" dirty="0">
                <a:latin typeface="Comic Sans MS" panose="030F0702030302020204" pitchFamily="66" charset="0"/>
              </a:rPr>
              <a:t>Write the headlines you have made up next to them.</a:t>
            </a:r>
          </a:p>
        </p:txBody>
      </p:sp>
      <p:pic>
        <p:nvPicPr>
          <p:cNvPr id="5" name="Picture 4">
            <a:extLst>
              <a:ext uri="{FF2B5EF4-FFF2-40B4-BE49-F238E27FC236}">
                <a16:creationId xmlns:a16="http://schemas.microsoft.com/office/drawing/2014/main" id="{3F60DFA8-76AE-4EC6-9F65-D9A7D1EF7CA8}"/>
              </a:ext>
            </a:extLst>
          </p:cNvPr>
          <p:cNvPicPr>
            <a:picLocks noChangeAspect="1"/>
          </p:cNvPicPr>
          <p:nvPr/>
        </p:nvPicPr>
        <p:blipFill rotWithShape="1">
          <a:blip r:embed="rId2"/>
          <a:srcRect l="43864" t="19581" r="6364" b="14978"/>
          <a:stretch/>
        </p:blipFill>
        <p:spPr>
          <a:xfrm>
            <a:off x="6831747" y="2008909"/>
            <a:ext cx="5360253" cy="3962399"/>
          </a:xfrm>
          <a:prstGeom prst="rect">
            <a:avLst/>
          </a:prstGeom>
        </p:spPr>
      </p:pic>
    </p:spTree>
    <p:extLst>
      <p:ext uri="{BB962C8B-B14F-4D97-AF65-F5344CB8AC3E}">
        <p14:creationId xmlns:p14="http://schemas.microsoft.com/office/powerpoint/2010/main" val="22560922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537F8-B676-408D-B53D-FA2B4985B216}"/>
              </a:ext>
            </a:extLst>
          </p:cNvPr>
          <p:cNvSpPr>
            <a:spLocks noGrp="1"/>
          </p:cNvSpPr>
          <p:nvPr>
            <p:ph type="ctrTitle"/>
          </p:nvPr>
        </p:nvSpPr>
        <p:spPr/>
        <p:txBody>
          <a:bodyPr>
            <a:normAutofit/>
          </a:bodyPr>
          <a:lstStyle/>
          <a:p>
            <a:r>
              <a:rPr lang="en-GB" sz="5400" dirty="0">
                <a:latin typeface="Comic Sans MS" panose="030F0702030302020204" pitchFamily="66" charset="0"/>
              </a:rPr>
              <a:t>Tuesday 24</a:t>
            </a:r>
            <a:r>
              <a:rPr lang="en-GB" sz="5400" baseline="30000" dirty="0">
                <a:latin typeface="Comic Sans MS" panose="030F0702030302020204" pitchFamily="66" charset="0"/>
              </a:rPr>
              <a:t>th</a:t>
            </a:r>
            <a:r>
              <a:rPr lang="en-GB" sz="5400" dirty="0">
                <a:latin typeface="Comic Sans MS" panose="030F0702030302020204" pitchFamily="66" charset="0"/>
              </a:rPr>
              <a:t> November 2020</a:t>
            </a:r>
          </a:p>
        </p:txBody>
      </p:sp>
      <p:sp>
        <p:nvSpPr>
          <p:cNvPr id="3" name="Subtitle 2">
            <a:extLst>
              <a:ext uri="{FF2B5EF4-FFF2-40B4-BE49-F238E27FC236}">
                <a16:creationId xmlns:a16="http://schemas.microsoft.com/office/drawing/2014/main" id="{E1385D64-A67C-4ABA-9C51-9889F083E0B0}"/>
              </a:ext>
            </a:extLst>
          </p:cNvPr>
          <p:cNvSpPr>
            <a:spLocks noGrp="1"/>
          </p:cNvSpPr>
          <p:nvPr>
            <p:ph type="subTitle" idx="1"/>
          </p:nvPr>
        </p:nvSpPr>
        <p:spPr/>
        <p:txBody>
          <a:bodyPr/>
          <a:lstStyle/>
          <a:p>
            <a:r>
              <a:rPr lang="en-GB" cap="none" dirty="0">
                <a:latin typeface="Comic Sans MS" panose="030F0702030302020204" pitchFamily="66" charset="0"/>
              </a:rPr>
              <a:t>LO: </a:t>
            </a:r>
            <a:r>
              <a:rPr lang="en-US" cap="none" dirty="0">
                <a:latin typeface="Comic Sans MS" panose="030F0702030302020204" pitchFamily="66" charset="0"/>
              </a:rPr>
              <a:t>to write for purpose. </a:t>
            </a:r>
            <a:endParaRPr lang="en-GB" cap="none" dirty="0">
              <a:latin typeface="Comic Sans MS" panose="030F0702030302020204" pitchFamily="66" charset="0"/>
            </a:endParaRPr>
          </a:p>
          <a:p>
            <a:r>
              <a:rPr lang="en-GB" cap="none" dirty="0">
                <a:latin typeface="Comic Sans MS" panose="030F0702030302020204" pitchFamily="66" charset="0"/>
              </a:rPr>
              <a:t>C: Newspaper Reports</a:t>
            </a:r>
          </a:p>
        </p:txBody>
      </p:sp>
    </p:spTree>
    <p:extLst>
      <p:ext uri="{BB962C8B-B14F-4D97-AF65-F5344CB8AC3E}">
        <p14:creationId xmlns:p14="http://schemas.microsoft.com/office/powerpoint/2010/main" val="13695638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What is an adverbial?</a:t>
            </a:r>
          </a:p>
        </p:txBody>
      </p:sp>
      <p:pic>
        <p:nvPicPr>
          <p:cNvPr id="5" name="Picture 4"/>
          <p:cNvPicPr>
            <a:picLocks noChangeAspect="1"/>
          </p:cNvPicPr>
          <p:nvPr/>
        </p:nvPicPr>
        <p:blipFill>
          <a:blip r:embed="rId2">
            <a:clrChange>
              <a:clrFrom>
                <a:srgbClr val="EFEFEF"/>
              </a:clrFrom>
              <a:clrTo>
                <a:srgbClr val="EFEFEF">
                  <a:alpha val="0"/>
                </a:srgbClr>
              </a:clrTo>
            </a:clrChange>
          </a:blip>
          <a:stretch>
            <a:fillRect/>
          </a:stretch>
        </p:blipFill>
        <p:spPr>
          <a:xfrm>
            <a:off x="9718373" y="3871269"/>
            <a:ext cx="2473627" cy="2491595"/>
          </a:xfrm>
          <a:prstGeom prst="rect">
            <a:avLst/>
          </a:prstGeom>
        </p:spPr>
      </p:pic>
      <p:sp>
        <p:nvSpPr>
          <p:cNvPr id="7" name="Content Placeholder 6">
            <a:extLst>
              <a:ext uri="{FF2B5EF4-FFF2-40B4-BE49-F238E27FC236}">
                <a16:creationId xmlns:a16="http://schemas.microsoft.com/office/drawing/2014/main" id="{D3640680-0F41-45E0-B309-994D11A7949D}"/>
              </a:ext>
            </a:extLst>
          </p:cNvPr>
          <p:cNvSpPr>
            <a:spLocks noGrp="1"/>
          </p:cNvSpPr>
          <p:nvPr>
            <p:ph idx="1"/>
          </p:nvPr>
        </p:nvSpPr>
        <p:spPr>
          <a:xfrm>
            <a:off x="1154456" y="1859589"/>
            <a:ext cx="10058400" cy="4023360"/>
          </a:xfrm>
        </p:spPr>
        <p:txBody>
          <a:bodyPr/>
          <a:lstStyle/>
          <a:p>
            <a:endParaRPr lang="en-GB" dirty="0"/>
          </a:p>
        </p:txBody>
      </p:sp>
    </p:spTree>
    <p:extLst>
      <p:ext uri="{BB962C8B-B14F-4D97-AF65-F5344CB8AC3E}">
        <p14:creationId xmlns:p14="http://schemas.microsoft.com/office/powerpoint/2010/main" val="7629859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A3DA6E-6462-4FAF-9AEC-D037894F5848}"/>
              </a:ext>
            </a:extLst>
          </p:cNvPr>
          <p:cNvPicPr>
            <a:picLocks noChangeAspect="1"/>
          </p:cNvPicPr>
          <p:nvPr/>
        </p:nvPicPr>
        <p:blipFill rotWithShape="1">
          <a:blip r:embed="rId2"/>
          <a:srcRect l="9000" t="9272" r="44773" b="6848"/>
          <a:stretch/>
        </p:blipFill>
        <p:spPr>
          <a:xfrm>
            <a:off x="2417618" y="84939"/>
            <a:ext cx="7356765" cy="6218879"/>
          </a:xfrm>
          <a:prstGeom prst="rect">
            <a:avLst/>
          </a:prstGeom>
        </p:spPr>
      </p:pic>
    </p:spTree>
    <p:extLst>
      <p:ext uri="{BB962C8B-B14F-4D97-AF65-F5344CB8AC3E}">
        <p14:creationId xmlns:p14="http://schemas.microsoft.com/office/powerpoint/2010/main" val="37803246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What is a time adverbial?</a:t>
            </a:r>
          </a:p>
        </p:txBody>
      </p:sp>
      <p:sp>
        <p:nvSpPr>
          <p:cNvPr id="3" name="Content Placeholder 2"/>
          <p:cNvSpPr>
            <a:spLocks noGrp="1"/>
          </p:cNvSpPr>
          <p:nvPr>
            <p:ph idx="1"/>
          </p:nvPr>
        </p:nvSpPr>
        <p:spPr/>
        <p:txBody>
          <a:bodyPr/>
          <a:lstStyle/>
          <a:p>
            <a:pPr marL="0" indent="0" fontAlgn="base">
              <a:buNone/>
            </a:pPr>
            <a:r>
              <a:rPr lang="en-GB" dirty="0">
                <a:latin typeface="Comic Sans MS" panose="030F0702030302020204" pitchFamily="66" charset="0"/>
              </a:rPr>
              <a:t>A time adverbial describes when, for how long, or how often a certain action/event has or will happen.</a:t>
            </a:r>
          </a:p>
          <a:p>
            <a:pPr marL="0" indent="0" fontAlgn="base">
              <a:buNone/>
            </a:pPr>
            <a:endParaRPr lang="en-US" dirty="0">
              <a:latin typeface="Comic Sans MS" panose="030F0702030302020204" pitchFamily="66" charset="0"/>
            </a:endParaRPr>
          </a:p>
          <a:p>
            <a:pPr marL="0" indent="0" fontAlgn="base">
              <a:buNone/>
            </a:pPr>
            <a:r>
              <a:rPr lang="en-GB" dirty="0">
                <a:latin typeface="Comic Sans MS" panose="030F0702030302020204" pitchFamily="66" charset="0"/>
              </a:rPr>
              <a:t>Robin Hood swindled the Sheriff of Nottingham </a:t>
            </a:r>
            <a:r>
              <a:rPr lang="en-GB" dirty="0">
                <a:solidFill>
                  <a:srgbClr val="FF0000"/>
                </a:solidFill>
                <a:latin typeface="Comic Sans MS" panose="030F0702030302020204" pitchFamily="66" charset="0"/>
              </a:rPr>
              <a:t>yesterday.</a:t>
            </a:r>
          </a:p>
          <a:p>
            <a:pPr marL="0" indent="0" fontAlgn="base">
              <a:buNone/>
            </a:pPr>
            <a:r>
              <a:rPr lang="en-GB" dirty="0">
                <a:latin typeface="Comic Sans MS" panose="030F0702030302020204" pitchFamily="66" charset="0"/>
              </a:rPr>
              <a:t>Sarah is going to clean her house </a:t>
            </a:r>
            <a:r>
              <a:rPr lang="en-GB" dirty="0">
                <a:solidFill>
                  <a:srgbClr val="FF0000"/>
                </a:solidFill>
                <a:latin typeface="Comic Sans MS" panose="030F0702030302020204" pitchFamily="66" charset="0"/>
              </a:rPr>
              <a:t>tomorrow.</a:t>
            </a:r>
          </a:p>
          <a:p>
            <a:pPr marL="0" indent="0" fontAlgn="base">
              <a:buNone/>
            </a:pPr>
            <a:r>
              <a:rPr lang="en-GB" dirty="0">
                <a:latin typeface="Comic Sans MS" panose="030F0702030302020204" pitchFamily="66" charset="0"/>
              </a:rPr>
              <a:t>Christmas is traditionally celebrated </a:t>
            </a:r>
            <a:r>
              <a:rPr lang="en-GB" dirty="0">
                <a:solidFill>
                  <a:srgbClr val="FF0000"/>
                </a:solidFill>
                <a:latin typeface="Comic Sans MS" panose="030F0702030302020204" pitchFamily="66" charset="0"/>
              </a:rPr>
              <a:t>in December.</a:t>
            </a:r>
          </a:p>
          <a:p>
            <a:pPr marL="0" indent="0" fontAlgn="base">
              <a:buNone/>
            </a:pPr>
            <a:r>
              <a:rPr lang="en-GB" dirty="0">
                <a:latin typeface="Comic Sans MS" panose="030F0702030302020204" pitchFamily="66" charset="0"/>
              </a:rPr>
              <a:t>She stayed at her grandmother’s house </a:t>
            </a:r>
            <a:r>
              <a:rPr lang="en-GB" dirty="0">
                <a:solidFill>
                  <a:srgbClr val="FF0000"/>
                </a:solidFill>
                <a:latin typeface="Comic Sans MS" panose="030F0702030302020204" pitchFamily="66" charset="0"/>
              </a:rPr>
              <a:t>all day.</a:t>
            </a:r>
            <a:endParaRPr lang="en-GB" dirty="0">
              <a:latin typeface="Comic Sans MS" panose="030F0702030302020204" pitchFamily="66" charset="0"/>
            </a:endParaRPr>
          </a:p>
        </p:txBody>
      </p:sp>
      <p:pic>
        <p:nvPicPr>
          <p:cNvPr id="1026" name="Picture 2" descr="Free More Time Cliparts, Download Free Clip Art, Free Clip Art on Clipart  Library">
            <a:extLst>
              <a:ext uri="{FF2B5EF4-FFF2-40B4-BE49-F238E27FC236}">
                <a16:creationId xmlns:a16="http://schemas.microsoft.com/office/drawing/2014/main" id="{3D958C47-D055-46BC-A24D-4CD9A7185F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0996" y="0"/>
            <a:ext cx="1891004" cy="1737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96257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Time Adverbials</a:t>
            </a:r>
          </a:p>
        </p:txBody>
      </p:sp>
      <p:sp>
        <p:nvSpPr>
          <p:cNvPr id="3" name="Content Placeholder 2"/>
          <p:cNvSpPr>
            <a:spLocks noGrp="1"/>
          </p:cNvSpPr>
          <p:nvPr>
            <p:ph idx="1"/>
          </p:nvPr>
        </p:nvSpPr>
        <p:spPr/>
        <p:txBody>
          <a:bodyPr>
            <a:normAutofit/>
          </a:bodyPr>
          <a:lstStyle/>
          <a:p>
            <a:pPr marL="0" indent="0">
              <a:buNone/>
            </a:pPr>
            <a:r>
              <a:rPr lang="en-GB" dirty="0">
                <a:latin typeface="Comic Sans MS" panose="030F0702030302020204" pitchFamily="66" charset="0"/>
              </a:rPr>
              <a:t>Sometimes, you can even add them at the front! </a:t>
            </a:r>
          </a:p>
          <a:p>
            <a:pPr marL="0" indent="0">
              <a:buNone/>
            </a:pPr>
            <a:r>
              <a:rPr lang="en-GB" dirty="0">
                <a:latin typeface="Comic Sans MS" panose="030F0702030302020204" pitchFamily="66" charset="0"/>
              </a:rPr>
              <a:t>Who can remember what that is called?</a:t>
            </a:r>
          </a:p>
          <a:p>
            <a:pPr marL="0" indent="0">
              <a:buNone/>
            </a:pPr>
            <a:endParaRPr lang="en-GB" dirty="0">
              <a:latin typeface="Comic Sans MS" panose="030F0702030302020204" pitchFamily="66" charset="0"/>
            </a:endParaRPr>
          </a:p>
          <a:p>
            <a:pPr marL="0" indent="0" algn="ctr" fontAlgn="base">
              <a:buNone/>
            </a:pPr>
            <a:r>
              <a:rPr lang="en-GB" dirty="0">
                <a:solidFill>
                  <a:srgbClr val="FF0000"/>
                </a:solidFill>
                <a:latin typeface="Comic Sans MS" panose="030F0702030302020204" pitchFamily="66" charset="0"/>
              </a:rPr>
              <a:t>Yesterday</a:t>
            </a:r>
            <a:r>
              <a:rPr lang="en-GB" dirty="0">
                <a:latin typeface="Comic Sans MS" panose="030F0702030302020204" pitchFamily="66" charset="0"/>
              </a:rPr>
              <a:t>, Robin Hood swindled the Sheriff of Nottingham.</a:t>
            </a:r>
            <a:endParaRPr lang="en-GB" dirty="0">
              <a:solidFill>
                <a:srgbClr val="FF0000"/>
              </a:solidFill>
              <a:latin typeface="Comic Sans MS" panose="030F0702030302020204" pitchFamily="66" charset="0"/>
            </a:endParaRPr>
          </a:p>
          <a:p>
            <a:pPr marL="0" indent="0" algn="ctr" fontAlgn="base">
              <a:buNone/>
            </a:pPr>
            <a:r>
              <a:rPr lang="en-GB" dirty="0">
                <a:solidFill>
                  <a:srgbClr val="FF0000"/>
                </a:solidFill>
                <a:latin typeface="Comic Sans MS" panose="030F0702030302020204" pitchFamily="66" charset="0"/>
              </a:rPr>
              <a:t>Tomorrow, </a:t>
            </a:r>
            <a:r>
              <a:rPr lang="en-GB" dirty="0">
                <a:latin typeface="Comic Sans MS" panose="030F0702030302020204" pitchFamily="66" charset="0"/>
              </a:rPr>
              <a:t>Sarah is going to clean her house.</a:t>
            </a:r>
            <a:endParaRPr lang="en-GB" dirty="0">
              <a:solidFill>
                <a:srgbClr val="FF0000"/>
              </a:solidFill>
              <a:latin typeface="Comic Sans MS" panose="030F0702030302020204" pitchFamily="66" charset="0"/>
            </a:endParaRPr>
          </a:p>
          <a:p>
            <a:pPr marL="0" indent="0" algn="ctr" fontAlgn="base">
              <a:buNone/>
            </a:pPr>
            <a:r>
              <a:rPr lang="en-GB" dirty="0">
                <a:solidFill>
                  <a:srgbClr val="FF0000"/>
                </a:solidFill>
                <a:latin typeface="Comic Sans MS" panose="030F0702030302020204" pitchFamily="66" charset="0"/>
              </a:rPr>
              <a:t>In December, </a:t>
            </a:r>
            <a:r>
              <a:rPr lang="en-GB" dirty="0">
                <a:latin typeface="Comic Sans MS" panose="030F0702030302020204" pitchFamily="66" charset="0"/>
              </a:rPr>
              <a:t>Christmas is traditionally celebrated.</a:t>
            </a:r>
          </a:p>
          <a:p>
            <a:pPr marL="0" indent="0" algn="ctr" fontAlgn="base">
              <a:buNone/>
            </a:pPr>
            <a:endParaRPr lang="en-US" dirty="0">
              <a:latin typeface="Comic Sans MS" panose="030F0702030302020204" pitchFamily="66" charset="0"/>
            </a:endParaRPr>
          </a:p>
          <a:p>
            <a:pPr marL="0" indent="0" algn="ctr" fontAlgn="base">
              <a:buNone/>
            </a:pPr>
            <a:r>
              <a:rPr lang="en-US" dirty="0">
                <a:latin typeface="Comic Sans MS" panose="030F0702030302020204" pitchFamily="66" charset="0"/>
              </a:rPr>
              <a:t>However, sometimes they don’t quite work…</a:t>
            </a:r>
          </a:p>
          <a:p>
            <a:pPr marL="0" indent="0" algn="ctr" fontAlgn="base">
              <a:buNone/>
            </a:pPr>
            <a:r>
              <a:rPr lang="en-GB" dirty="0">
                <a:solidFill>
                  <a:srgbClr val="FF0000"/>
                </a:solidFill>
                <a:latin typeface="Comic Sans MS" panose="030F0702030302020204" pitchFamily="66" charset="0"/>
              </a:rPr>
              <a:t>All day, </a:t>
            </a:r>
            <a:r>
              <a:rPr lang="en-GB" dirty="0">
                <a:latin typeface="Comic Sans MS" panose="030F0702030302020204" pitchFamily="66" charset="0"/>
              </a:rPr>
              <a:t>she stayed at her grandmother’s house.</a:t>
            </a:r>
          </a:p>
          <a:p>
            <a:pPr marL="0" indent="0" algn="ctr" fontAlgn="base">
              <a:buNone/>
            </a:pPr>
            <a:endParaRPr lang="en-US" dirty="0">
              <a:latin typeface="Comic Sans MS" panose="030F0702030302020204" pitchFamily="66" charset="0"/>
            </a:endParaRPr>
          </a:p>
          <a:p>
            <a:pPr marL="0" indent="0" algn="ctr" fontAlgn="base">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spTree>
    <p:extLst>
      <p:ext uri="{BB962C8B-B14F-4D97-AF65-F5344CB8AC3E}">
        <p14:creationId xmlns:p14="http://schemas.microsoft.com/office/powerpoint/2010/main" val="37961912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dirty="0">
                <a:latin typeface="Comic Sans MS" panose="030F0702030302020204" pitchFamily="66" charset="0"/>
              </a:rPr>
              <a:t>What might they look like in a newspaper report?</a:t>
            </a:r>
          </a:p>
        </p:txBody>
      </p:sp>
      <p:sp>
        <p:nvSpPr>
          <p:cNvPr id="3" name="Content Placeholder 2"/>
          <p:cNvSpPr>
            <a:spLocks noGrp="1"/>
          </p:cNvSpPr>
          <p:nvPr>
            <p:ph idx="1"/>
          </p:nvPr>
        </p:nvSpPr>
        <p:spPr>
          <a:xfrm>
            <a:off x="1097280" y="2181012"/>
            <a:ext cx="10058400" cy="4023360"/>
          </a:xfrm>
        </p:spPr>
        <p:txBody>
          <a:bodyPr>
            <a:normAutofit/>
          </a:bodyPr>
          <a:lstStyle/>
          <a:p>
            <a:pPr marL="0" indent="0">
              <a:buNone/>
            </a:pPr>
            <a:r>
              <a:rPr lang="en-GB" sz="2400" b="1" dirty="0">
                <a:latin typeface="Comic Sans MS" panose="030F0702030302020204" pitchFamily="66" charset="0"/>
              </a:rPr>
              <a:t>Late last night</a:t>
            </a:r>
            <a:r>
              <a:rPr lang="en-GB" sz="2400" dirty="0">
                <a:latin typeface="Comic Sans MS" panose="030F0702030302020204" pitchFamily="66" charset="0"/>
              </a:rPr>
              <a:t>, there was an incident in </a:t>
            </a:r>
            <a:r>
              <a:rPr lang="en-GB" sz="2400" dirty="0" err="1">
                <a:latin typeface="Comic Sans MS" panose="030F0702030302020204" pitchFamily="66" charset="0"/>
              </a:rPr>
              <a:t>Binfield</a:t>
            </a:r>
            <a:r>
              <a:rPr lang="en-GB" sz="2400" dirty="0">
                <a:latin typeface="Comic Sans MS" panose="030F0702030302020204" pitchFamily="66" charset="0"/>
              </a:rPr>
              <a:t> park. An alien space craft, carrying strange purple men, was seen landing in the field. </a:t>
            </a:r>
            <a:r>
              <a:rPr lang="en-GB" sz="2400" b="1" dirty="0">
                <a:latin typeface="Comic Sans MS" panose="030F0702030302020204" pitchFamily="66" charset="0"/>
              </a:rPr>
              <a:t>Before long</a:t>
            </a:r>
            <a:r>
              <a:rPr lang="en-GB" sz="2400" dirty="0">
                <a:latin typeface="Comic Sans MS" panose="030F0702030302020204" pitchFamily="66" charset="0"/>
              </a:rPr>
              <a:t>, these peculiar purple men were seen playing on the slide and the swings and were reported by one eye witness as having the time of their lives. </a:t>
            </a:r>
            <a:r>
              <a:rPr lang="en-GB" sz="2400" b="1" dirty="0">
                <a:latin typeface="Comic Sans MS" panose="030F0702030302020204" pitchFamily="66" charset="0"/>
              </a:rPr>
              <a:t>Tomorrow</a:t>
            </a:r>
            <a:r>
              <a:rPr lang="en-GB" sz="2400" dirty="0">
                <a:latin typeface="Comic Sans MS" panose="030F0702030302020204" pitchFamily="66" charset="0"/>
              </a:rPr>
              <a:t>, alien investigators are expected to arrive to the scene and spend </a:t>
            </a:r>
            <a:r>
              <a:rPr lang="en-GB" sz="2400" b="1" dirty="0">
                <a:latin typeface="Comic Sans MS" panose="030F0702030302020204" pitchFamily="66" charset="0"/>
              </a:rPr>
              <a:t>all day </a:t>
            </a:r>
            <a:r>
              <a:rPr lang="en-GB" sz="2400" dirty="0">
                <a:latin typeface="Comic Sans MS" panose="030F0702030302020204" pitchFamily="66" charset="0"/>
              </a:rPr>
              <a:t>piecing together this puzzle. </a:t>
            </a:r>
          </a:p>
        </p:txBody>
      </p:sp>
      <p:pic>
        <p:nvPicPr>
          <p:cNvPr id="4" name="Content Placeholder 3">
            <a:extLst>
              <a:ext uri="{FF2B5EF4-FFF2-40B4-BE49-F238E27FC236}">
                <a16:creationId xmlns:a16="http://schemas.microsoft.com/office/drawing/2014/main" id="{D3E5E98F-D774-4F09-AA41-D19E8992B392}"/>
              </a:ext>
            </a:extLst>
          </p:cNvPr>
          <p:cNvPicPr>
            <a:picLocks noChangeAspect="1"/>
          </p:cNvPicPr>
          <p:nvPr/>
        </p:nvPicPr>
        <p:blipFill>
          <a:blip r:embed="rId2"/>
          <a:stretch>
            <a:fillRect/>
          </a:stretch>
        </p:blipFill>
        <p:spPr>
          <a:xfrm>
            <a:off x="9892145" y="4603712"/>
            <a:ext cx="2299855" cy="1722582"/>
          </a:xfrm>
          <a:prstGeom prst="rect">
            <a:avLst/>
          </a:prstGeom>
        </p:spPr>
      </p:pic>
    </p:spTree>
    <p:extLst>
      <p:ext uri="{BB962C8B-B14F-4D97-AF65-F5344CB8AC3E}">
        <p14:creationId xmlns:p14="http://schemas.microsoft.com/office/powerpoint/2010/main" val="6282372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Now it’s your turn…</a:t>
            </a:r>
          </a:p>
        </p:txBody>
      </p:sp>
      <p:sp>
        <p:nvSpPr>
          <p:cNvPr id="3" name="Content Placeholder 2"/>
          <p:cNvSpPr>
            <a:spLocks noGrp="1"/>
          </p:cNvSpPr>
          <p:nvPr>
            <p:ph idx="1"/>
          </p:nvPr>
        </p:nvSpPr>
        <p:spPr/>
        <p:txBody>
          <a:bodyPr/>
          <a:lstStyle/>
          <a:p>
            <a:pPr marL="0" indent="0">
              <a:buNone/>
            </a:pPr>
            <a:r>
              <a:rPr lang="en-GB" dirty="0">
                <a:latin typeface="Comic Sans MS" panose="030F0702030302020204" pitchFamily="66" charset="0"/>
              </a:rPr>
              <a:t>What time adverbials can you think of linked to the Roman invasion that would work well in a newspaper report?</a:t>
            </a:r>
          </a:p>
        </p:txBody>
      </p:sp>
      <p:pic>
        <p:nvPicPr>
          <p:cNvPr id="4" name="Content Placeholder 3"/>
          <p:cNvPicPr>
            <a:picLocks noChangeAspect="1"/>
          </p:cNvPicPr>
          <p:nvPr/>
        </p:nvPicPr>
        <p:blipFill>
          <a:blip r:embed="rId2"/>
          <a:stretch>
            <a:fillRect/>
          </a:stretch>
        </p:blipFill>
        <p:spPr>
          <a:xfrm>
            <a:off x="9892144" y="1"/>
            <a:ext cx="2299855" cy="1722582"/>
          </a:xfrm>
          <a:prstGeom prst="rect">
            <a:avLst/>
          </a:prstGeom>
        </p:spPr>
      </p:pic>
    </p:spTree>
    <p:extLst>
      <p:ext uri="{BB962C8B-B14F-4D97-AF65-F5344CB8AC3E}">
        <p14:creationId xmlns:p14="http://schemas.microsoft.com/office/powerpoint/2010/main" val="12898972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Time Adverbials</a:t>
            </a:r>
          </a:p>
        </p:txBody>
      </p:sp>
      <p:pic>
        <p:nvPicPr>
          <p:cNvPr id="4" name="Content Placeholder 3"/>
          <p:cNvPicPr>
            <a:picLocks noChangeAspect="1"/>
          </p:cNvPicPr>
          <p:nvPr/>
        </p:nvPicPr>
        <p:blipFill>
          <a:blip r:embed="rId2"/>
          <a:stretch>
            <a:fillRect/>
          </a:stretch>
        </p:blipFill>
        <p:spPr>
          <a:xfrm>
            <a:off x="9892144" y="1"/>
            <a:ext cx="2299855" cy="1722582"/>
          </a:xfrm>
          <a:prstGeom prst="rect">
            <a:avLst/>
          </a:prstGeom>
        </p:spPr>
      </p:pic>
      <p:pic>
        <p:nvPicPr>
          <p:cNvPr id="5" name="Picture 4">
            <a:extLst>
              <a:ext uri="{FF2B5EF4-FFF2-40B4-BE49-F238E27FC236}">
                <a16:creationId xmlns:a16="http://schemas.microsoft.com/office/drawing/2014/main" id="{7474A71C-2B8D-4DCF-AD3E-844125BAD884}"/>
              </a:ext>
            </a:extLst>
          </p:cNvPr>
          <p:cNvPicPr>
            <a:picLocks noChangeAspect="1"/>
          </p:cNvPicPr>
          <p:nvPr/>
        </p:nvPicPr>
        <p:blipFill rotWithShape="1">
          <a:blip r:embed="rId3"/>
          <a:srcRect l="5568" t="37165" r="25682" b="6848"/>
          <a:stretch/>
        </p:blipFill>
        <p:spPr>
          <a:xfrm>
            <a:off x="1289858" y="1870363"/>
            <a:ext cx="9612284" cy="4400996"/>
          </a:xfrm>
          <a:prstGeom prst="rect">
            <a:avLst/>
          </a:prstGeom>
        </p:spPr>
      </p:pic>
    </p:spTree>
    <p:extLst>
      <p:ext uri="{BB962C8B-B14F-4D97-AF65-F5344CB8AC3E}">
        <p14:creationId xmlns:p14="http://schemas.microsoft.com/office/powerpoint/2010/main" val="20231201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Activity</a:t>
            </a:r>
          </a:p>
        </p:txBody>
      </p:sp>
      <p:graphicFrame>
        <p:nvGraphicFramePr>
          <p:cNvPr id="3" name="Table 2">
            <a:extLst>
              <a:ext uri="{FF2B5EF4-FFF2-40B4-BE49-F238E27FC236}">
                <a16:creationId xmlns:a16="http://schemas.microsoft.com/office/drawing/2014/main" id="{48CA0FD1-BFF3-46A4-8EE0-1696CC34C284}"/>
              </a:ext>
            </a:extLst>
          </p:cNvPr>
          <p:cNvGraphicFramePr>
            <a:graphicFrameLocks noGrp="1"/>
          </p:cNvGraphicFramePr>
          <p:nvPr>
            <p:extLst>
              <p:ext uri="{D42A27DB-BD31-4B8C-83A1-F6EECF244321}">
                <p14:modId xmlns:p14="http://schemas.microsoft.com/office/powerpoint/2010/main" val="3979588073"/>
              </p:ext>
            </p:extLst>
          </p:nvPr>
        </p:nvGraphicFramePr>
        <p:xfrm>
          <a:off x="182880" y="1976857"/>
          <a:ext cx="11801301" cy="4199094"/>
        </p:xfrm>
        <a:graphic>
          <a:graphicData uri="http://schemas.openxmlformats.org/drawingml/2006/table">
            <a:tbl>
              <a:tblPr firstRow="1" bandRow="1">
                <a:tableStyleId>{5C22544A-7EE6-4342-B048-85BDC9FD1C3A}</a:tableStyleId>
              </a:tblPr>
              <a:tblGrid>
                <a:gridCol w="3933767">
                  <a:extLst>
                    <a:ext uri="{9D8B030D-6E8A-4147-A177-3AD203B41FA5}">
                      <a16:colId xmlns:a16="http://schemas.microsoft.com/office/drawing/2014/main" val="4007818088"/>
                    </a:ext>
                  </a:extLst>
                </a:gridCol>
                <a:gridCol w="3933767">
                  <a:extLst>
                    <a:ext uri="{9D8B030D-6E8A-4147-A177-3AD203B41FA5}">
                      <a16:colId xmlns:a16="http://schemas.microsoft.com/office/drawing/2014/main" val="3741589320"/>
                    </a:ext>
                  </a:extLst>
                </a:gridCol>
                <a:gridCol w="3933767">
                  <a:extLst>
                    <a:ext uri="{9D8B030D-6E8A-4147-A177-3AD203B41FA5}">
                      <a16:colId xmlns:a16="http://schemas.microsoft.com/office/drawing/2014/main" val="2706148816"/>
                    </a:ext>
                  </a:extLst>
                </a:gridCol>
              </a:tblGrid>
              <a:tr h="371707">
                <a:tc>
                  <a:txBody>
                    <a:bodyPr/>
                    <a:lstStyle/>
                    <a:p>
                      <a:pPr algn="ctr"/>
                      <a:r>
                        <a:rPr lang="en-GB" sz="2000" b="1" dirty="0">
                          <a:latin typeface="Comic Sans MS" panose="030F0702030302020204" pitchFamily="66" charset="0"/>
                        </a:rPr>
                        <a:t>Paddling</a:t>
                      </a:r>
                    </a:p>
                  </a:txBody>
                  <a:tcPr/>
                </a:tc>
                <a:tc>
                  <a:txBody>
                    <a:bodyPr/>
                    <a:lstStyle/>
                    <a:p>
                      <a:pPr algn="ctr"/>
                      <a:r>
                        <a:rPr lang="en-GB" sz="2000" dirty="0">
                          <a:latin typeface="Comic Sans MS" panose="030F0702030302020204" pitchFamily="66" charset="0"/>
                        </a:rPr>
                        <a:t>Snorkelling</a:t>
                      </a:r>
                    </a:p>
                  </a:txBody>
                  <a:tcPr/>
                </a:tc>
                <a:tc>
                  <a:txBody>
                    <a:bodyPr/>
                    <a:lstStyle/>
                    <a:p>
                      <a:pPr algn="ctr"/>
                      <a:r>
                        <a:rPr lang="en-GB" sz="2000" dirty="0">
                          <a:latin typeface="Comic Sans MS" panose="030F0702030302020204" pitchFamily="66" charset="0"/>
                        </a:rPr>
                        <a:t>Diving</a:t>
                      </a:r>
                    </a:p>
                  </a:txBody>
                  <a:tcPr/>
                </a:tc>
                <a:extLst>
                  <a:ext uri="{0D108BD9-81ED-4DB2-BD59-A6C34878D82A}">
                    <a16:rowId xmlns:a16="http://schemas.microsoft.com/office/drawing/2014/main" val="3103785913"/>
                  </a:ext>
                </a:extLst>
              </a:tr>
              <a:tr h="380285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Comic Sans MS" panose="030F0702030302020204" pitchFamily="66" charset="0"/>
                        </a:rPr>
                        <a:t>Think of some time adverbials for your newspaper report.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dirty="0">
                        <a:latin typeface="Comic Sans MS" panose="030F0702030302020204" pitchFamily="66"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Comic Sans MS" panose="030F0702030302020204" pitchFamily="66" charset="0"/>
                        </a:rPr>
                        <a:t>Write some sentences about the Roman invasion with time adverbials that could be used in your report.</a:t>
                      </a:r>
                    </a:p>
                    <a:p>
                      <a:pPr algn="ctr"/>
                      <a:endParaRPr lang="en-GB" sz="2000" dirty="0">
                        <a:latin typeface="Comic Sans MS" panose="030F0702030302020204" pitchFamily="66"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Comic Sans MS" panose="030F0702030302020204" pitchFamily="66" charset="0"/>
                        </a:rPr>
                        <a:t>Think of some time adverbials for your newspaper report.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dirty="0">
                        <a:latin typeface="Comic Sans MS" panose="030F0702030302020204" pitchFamily="66"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Comic Sans MS" panose="030F0702030302020204" pitchFamily="66" charset="0"/>
                        </a:rPr>
                        <a:t>Write </a:t>
                      </a:r>
                      <a:r>
                        <a:rPr lang="en-GB" sz="2000" b="1" dirty="0">
                          <a:latin typeface="Comic Sans MS" panose="030F0702030302020204" pitchFamily="66" charset="0"/>
                        </a:rPr>
                        <a:t>at least 5</a:t>
                      </a:r>
                      <a:r>
                        <a:rPr lang="en-GB" sz="2000" dirty="0">
                          <a:latin typeface="Comic Sans MS" panose="030F0702030302020204" pitchFamily="66" charset="0"/>
                        </a:rPr>
                        <a:t> sentences about the Roman invasion with time adverbials that could be used in your report.</a:t>
                      </a:r>
                    </a:p>
                    <a:p>
                      <a:pPr algn="ctr"/>
                      <a:endParaRPr lang="en-GB" sz="2000" dirty="0">
                        <a:latin typeface="Comic Sans MS" panose="030F0702030302020204" pitchFamily="66"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Comic Sans MS" panose="030F0702030302020204" pitchFamily="66" charset="0"/>
                        </a:rPr>
                        <a:t>Think of some impressive time adverbials for your newspaper report </a:t>
                      </a:r>
                      <a:br>
                        <a:rPr lang="en-GB" sz="2000" dirty="0">
                          <a:latin typeface="Comic Sans MS" panose="030F0702030302020204" pitchFamily="66" charset="0"/>
                        </a:rPr>
                      </a:br>
                      <a:r>
                        <a:rPr lang="en-GB" sz="2000" dirty="0">
                          <a:latin typeface="Comic Sans MS" panose="030F0702030302020204" pitchFamily="66" charset="0"/>
                        </a:rPr>
                        <a:t>(i.e. time adverbials you haven’t used before/time adverbials with more than one word).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0" dirty="0">
                        <a:latin typeface="Comic Sans MS" panose="030F0702030302020204" pitchFamily="66"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dirty="0">
                          <a:latin typeface="Comic Sans MS" panose="030F0702030302020204" pitchFamily="66" charset="0"/>
                        </a:rPr>
                        <a:t>Write </a:t>
                      </a:r>
                      <a:r>
                        <a:rPr lang="en-GB" sz="2000" b="1" dirty="0">
                          <a:latin typeface="Comic Sans MS" panose="030F0702030302020204" pitchFamily="66" charset="0"/>
                        </a:rPr>
                        <a:t>at least 6</a:t>
                      </a:r>
                      <a:r>
                        <a:rPr lang="en-GB" sz="2000" dirty="0">
                          <a:latin typeface="Comic Sans MS" panose="030F0702030302020204" pitchFamily="66" charset="0"/>
                        </a:rPr>
                        <a:t> sentences about the Roman invasion with time adverbials that could be used in your report.</a:t>
                      </a:r>
                    </a:p>
                  </a:txBody>
                  <a:tcPr/>
                </a:tc>
                <a:extLst>
                  <a:ext uri="{0D108BD9-81ED-4DB2-BD59-A6C34878D82A}">
                    <a16:rowId xmlns:a16="http://schemas.microsoft.com/office/drawing/2014/main" val="1323459507"/>
                  </a:ext>
                </a:extLst>
              </a:tr>
            </a:tbl>
          </a:graphicData>
        </a:graphic>
      </p:graphicFrame>
      <p:sp>
        <p:nvSpPr>
          <p:cNvPr id="4" name="TextBox 3">
            <a:extLst>
              <a:ext uri="{FF2B5EF4-FFF2-40B4-BE49-F238E27FC236}">
                <a16:creationId xmlns:a16="http://schemas.microsoft.com/office/drawing/2014/main" id="{7E6C5BF3-1568-4A5C-8CB6-2F9DD1DE5381}"/>
              </a:ext>
            </a:extLst>
          </p:cNvPr>
          <p:cNvSpPr txBox="1"/>
          <p:nvPr/>
        </p:nvSpPr>
        <p:spPr>
          <a:xfrm>
            <a:off x="597130" y="6279009"/>
            <a:ext cx="10972800" cy="584775"/>
          </a:xfrm>
          <a:prstGeom prst="rect">
            <a:avLst/>
          </a:prstGeom>
          <a:noFill/>
        </p:spPr>
        <p:txBody>
          <a:bodyPr wrap="square" rtlCol="0">
            <a:spAutoFit/>
          </a:bodyPr>
          <a:lstStyle/>
          <a:p>
            <a:r>
              <a:rPr lang="en-GB" sz="3200" b="1" dirty="0">
                <a:latin typeface="Comic Sans MS" panose="030F0702030302020204" pitchFamily="66" charset="0"/>
              </a:rPr>
              <a:t>Remember to use a comma after your time adverbial!</a:t>
            </a:r>
          </a:p>
        </p:txBody>
      </p:sp>
    </p:spTree>
    <p:extLst>
      <p:ext uri="{BB962C8B-B14F-4D97-AF65-F5344CB8AC3E}">
        <p14:creationId xmlns:p14="http://schemas.microsoft.com/office/powerpoint/2010/main" val="32340621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537F8-B676-408D-B53D-FA2B4985B216}"/>
              </a:ext>
            </a:extLst>
          </p:cNvPr>
          <p:cNvSpPr>
            <a:spLocks noGrp="1"/>
          </p:cNvSpPr>
          <p:nvPr>
            <p:ph type="ctrTitle"/>
          </p:nvPr>
        </p:nvSpPr>
        <p:spPr/>
        <p:txBody>
          <a:bodyPr>
            <a:normAutofit/>
          </a:bodyPr>
          <a:lstStyle/>
          <a:p>
            <a:r>
              <a:rPr lang="en-GB" sz="4800" dirty="0">
                <a:latin typeface="Comic Sans MS" panose="030F0702030302020204" pitchFamily="66" charset="0"/>
              </a:rPr>
              <a:t>Wednesday 25</a:t>
            </a:r>
            <a:r>
              <a:rPr lang="en-GB" sz="4800" baseline="30000" dirty="0">
                <a:latin typeface="Comic Sans MS" panose="030F0702030302020204" pitchFamily="66" charset="0"/>
              </a:rPr>
              <a:t>th</a:t>
            </a:r>
            <a:r>
              <a:rPr lang="en-GB" sz="4800" dirty="0">
                <a:latin typeface="Comic Sans MS" panose="030F0702030302020204" pitchFamily="66" charset="0"/>
              </a:rPr>
              <a:t> November 2020</a:t>
            </a:r>
          </a:p>
        </p:txBody>
      </p:sp>
      <p:sp>
        <p:nvSpPr>
          <p:cNvPr id="3" name="Subtitle 2">
            <a:extLst>
              <a:ext uri="{FF2B5EF4-FFF2-40B4-BE49-F238E27FC236}">
                <a16:creationId xmlns:a16="http://schemas.microsoft.com/office/drawing/2014/main" id="{E1385D64-A67C-4ABA-9C51-9889F083E0B0}"/>
              </a:ext>
            </a:extLst>
          </p:cNvPr>
          <p:cNvSpPr>
            <a:spLocks noGrp="1"/>
          </p:cNvSpPr>
          <p:nvPr>
            <p:ph type="subTitle" idx="1"/>
          </p:nvPr>
        </p:nvSpPr>
        <p:spPr/>
        <p:txBody>
          <a:bodyPr/>
          <a:lstStyle/>
          <a:p>
            <a:r>
              <a:rPr lang="en-GB" cap="none" dirty="0">
                <a:latin typeface="Comic Sans MS" panose="030F0702030302020204" pitchFamily="66" charset="0"/>
              </a:rPr>
              <a:t>LO: </a:t>
            </a:r>
            <a:r>
              <a:rPr lang="en-US" cap="none" dirty="0">
                <a:latin typeface="Comic Sans MS" panose="030F0702030302020204" pitchFamily="66" charset="0"/>
              </a:rPr>
              <a:t>to write for purpose. </a:t>
            </a:r>
            <a:endParaRPr lang="en-GB" cap="none" dirty="0">
              <a:latin typeface="Comic Sans MS" panose="030F0702030302020204" pitchFamily="66" charset="0"/>
            </a:endParaRPr>
          </a:p>
          <a:p>
            <a:r>
              <a:rPr lang="en-GB" cap="none" dirty="0">
                <a:latin typeface="Comic Sans MS" panose="030F0702030302020204" pitchFamily="66" charset="0"/>
              </a:rPr>
              <a:t>C: Newspaper Reports</a:t>
            </a:r>
          </a:p>
        </p:txBody>
      </p:sp>
    </p:spTree>
    <p:extLst>
      <p:ext uri="{BB962C8B-B14F-4D97-AF65-F5344CB8AC3E}">
        <p14:creationId xmlns:p14="http://schemas.microsoft.com/office/powerpoint/2010/main" val="15299073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Captions</a:t>
            </a:r>
          </a:p>
        </p:txBody>
      </p:sp>
      <p:sp>
        <p:nvSpPr>
          <p:cNvPr id="3" name="Content Placeholder 2"/>
          <p:cNvSpPr>
            <a:spLocks noGrp="1"/>
          </p:cNvSpPr>
          <p:nvPr>
            <p:ph idx="1"/>
          </p:nvPr>
        </p:nvSpPr>
        <p:spPr>
          <a:xfrm>
            <a:off x="1097280" y="1845734"/>
            <a:ext cx="10058400" cy="4023360"/>
          </a:xfrm>
        </p:spPr>
        <p:txBody>
          <a:bodyPr/>
          <a:lstStyle/>
          <a:p>
            <a:pPr marL="0" indent="0">
              <a:buNone/>
            </a:pPr>
            <a:r>
              <a:rPr lang="en-US" dirty="0">
                <a:latin typeface="Comic Sans MS" panose="030F0702030302020204" pitchFamily="66" charset="0"/>
              </a:rPr>
              <a:t>When we look at newspapers there are often photos. </a:t>
            </a:r>
          </a:p>
          <a:p>
            <a:pPr marL="0" indent="0">
              <a:buNone/>
            </a:pPr>
            <a:r>
              <a:rPr lang="en-US" dirty="0">
                <a:latin typeface="Comic Sans MS" panose="030F0702030302020204" pitchFamily="66" charset="0"/>
              </a:rPr>
              <a:t>Under the photos there is writing that tells us what is happening in that picture. </a:t>
            </a:r>
          </a:p>
          <a:p>
            <a:pPr marL="0" indent="0">
              <a:buNone/>
            </a:pPr>
            <a:r>
              <a:rPr lang="en-US" dirty="0">
                <a:latin typeface="Comic Sans MS" panose="030F0702030302020204" pitchFamily="66" charset="0"/>
              </a:rPr>
              <a:t>These are called captions. </a:t>
            </a:r>
            <a:endParaRPr lang="en-GB" dirty="0">
              <a:latin typeface="Comic Sans MS" panose="030F0702030302020204" pitchFamily="66" charset="0"/>
            </a:endParaRPr>
          </a:p>
        </p:txBody>
      </p:sp>
    </p:spTree>
    <p:extLst>
      <p:ext uri="{BB962C8B-B14F-4D97-AF65-F5344CB8AC3E}">
        <p14:creationId xmlns:p14="http://schemas.microsoft.com/office/powerpoint/2010/main" val="42700371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4294967295"/>
          </p:nvPr>
        </p:nvPicPr>
        <p:blipFill>
          <a:blip r:embed="rId2"/>
          <a:stretch>
            <a:fillRect/>
          </a:stretch>
        </p:blipFill>
        <p:spPr>
          <a:xfrm>
            <a:off x="2123281" y="126134"/>
            <a:ext cx="7945437" cy="6132513"/>
          </a:xfrm>
          <a:prstGeom prst="rect">
            <a:avLst/>
          </a:prstGeom>
        </p:spPr>
      </p:pic>
    </p:spTree>
    <p:extLst>
      <p:ext uri="{BB962C8B-B14F-4D97-AF65-F5344CB8AC3E}">
        <p14:creationId xmlns:p14="http://schemas.microsoft.com/office/powerpoint/2010/main" val="37072026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Can you caption this?</a:t>
            </a:r>
          </a:p>
        </p:txBody>
      </p:sp>
      <p:pic>
        <p:nvPicPr>
          <p:cNvPr id="4" name="Content Placeholder 3"/>
          <p:cNvPicPr>
            <a:picLocks noGrp="1" noChangeAspect="1"/>
          </p:cNvPicPr>
          <p:nvPr>
            <p:ph idx="1"/>
          </p:nvPr>
        </p:nvPicPr>
        <p:blipFill>
          <a:blip r:embed="rId2"/>
          <a:stretch>
            <a:fillRect/>
          </a:stretch>
        </p:blipFill>
        <p:spPr>
          <a:xfrm>
            <a:off x="2590146" y="1861415"/>
            <a:ext cx="7011709" cy="3935761"/>
          </a:xfrm>
          <a:prstGeom prst="rect">
            <a:avLst/>
          </a:prstGeom>
        </p:spPr>
      </p:pic>
      <p:sp>
        <p:nvSpPr>
          <p:cNvPr id="5" name="TextBox 4"/>
          <p:cNvSpPr txBox="1"/>
          <p:nvPr/>
        </p:nvSpPr>
        <p:spPr>
          <a:xfrm>
            <a:off x="1151313" y="5797176"/>
            <a:ext cx="9889374" cy="523220"/>
          </a:xfrm>
          <a:prstGeom prst="rect">
            <a:avLst/>
          </a:prstGeom>
          <a:noFill/>
          <a:ln>
            <a:solidFill>
              <a:schemeClr val="bg1"/>
            </a:solidFill>
          </a:ln>
        </p:spPr>
        <p:txBody>
          <a:bodyPr wrap="square" rtlCol="0">
            <a:spAutoFit/>
          </a:bodyPr>
          <a:lstStyle/>
          <a:p>
            <a:pPr algn="ctr"/>
            <a:r>
              <a:rPr lang="en-GB" sz="2800" dirty="0">
                <a:latin typeface="Comic Sans MS" panose="030F0702030302020204" pitchFamily="66" charset="0"/>
              </a:rPr>
              <a:t>Remember, a caption just states what you can see.</a:t>
            </a:r>
          </a:p>
        </p:txBody>
      </p:sp>
    </p:spTree>
    <p:extLst>
      <p:ext uri="{BB962C8B-B14F-4D97-AF65-F5344CB8AC3E}">
        <p14:creationId xmlns:p14="http://schemas.microsoft.com/office/powerpoint/2010/main" val="6631006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dirty="0">
                <a:latin typeface="Comic Sans MS" panose="030F0702030302020204" pitchFamily="66" charset="0"/>
              </a:rPr>
              <a:t>Think of some captions for these pictures.</a:t>
            </a:r>
          </a:p>
        </p:txBody>
      </p:sp>
      <p:pic>
        <p:nvPicPr>
          <p:cNvPr id="4" name="Picture 2" descr="10 Lesser-Known Celtic Leaders Who Fought The Romans - Best Articles For You">
            <a:extLst>
              <a:ext uri="{FF2B5EF4-FFF2-40B4-BE49-F238E27FC236}">
                <a16:creationId xmlns:a16="http://schemas.microsoft.com/office/drawing/2014/main" id="{61BD5088-EF02-4DFC-A572-C22E1C0429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272" y="2174701"/>
            <a:ext cx="4426960" cy="294594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rtStation - Celts, Roman Zawadzki">
            <a:extLst>
              <a:ext uri="{FF2B5EF4-FFF2-40B4-BE49-F238E27FC236}">
                <a16:creationId xmlns:a16="http://schemas.microsoft.com/office/drawing/2014/main" id="{982448E5-60E6-4A2B-A904-23122F1F29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38271" y="2174701"/>
            <a:ext cx="2945940" cy="294594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Roman Vs Pict | Gaul warrior, Celtic warriors, Roman soldiers">
            <a:extLst>
              <a:ext uri="{FF2B5EF4-FFF2-40B4-BE49-F238E27FC236}">
                <a16:creationId xmlns:a16="http://schemas.microsoft.com/office/drawing/2014/main" id="{162DDA90-52FF-4ED1-91E1-0CBBD6C1A6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4211" y="2174701"/>
            <a:ext cx="4578767" cy="2945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100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Tenses</a:t>
            </a:r>
          </a:p>
        </p:txBody>
      </p:sp>
      <p:sp>
        <p:nvSpPr>
          <p:cNvPr id="3" name="Content Placeholder 2"/>
          <p:cNvSpPr>
            <a:spLocks noGrp="1"/>
          </p:cNvSpPr>
          <p:nvPr>
            <p:ph idx="1"/>
          </p:nvPr>
        </p:nvSpPr>
        <p:spPr>
          <a:xfrm>
            <a:off x="1097280" y="1845734"/>
            <a:ext cx="6384175" cy="4023360"/>
          </a:xfrm>
        </p:spPr>
        <p:txBody>
          <a:bodyPr>
            <a:normAutofit/>
          </a:bodyPr>
          <a:lstStyle/>
          <a:p>
            <a:pPr marL="0" indent="0">
              <a:buNone/>
            </a:pPr>
            <a:r>
              <a:rPr lang="en-US" dirty="0">
                <a:latin typeface="Comic Sans MS" panose="030F0702030302020204" pitchFamily="66" charset="0"/>
              </a:rPr>
              <a:t>Newspapers are written mainly in past tense .</a:t>
            </a:r>
          </a:p>
          <a:p>
            <a:pPr marL="0" indent="0">
              <a:buNone/>
            </a:pPr>
            <a:endParaRPr lang="en-US" dirty="0">
              <a:latin typeface="Comic Sans MS" panose="030F0702030302020204" pitchFamily="66" charset="0"/>
            </a:endParaRPr>
          </a:p>
          <a:p>
            <a:pPr marL="0" indent="0">
              <a:buNone/>
            </a:pPr>
            <a:r>
              <a:rPr lang="en-US" dirty="0">
                <a:latin typeface="Comic Sans MS" panose="030F0702030302020204" pitchFamily="66" charset="0"/>
              </a:rPr>
              <a:t>The last paragraph tends to look towards the future and what will happen next.</a:t>
            </a:r>
          </a:p>
          <a:p>
            <a:pPr marL="0" indent="0">
              <a:buNone/>
            </a:pPr>
            <a:endParaRPr lang="en-US" dirty="0">
              <a:latin typeface="Comic Sans MS" panose="030F0702030302020204" pitchFamily="66" charset="0"/>
            </a:endParaRPr>
          </a:p>
          <a:p>
            <a:r>
              <a:rPr lang="en-US" u="sng" dirty="0">
                <a:latin typeface="Comic Sans MS" panose="030F0702030302020204" pitchFamily="66" charset="0"/>
                <a:hlinkClick r:id="rId2"/>
              </a:rPr>
              <a:t>https://www.bbc.co.uk/bitesize/topics/z88t97h/articles/z3dbg82</a:t>
            </a:r>
            <a:endParaRPr lang="en-GB" dirty="0">
              <a:latin typeface="Comic Sans MS" panose="030F0702030302020204" pitchFamily="66" charset="0"/>
            </a:endParaRPr>
          </a:p>
          <a:p>
            <a:r>
              <a:rPr lang="en-US" dirty="0">
                <a:latin typeface="Comic Sans MS" panose="030F0702030302020204" pitchFamily="66" charset="0"/>
              </a:rPr>
              <a:t> </a:t>
            </a:r>
            <a:endParaRPr lang="en-GB" dirty="0">
              <a:latin typeface="Comic Sans MS" panose="030F0702030302020204" pitchFamily="66" charset="0"/>
            </a:endParaRPr>
          </a:p>
          <a:p>
            <a:r>
              <a:rPr lang="en-US" u="sng" dirty="0">
                <a:latin typeface="Comic Sans MS" panose="030F0702030302020204" pitchFamily="66" charset="0"/>
                <a:hlinkClick r:id="rId3"/>
              </a:rPr>
              <a:t>https://www.bbc.co.uk/bitesize/topics/z4hrt39/articles/z7t2vk7</a:t>
            </a: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4" name="Picture 3">
            <a:extLst>
              <a:ext uri="{FF2B5EF4-FFF2-40B4-BE49-F238E27FC236}">
                <a16:creationId xmlns:a16="http://schemas.microsoft.com/office/drawing/2014/main" id="{55358C7E-718B-4B4A-B8E0-6C2584620445}"/>
              </a:ext>
            </a:extLst>
          </p:cNvPr>
          <p:cNvPicPr>
            <a:picLocks noChangeAspect="1"/>
          </p:cNvPicPr>
          <p:nvPr/>
        </p:nvPicPr>
        <p:blipFill rotWithShape="1">
          <a:blip r:embed="rId4"/>
          <a:srcRect l="33182" t="12709" r="34659" b="10889"/>
          <a:stretch/>
        </p:blipFill>
        <p:spPr>
          <a:xfrm>
            <a:off x="7481455" y="0"/>
            <a:ext cx="4710545" cy="6291822"/>
          </a:xfrm>
          <a:prstGeom prst="rect">
            <a:avLst/>
          </a:prstGeom>
        </p:spPr>
      </p:pic>
    </p:spTree>
    <p:extLst>
      <p:ext uri="{BB962C8B-B14F-4D97-AF65-F5344CB8AC3E}">
        <p14:creationId xmlns:p14="http://schemas.microsoft.com/office/powerpoint/2010/main" val="20582612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dirty="0">
                <a:latin typeface="Comic Sans MS" panose="030F0702030302020204" pitchFamily="66" charset="0"/>
              </a:rPr>
              <a:t>Can you write the below verbs in past tense?</a:t>
            </a:r>
          </a:p>
        </p:txBody>
      </p:sp>
      <p:sp>
        <p:nvSpPr>
          <p:cNvPr id="3" name="Content Placeholder 2"/>
          <p:cNvSpPr>
            <a:spLocks noGrp="1"/>
          </p:cNvSpPr>
          <p:nvPr>
            <p:ph idx="1"/>
          </p:nvPr>
        </p:nvSpPr>
        <p:spPr>
          <a:xfrm>
            <a:off x="1097280" y="1845734"/>
            <a:ext cx="10058400" cy="4023360"/>
          </a:xfrm>
        </p:spPr>
        <p:txBody>
          <a:bodyPr/>
          <a:lstStyle/>
          <a:p>
            <a:pPr marL="0" indent="0">
              <a:buNone/>
            </a:pPr>
            <a:r>
              <a:rPr lang="en-GB" dirty="0">
                <a:latin typeface="Comic Sans MS" panose="030F0702030302020204" pitchFamily="66" charset="0"/>
              </a:rPr>
              <a:t>Make sure you set it out with 2 columns. I’ve done the first one for you…</a:t>
            </a:r>
          </a:p>
          <a:p>
            <a:pPr marL="0" indent="0">
              <a:buNone/>
            </a:pPr>
            <a:endParaRPr lang="en-GB" dirty="0">
              <a:latin typeface="Comic Sans MS" panose="030F0702030302020204" pitchFamily="66"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397997715"/>
              </p:ext>
            </p:extLst>
          </p:nvPr>
        </p:nvGraphicFramePr>
        <p:xfrm>
          <a:off x="3078480" y="2281182"/>
          <a:ext cx="6096000" cy="237744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2767784331"/>
                    </a:ext>
                  </a:extLst>
                </a:gridCol>
                <a:gridCol w="3048000">
                  <a:extLst>
                    <a:ext uri="{9D8B030D-6E8A-4147-A177-3AD203B41FA5}">
                      <a16:colId xmlns:a16="http://schemas.microsoft.com/office/drawing/2014/main" val="2671109610"/>
                    </a:ext>
                  </a:extLst>
                </a:gridCol>
              </a:tblGrid>
              <a:tr h="370840">
                <a:tc>
                  <a:txBody>
                    <a:bodyPr/>
                    <a:lstStyle/>
                    <a:p>
                      <a:r>
                        <a:rPr lang="en-GB" sz="2000" dirty="0">
                          <a:latin typeface="Comic Sans MS" panose="030F0702030302020204" pitchFamily="66" charset="0"/>
                        </a:rPr>
                        <a:t>Present</a:t>
                      </a:r>
                      <a:r>
                        <a:rPr lang="en-GB" sz="2000" baseline="0" dirty="0">
                          <a:latin typeface="Comic Sans MS" panose="030F0702030302020204" pitchFamily="66" charset="0"/>
                        </a:rPr>
                        <a:t> tense</a:t>
                      </a:r>
                      <a:endParaRPr lang="en-GB" sz="2000" dirty="0">
                        <a:latin typeface="Comic Sans MS" panose="030F0702030302020204" pitchFamily="66" charset="0"/>
                      </a:endParaRPr>
                    </a:p>
                  </a:txBody>
                  <a:tcPr/>
                </a:tc>
                <a:tc>
                  <a:txBody>
                    <a:bodyPr/>
                    <a:lstStyle/>
                    <a:p>
                      <a:r>
                        <a:rPr lang="en-GB" sz="2000" dirty="0">
                          <a:latin typeface="Comic Sans MS" panose="030F0702030302020204" pitchFamily="66" charset="0"/>
                        </a:rPr>
                        <a:t>Past tense</a:t>
                      </a:r>
                    </a:p>
                  </a:txBody>
                  <a:tcPr/>
                </a:tc>
                <a:extLst>
                  <a:ext uri="{0D108BD9-81ED-4DB2-BD59-A6C34878D82A}">
                    <a16:rowId xmlns:a16="http://schemas.microsoft.com/office/drawing/2014/main" val="3077411773"/>
                  </a:ext>
                </a:extLst>
              </a:tr>
              <a:tr h="370840">
                <a:tc>
                  <a:txBody>
                    <a:bodyPr/>
                    <a:lstStyle/>
                    <a:p>
                      <a:r>
                        <a:rPr lang="en-GB" sz="2000" dirty="0">
                          <a:latin typeface="Comic Sans MS" panose="030F0702030302020204" pitchFamily="66" charset="0"/>
                        </a:rPr>
                        <a:t>Walk</a:t>
                      </a:r>
                    </a:p>
                  </a:txBody>
                  <a:tcPr/>
                </a:tc>
                <a:tc>
                  <a:txBody>
                    <a:bodyPr/>
                    <a:lstStyle/>
                    <a:p>
                      <a:r>
                        <a:rPr lang="en-GB" sz="2000" dirty="0">
                          <a:latin typeface="Comic Sans MS" panose="030F0702030302020204" pitchFamily="66" charset="0"/>
                        </a:rPr>
                        <a:t>Walked</a:t>
                      </a:r>
                    </a:p>
                  </a:txBody>
                  <a:tcPr/>
                </a:tc>
                <a:extLst>
                  <a:ext uri="{0D108BD9-81ED-4DB2-BD59-A6C34878D82A}">
                    <a16:rowId xmlns:a16="http://schemas.microsoft.com/office/drawing/2014/main" val="715970644"/>
                  </a:ext>
                </a:extLst>
              </a:tr>
              <a:tr h="370840">
                <a:tc>
                  <a:txBody>
                    <a:bodyPr/>
                    <a:lstStyle/>
                    <a:p>
                      <a:r>
                        <a:rPr lang="en-GB" sz="2000" dirty="0">
                          <a:latin typeface="Comic Sans MS" panose="030F0702030302020204" pitchFamily="66" charset="0"/>
                        </a:rPr>
                        <a:t>Ask</a:t>
                      </a:r>
                    </a:p>
                  </a:txBody>
                  <a:tcPr/>
                </a:tc>
                <a:tc>
                  <a:txBody>
                    <a:bodyPr/>
                    <a:lstStyle/>
                    <a:p>
                      <a:endParaRPr lang="en-GB" sz="2000" dirty="0">
                        <a:latin typeface="Comic Sans MS" panose="030F0702030302020204" pitchFamily="66" charset="0"/>
                      </a:endParaRPr>
                    </a:p>
                  </a:txBody>
                  <a:tcPr/>
                </a:tc>
                <a:extLst>
                  <a:ext uri="{0D108BD9-81ED-4DB2-BD59-A6C34878D82A}">
                    <a16:rowId xmlns:a16="http://schemas.microsoft.com/office/drawing/2014/main" val="4233353318"/>
                  </a:ext>
                </a:extLst>
              </a:tr>
              <a:tr h="370840">
                <a:tc>
                  <a:txBody>
                    <a:bodyPr/>
                    <a:lstStyle/>
                    <a:p>
                      <a:r>
                        <a:rPr lang="en-GB" sz="2000" dirty="0">
                          <a:latin typeface="Comic Sans MS" panose="030F0702030302020204" pitchFamily="66" charset="0"/>
                        </a:rPr>
                        <a:t>Go</a:t>
                      </a:r>
                    </a:p>
                  </a:txBody>
                  <a:tcPr/>
                </a:tc>
                <a:tc>
                  <a:txBody>
                    <a:bodyPr/>
                    <a:lstStyle/>
                    <a:p>
                      <a:endParaRPr lang="en-GB" sz="2000" dirty="0">
                        <a:latin typeface="Comic Sans MS" panose="030F0702030302020204" pitchFamily="66" charset="0"/>
                      </a:endParaRPr>
                    </a:p>
                  </a:txBody>
                  <a:tcPr/>
                </a:tc>
                <a:extLst>
                  <a:ext uri="{0D108BD9-81ED-4DB2-BD59-A6C34878D82A}">
                    <a16:rowId xmlns:a16="http://schemas.microsoft.com/office/drawing/2014/main" val="1701800107"/>
                  </a:ext>
                </a:extLst>
              </a:tr>
              <a:tr h="370840">
                <a:tc>
                  <a:txBody>
                    <a:bodyPr/>
                    <a:lstStyle/>
                    <a:p>
                      <a:r>
                        <a:rPr lang="en-GB" sz="2000" dirty="0">
                          <a:latin typeface="Comic Sans MS" panose="030F0702030302020204" pitchFamily="66" charset="0"/>
                        </a:rPr>
                        <a:t>Run</a:t>
                      </a:r>
                    </a:p>
                  </a:txBody>
                  <a:tcPr/>
                </a:tc>
                <a:tc>
                  <a:txBody>
                    <a:bodyPr/>
                    <a:lstStyle/>
                    <a:p>
                      <a:endParaRPr lang="en-GB" sz="2000" dirty="0">
                        <a:latin typeface="Comic Sans MS" panose="030F0702030302020204" pitchFamily="66" charset="0"/>
                      </a:endParaRPr>
                    </a:p>
                  </a:txBody>
                  <a:tcPr/>
                </a:tc>
                <a:extLst>
                  <a:ext uri="{0D108BD9-81ED-4DB2-BD59-A6C34878D82A}">
                    <a16:rowId xmlns:a16="http://schemas.microsoft.com/office/drawing/2014/main" val="1425860360"/>
                  </a:ext>
                </a:extLst>
              </a:tr>
              <a:tr h="370840">
                <a:tc>
                  <a:txBody>
                    <a:bodyPr/>
                    <a:lstStyle/>
                    <a:p>
                      <a:r>
                        <a:rPr lang="en-GB" sz="2000" dirty="0">
                          <a:latin typeface="Comic Sans MS" panose="030F0702030302020204" pitchFamily="66" charset="0"/>
                        </a:rPr>
                        <a:t>Fight</a:t>
                      </a:r>
                    </a:p>
                  </a:txBody>
                  <a:tcPr/>
                </a:tc>
                <a:tc>
                  <a:txBody>
                    <a:bodyPr/>
                    <a:lstStyle/>
                    <a:p>
                      <a:endParaRPr lang="en-GB" sz="2000" dirty="0">
                        <a:latin typeface="Comic Sans MS" panose="030F0702030302020204" pitchFamily="66" charset="0"/>
                      </a:endParaRPr>
                    </a:p>
                  </a:txBody>
                  <a:tcPr/>
                </a:tc>
                <a:extLst>
                  <a:ext uri="{0D108BD9-81ED-4DB2-BD59-A6C34878D82A}">
                    <a16:rowId xmlns:a16="http://schemas.microsoft.com/office/drawing/2014/main" val="3559720344"/>
                  </a:ext>
                </a:extLst>
              </a:tr>
            </a:tbl>
          </a:graphicData>
        </a:graphic>
      </p:graphicFrame>
      <p:sp>
        <p:nvSpPr>
          <p:cNvPr id="5" name="TextBox 4"/>
          <p:cNvSpPr txBox="1"/>
          <p:nvPr/>
        </p:nvSpPr>
        <p:spPr>
          <a:xfrm>
            <a:off x="1066800" y="4827214"/>
            <a:ext cx="10058400" cy="1477328"/>
          </a:xfrm>
          <a:prstGeom prst="rect">
            <a:avLst/>
          </a:prstGeom>
          <a:noFill/>
          <a:ln>
            <a:solidFill>
              <a:schemeClr val="tx2"/>
            </a:solidFill>
          </a:ln>
        </p:spPr>
        <p:txBody>
          <a:bodyPr wrap="square" rtlCol="0">
            <a:spAutoFit/>
          </a:bodyPr>
          <a:lstStyle/>
          <a:p>
            <a:r>
              <a:rPr lang="en-GB" b="1" dirty="0">
                <a:latin typeface="Comic Sans MS" panose="030F0702030302020204" pitchFamily="66" charset="0"/>
              </a:rPr>
              <a:t>Paddling</a:t>
            </a:r>
            <a:r>
              <a:rPr lang="en-GB" dirty="0">
                <a:latin typeface="Comic Sans MS" panose="030F0702030302020204" pitchFamily="66" charset="0"/>
              </a:rPr>
              <a:t> – write one sentence using one of the words. </a:t>
            </a:r>
          </a:p>
          <a:p>
            <a:endParaRPr lang="en-GB" dirty="0">
              <a:latin typeface="Comic Sans MS" panose="030F0702030302020204" pitchFamily="66" charset="0"/>
            </a:endParaRPr>
          </a:p>
          <a:p>
            <a:r>
              <a:rPr lang="en-GB" b="1" dirty="0">
                <a:latin typeface="Comic Sans MS" panose="030F0702030302020204" pitchFamily="66" charset="0"/>
              </a:rPr>
              <a:t>Snorkelling</a:t>
            </a:r>
            <a:r>
              <a:rPr lang="en-GB" dirty="0">
                <a:latin typeface="Comic Sans MS" panose="030F0702030302020204" pitchFamily="66" charset="0"/>
              </a:rPr>
              <a:t> – write two sentences using two of the words and conjunctions. </a:t>
            </a:r>
          </a:p>
          <a:p>
            <a:endParaRPr lang="en-GB" dirty="0">
              <a:latin typeface="Comic Sans MS" panose="030F0702030302020204" pitchFamily="66" charset="0"/>
            </a:endParaRPr>
          </a:p>
          <a:p>
            <a:r>
              <a:rPr lang="en-GB" b="1" dirty="0">
                <a:latin typeface="Comic Sans MS" panose="030F0702030302020204" pitchFamily="66" charset="0"/>
              </a:rPr>
              <a:t>Diving</a:t>
            </a:r>
            <a:r>
              <a:rPr lang="en-GB" dirty="0">
                <a:latin typeface="Comic Sans MS" panose="030F0702030302020204" pitchFamily="66" charset="0"/>
              </a:rPr>
              <a:t> – write two sentences using two of the words, conjunctions </a:t>
            </a:r>
            <a:r>
              <a:rPr lang="en-GB" i="1" dirty="0">
                <a:latin typeface="Comic Sans MS" panose="030F0702030302020204" pitchFamily="66" charset="0"/>
              </a:rPr>
              <a:t>and</a:t>
            </a:r>
            <a:r>
              <a:rPr lang="en-GB" dirty="0">
                <a:latin typeface="Comic Sans MS" panose="030F0702030302020204" pitchFamily="66" charset="0"/>
              </a:rPr>
              <a:t> fronted adverbials. </a:t>
            </a:r>
          </a:p>
        </p:txBody>
      </p:sp>
    </p:spTree>
    <p:extLst>
      <p:ext uri="{BB962C8B-B14F-4D97-AF65-F5344CB8AC3E}">
        <p14:creationId xmlns:p14="http://schemas.microsoft.com/office/powerpoint/2010/main" val="10226878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omic Sans MS" panose="030F0702030302020204" pitchFamily="66" charset="0"/>
              </a:rPr>
              <a:t>Red Pen Marking</a:t>
            </a:r>
          </a:p>
        </p:txBody>
      </p:sp>
      <p:sp>
        <p:nvSpPr>
          <p:cNvPr id="3" name="Content Placeholder 2"/>
          <p:cNvSpPr>
            <a:spLocks noGrp="1"/>
          </p:cNvSpPr>
          <p:nvPr>
            <p:ph idx="1"/>
          </p:nvPr>
        </p:nvSpPr>
        <p:spPr/>
        <p:txBody>
          <a:bodyPr/>
          <a:lstStyle/>
          <a:p>
            <a:pPr marL="0" indent="0">
              <a:buNone/>
            </a:pPr>
            <a:r>
              <a:rPr lang="en-GB" dirty="0">
                <a:latin typeface="Comic Sans MS" panose="030F0702030302020204" pitchFamily="66" charset="0"/>
              </a:rPr>
              <a:t>Mark your work – correct any mistakes (including spellings) and make sure you write SA next to your work.</a:t>
            </a:r>
          </a:p>
        </p:txBody>
      </p:sp>
      <p:graphicFrame>
        <p:nvGraphicFramePr>
          <p:cNvPr id="4" name="Table 3"/>
          <p:cNvGraphicFramePr>
            <a:graphicFrameLocks noGrp="1"/>
          </p:cNvGraphicFramePr>
          <p:nvPr>
            <p:extLst>
              <p:ext uri="{D42A27DB-BD31-4B8C-83A1-F6EECF244321}">
                <p14:modId xmlns:p14="http://schemas.microsoft.com/office/powerpoint/2010/main" val="53123896"/>
              </p:ext>
            </p:extLst>
          </p:nvPr>
        </p:nvGraphicFramePr>
        <p:xfrm>
          <a:off x="3048000" y="2880289"/>
          <a:ext cx="6096000" cy="274320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2767784331"/>
                    </a:ext>
                  </a:extLst>
                </a:gridCol>
                <a:gridCol w="3048000">
                  <a:extLst>
                    <a:ext uri="{9D8B030D-6E8A-4147-A177-3AD203B41FA5}">
                      <a16:colId xmlns:a16="http://schemas.microsoft.com/office/drawing/2014/main" val="2671109610"/>
                    </a:ext>
                  </a:extLst>
                </a:gridCol>
              </a:tblGrid>
              <a:tr h="370840">
                <a:tc>
                  <a:txBody>
                    <a:bodyPr/>
                    <a:lstStyle/>
                    <a:p>
                      <a:r>
                        <a:rPr lang="en-GB" sz="2400" dirty="0">
                          <a:latin typeface="Comic Sans MS" panose="030F0702030302020204" pitchFamily="66" charset="0"/>
                        </a:rPr>
                        <a:t>Present</a:t>
                      </a:r>
                      <a:r>
                        <a:rPr lang="en-GB" sz="2400" baseline="0" dirty="0">
                          <a:latin typeface="Comic Sans MS" panose="030F0702030302020204" pitchFamily="66" charset="0"/>
                        </a:rPr>
                        <a:t> tense</a:t>
                      </a:r>
                      <a:endParaRPr lang="en-GB" sz="2400" dirty="0">
                        <a:latin typeface="Comic Sans MS" panose="030F0702030302020204" pitchFamily="66" charset="0"/>
                      </a:endParaRPr>
                    </a:p>
                  </a:txBody>
                  <a:tcPr/>
                </a:tc>
                <a:tc>
                  <a:txBody>
                    <a:bodyPr/>
                    <a:lstStyle/>
                    <a:p>
                      <a:r>
                        <a:rPr lang="en-GB" sz="2400" dirty="0">
                          <a:latin typeface="Comic Sans MS" panose="030F0702030302020204" pitchFamily="66" charset="0"/>
                        </a:rPr>
                        <a:t>Past tense</a:t>
                      </a:r>
                    </a:p>
                  </a:txBody>
                  <a:tcPr/>
                </a:tc>
                <a:extLst>
                  <a:ext uri="{0D108BD9-81ED-4DB2-BD59-A6C34878D82A}">
                    <a16:rowId xmlns:a16="http://schemas.microsoft.com/office/drawing/2014/main" val="3077411773"/>
                  </a:ext>
                </a:extLst>
              </a:tr>
              <a:tr h="370840">
                <a:tc>
                  <a:txBody>
                    <a:bodyPr/>
                    <a:lstStyle/>
                    <a:p>
                      <a:r>
                        <a:rPr lang="en-GB" sz="2400" dirty="0">
                          <a:latin typeface="Comic Sans MS" panose="030F0702030302020204" pitchFamily="66" charset="0"/>
                        </a:rPr>
                        <a:t>Walk</a:t>
                      </a:r>
                    </a:p>
                  </a:txBody>
                  <a:tcPr/>
                </a:tc>
                <a:tc>
                  <a:txBody>
                    <a:bodyPr/>
                    <a:lstStyle/>
                    <a:p>
                      <a:r>
                        <a:rPr lang="en-GB" sz="2400" dirty="0">
                          <a:latin typeface="Comic Sans MS" panose="030F0702030302020204" pitchFamily="66" charset="0"/>
                        </a:rPr>
                        <a:t>Walked</a:t>
                      </a:r>
                    </a:p>
                  </a:txBody>
                  <a:tcPr/>
                </a:tc>
                <a:extLst>
                  <a:ext uri="{0D108BD9-81ED-4DB2-BD59-A6C34878D82A}">
                    <a16:rowId xmlns:a16="http://schemas.microsoft.com/office/drawing/2014/main" val="715970644"/>
                  </a:ext>
                </a:extLst>
              </a:tr>
              <a:tr h="370840">
                <a:tc>
                  <a:txBody>
                    <a:bodyPr/>
                    <a:lstStyle/>
                    <a:p>
                      <a:r>
                        <a:rPr lang="en-GB" sz="2400" dirty="0">
                          <a:latin typeface="Comic Sans MS" panose="030F0702030302020204" pitchFamily="66" charset="0"/>
                        </a:rPr>
                        <a:t>Ask</a:t>
                      </a:r>
                    </a:p>
                  </a:txBody>
                  <a:tcPr/>
                </a:tc>
                <a:tc>
                  <a:txBody>
                    <a:bodyPr/>
                    <a:lstStyle/>
                    <a:p>
                      <a:r>
                        <a:rPr lang="en-GB" sz="2400" dirty="0">
                          <a:latin typeface="Comic Sans MS" panose="030F0702030302020204" pitchFamily="66" charset="0"/>
                        </a:rPr>
                        <a:t>Asked</a:t>
                      </a:r>
                    </a:p>
                  </a:txBody>
                  <a:tcPr/>
                </a:tc>
                <a:extLst>
                  <a:ext uri="{0D108BD9-81ED-4DB2-BD59-A6C34878D82A}">
                    <a16:rowId xmlns:a16="http://schemas.microsoft.com/office/drawing/2014/main" val="4233353318"/>
                  </a:ext>
                </a:extLst>
              </a:tr>
              <a:tr h="370840">
                <a:tc>
                  <a:txBody>
                    <a:bodyPr/>
                    <a:lstStyle/>
                    <a:p>
                      <a:r>
                        <a:rPr lang="en-GB" sz="2400" dirty="0">
                          <a:latin typeface="Comic Sans MS" panose="030F0702030302020204" pitchFamily="66" charset="0"/>
                        </a:rPr>
                        <a:t>Go</a:t>
                      </a:r>
                    </a:p>
                  </a:txBody>
                  <a:tcPr/>
                </a:tc>
                <a:tc>
                  <a:txBody>
                    <a:bodyPr/>
                    <a:lstStyle/>
                    <a:p>
                      <a:r>
                        <a:rPr lang="en-GB" sz="2400" dirty="0">
                          <a:latin typeface="Comic Sans MS" panose="030F0702030302020204" pitchFamily="66" charset="0"/>
                        </a:rPr>
                        <a:t>Went</a:t>
                      </a:r>
                    </a:p>
                  </a:txBody>
                  <a:tcPr/>
                </a:tc>
                <a:extLst>
                  <a:ext uri="{0D108BD9-81ED-4DB2-BD59-A6C34878D82A}">
                    <a16:rowId xmlns:a16="http://schemas.microsoft.com/office/drawing/2014/main" val="1701800107"/>
                  </a:ext>
                </a:extLst>
              </a:tr>
              <a:tr h="370840">
                <a:tc>
                  <a:txBody>
                    <a:bodyPr/>
                    <a:lstStyle/>
                    <a:p>
                      <a:r>
                        <a:rPr lang="en-GB" sz="2400" dirty="0">
                          <a:latin typeface="Comic Sans MS" panose="030F0702030302020204" pitchFamily="66" charset="0"/>
                        </a:rPr>
                        <a:t>Run</a:t>
                      </a:r>
                    </a:p>
                  </a:txBody>
                  <a:tcPr/>
                </a:tc>
                <a:tc>
                  <a:txBody>
                    <a:bodyPr/>
                    <a:lstStyle/>
                    <a:p>
                      <a:r>
                        <a:rPr lang="en-GB" sz="2400" dirty="0">
                          <a:latin typeface="Comic Sans MS" panose="030F0702030302020204" pitchFamily="66" charset="0"/>
                        </a:rPr>
                        <a:t>Ran</a:t>
                      </a:r>
                    </a:p>
                  </a:txBody>
                  <a:tcPr/>
                </a:tc>
                <a:extLst>
                  <a:ext uri="{0D108BD9-81ED-4DB2-BD59-A6C34878D82A}">
                    <a16:rowId xmlns:a16="http://schemas.microsoft.com/office/drawing/2014/main" val="1425860360"/>
                  </a:ext>
                </a:extLst>
              </a:tr>
              <a:tr h="370840">
                <a:tc>
                  <a:txBody>
                    <a:bodyPr/>
                    <a:lstStyle/>
                    <a:p>
                      <a:r>
                        <a:rPr lang="en-GB" sz="2400" dirty="0">
                          <a:latin typeface="Comic Sans MS" panose="030F0702030302020204" pitchFamily="66" charset="0"/>
                        </a:rPr>
                        <a:t>Fight</a:t>
                      </a:r>
                    </a:p>
                  </a:txBody>
                  <a:tcPr/>
                </a:tc>
                <a:tc>
                  <a:txBody>
                    <a:bodyPr/>
                    <a:lstStyle/>
                    <a:p>
                      <a:r>
                        <a:rPr lang="en-GB" sz="2400" dirty="0">
                          <a:latin typeface="Comic Sans MS" panose="030F0702030302020204" pitchFamily="66" charset="0"/>
                        </a:rPr>
                        <a:t>Fought</a:t>
                      </a:r>
                    </a:p>
                  </a:txBody>
                  <a:tcPr/>
                </a:tc>
                <a:extLst>
                  <a:ext uri="{0D108BD9-81ED-4DB2-BD59-A6C34878D82A}">
                    <a16:rowId xmlns:a16="http://schemas.microsoft.com/office/drawing/2014/main" val="3559720344"/>
                  </a:ext>
                </a:extLst>
              </a:tr>
            </a:tbl>
          </a:graphicData>
        </a:graphic>
      </p:graphicFrame>
    </p:spTree>
    <p:extLst>
      <p:ext uri="{BB962C8B-B14F-4D97-AF65-F5344CB8AC3E}">
        <p14:creationId xmlns:p14="http://schemas.microsoft.com/office/powerpoint/2010/main" val="24319551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1</a:t>
            </a:r>
            <a:r>
              <a:rPr lang="en-GB" baseline="30000" dirty="0">
                <a:latin typeface="Comic Sans MS" panose="030F0702030302020204" pitchFamily="66" charset="0"/>
              </a:rPr>
              <a:t>st</a:t>
            </a:r>
            <a:r>
              <a:rPr lang="en-GB" dirty="0">
                <a:latin typeface="Comic Sans MS" panose="030F0702030302020204" pitchFamily="66" charset="0"/>
              </a:rPr>
              <a:t>, 2</a:t>
            </a:r>
            <a:r>
              <a:rPr lang="en-GB" baseline="30000" dirty="0">
                <a:latin typeface="Comic Sans MS" panose="030F0702030302020204" pitchFamily="66" charset="0"/>
              </a:rPr>
              <a:t>nd</a:t>
            </a:r>
            <a:r>
              <a:rPr lang="en-GB" dirty="0">
                <a:latin typeface="Comic Sans MS" panose="030F0702030302020204" pitchFamily="66" charset="0"/>
              </a:rPr>
              <a:t> or 3</a:t>
            </a:r>
            <a:r>
              <a:rPr lang="en-GB" baseline="30000" dirty="0">
                <a:latin typeface="Comic Sans MS" panose="030F0702030302020204" pitchFamily="66" charset="0"/>
              </a:rPr>
              <a:t>rd</a:t>
            </a:r>
            <a:r>
              <a:rPr lang="en-GB" dirty="0">
                <a:latin typeface="Comic Sans MS" panose="030F0702030302020204" pitchFamily="66" charset="0"/>
              </a:rPr>
              <a:t> person.</a:t>
            </a:r>
          </a:p>
        </p:txBody>
      </p:sp>
      <p:sp>
        <p:nvSpPr>
          <p:cNvPr id="3" name="Content Placeholder 2"/>
          <p:cNvSpPr>
            <a:spLocks noGrp="1"/>
          </p:cNvSpPr>
          <p:nvPr>
            <p:ph idx="1"/>
          </p:nvPr>
        </p:nvSpPr>
        <p:spPr>
          <a:xfrm>
            <a:off x="1097280" y="1845734"/>
            <a:ext cx="4707775" cy="4023360"/>
          </a:xfrm>
        </p:spPr>
        <p:txBody>
          <a:bodyPr>
            <a:normAutofit/>
          </a:bodyPr>
          <a:lstStyle/>
          <a:p>
            <a:pPr marL="0" indent="0">
              <a:buNone/>
            </a:pPr>
            <a:r>
              <a:rPr lang="en-US" dirty="0">
                <a:latin typeface="Comic Sans MS" panose="030F0702030302020204" pitchFamily="66" charset="0"/>
              </a:rPr>
              <a:t>Newspapers are written mainly in 3</a:t>
            </a:r>
            <a:r>
              <a:rPr lang="en-US" baseline="30000" dirty="0">
                <a:latin typeface="Comic Sans MS" panose="030F0702030302020204" pitchFamily="66" charset="0"/>
              </a:rPr>
              <a:t>rd</a:t>
            </a:r>
            <a:r>
              <a:rPr lang="en-US" dirty="0">
                <a:latin typeface="Comic Sans MS" panose="030F0702030302020204" pitchFamily="66" charset="0"/>
              </a:rPr>
              <a:t> person.</a:t>
            </a:r>
          </a:p>
          <a:p>
            <a:pPr marL="0" indent="0">
              <a:buNone/>
            </a:pPr>
            <a:endParaRPr lang="en-US" dirty="0">
              <a:latin typeface="Comic Sans MS" panose="030F0702030302020204" pitchFamily="66" charset="0"/>
            </a:endParaRPr>
          </a:p>
          <a:p>
            <a:pPr marL="0" indent="0">
              <a:buNone/>
            </a:pPr>
            <a:r>
              <a:rPr lang="en-US" dirty="0">
                <a:latin typeface="Comic Sans MS" panose="030F0702030302020204" pitchFamily="66" charset="0"/>
                <a:hlinkClick r:id="rId2"/>
              </a:rPr>
              <a:t>https://www.bbc.co.uk/bitesize/topics/z88t97h/articles/zxdhsg8</a:t>
            </a:r>
            <a:endParaRPr lang="en-US"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r>
              <a:rPr lang="en-US" dirty="0">
                <a:latin typeface="Comic Sans MS" panose="030F0702030302020204" pitchFamily="66" charset="0"/>
                <a:hlinkClick r:id="rId3"/>
              </a:rPr>
              <a:t>https://www.bbc.co.uk/bitesize/clips/zt3nvcw</a:t>
            </a:r>
            <a:endParaRPr lang="en-US"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4" name="Picture 3">
            <a:extLst>
              <a:ext uri="{FF2B5EF4-FFF2-40B4-BE49-F238E27FC236}">
                <a16:creationId xmlns:a16="http://schemas.microsoft.com/office/drawing/2014/main" id="{F609DEA7-7FFB-483F-871E-BB9EB6459EE7}"/>
              </a:ext>
            </a:extLst>
          </p:cNvPr>
          <p:cNvPicPr>
            <a:picLocks noChangeAspect="1"/>
          </p:cNvPicPr>
          <p:nvPr/>
        </p:nvPicPr>
        <p:blipFill rotWithShape="1">
          <a:blip r:embed="rId4"/>
          <a:srcRect l="28864" t="12912" r="11250" b="10890"/>
          <a:stretch/>
        </p:blipFill>
        <p:spPr>
          <a:xfrm>
            <a:off x="6042320" y="1845734"/>
            <a:ext cx="6149679" cy="4399296"/>
          </a:xfrm>
          <a:prstGeom prst="rect">
            <a:avLst/>
          </a:prstGeom>
        </p:spPr>
      </p:pic>
    </p:spTree>
    <p:extLst>
      <p:ext uri="{BB962C8B-B14F-4D97-AF65-F5344CB8AC3E}">
        <p14:creationId xmlns:p14="http://schemas.microsoft.com/office/powerpoint/2010/main" val="25874370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0158" y="274638"/>
            <a:ext cx="10391684" cy="1570186"/>
          </a:xfrm>
        </p:spPr>
        <p:txBody>
          <a:bodyPr>
            <a:noAutofit/>
          </a:bodyPr>
          <a:lstStyle/>
          <a:p>
            <a:pPr algn="ctr"/>
            <a:r>
              <a:rPr lang="en-GB" sz="3600" dirty="0">
                <a:latin typeface="Comic Sans MS" panose="030F0702030302020204" pitchFamily="66" charset="0"/>
              </a:rPr>
              <a:t>Write a sentence about the Roman invasion </a:t>
            </a:r>
            <a:br>
              <a:rPr lang="en-GB" sz="3600" dirty="0">
                <a:latin typeface="Comic Sans MS" panose="030F0702030302020204" pitchFamily="66" charset="0"/>
              </a:rPr>
            </a:br>
            <a:r>
              <a:rPr lang="en-GB" sz="3600" dirty="0">
                <a:latin typeface="Comic Sans MS" panose="030F0702030302020204" pitchFamily="66" charset="0"/>
              </a:rPr>
              <a:t>in 1</a:t>
            </a:r>
            <a:r>
              <a:rPr lang="en-GB" sz="3600" baseline="30000" dirty="0">
                <a:latin typeface="Comic Sans MS" panose="030F0702030302020204" pitchFamily="66" charset="0"/>
              </a:rPr>
              <a:t>st</a:t>
            </a:r>
            <a:r>
              <a:rPr lang="en-GB" sz="3600" dirty="0">
                <a:latin typeface="Comic Sans MS" panose="030F0702030302020204" pitchFamily="66" charset="0"/>
              </a:rPr>
              <a:t>, 2</a:t>
            </a:r>
            <a:r>
              <a:rPr lang="en-GB" sz="3600" baseline="30000" dirty="0">
                <a:latin typeface="Comic Sans MS" panose="030F0702030302020204" pitchFamily="66" charset="0"/>
              </a:rPr>
              <a:t>nd</a:t>
            </a:r>
            <a:r>
              <a:rPr lang="en-GB" sz="3600" dirty="0">
                <a:latin typeface="Comic Sans MS" panose="030F0702030302020204" pitchFamily="66" charset="0"/>
              </a:rPr>
              <a:t> or 3</a:t>
            </a:r>
            <a:r>
              <a:rPr lang="en-GB" sz="3600" baseline="30000" dirty="0">
                <a:latin typeface="Comic Sans MS" panose="030F0702030302020204" pitchFamily="66" charset="0"/>
              </a:rPr>
              <a:t>rd</a:t>
            </a:r>
            <a:r>
              <a:rPr lang="en-GB" sz="3600" dirty="0">
                <a:latin typeface="Comic Sans MS" panose="030F0702030302020204" pitchFamily="66" charset="0"/>
              </a:rPr>
              <a:t> person. </a:t>
            </a:r>
          </a:p>
        </p:txBody>
      </p:sp>
      <p:sp>
        <p:nvSpPr>
          <p:cNvPr id="3" name="Content Placeholder 2"/>
          <p:cNvSpPr>
            <a:spLocks noGrp="1"/>
          </p:cNvSpPr>
          <p:nvPr>
            <p:ph idx="1"/>
          </p:nvPr>
        </p:nvSpPr>
        <p:spPr>
          <a:xfrm>
            <a:off x="290946" y="1844824"/>
            <a:ext cx="4516582" cy="4419162"/>
          </a:xfrm>
        </p:spPr>
        <p:txBody>
          <a:bodyPr>
            <a:normAutofit fontScale="92500" lnSpcReduction="10000"/>
          </a:bodyPr>
          <a:lstStyle/>
          <a:p>
            <a:pPr marL="0" indent="0">
              <a:buNone/>
            </a:pPr>
            <a:r>
              <a:rPr lang="en-GB" b="1" dirty="0">
                <a:latin typeface="Comic Sans MS" panose="030F0702030302020204" pitchFamily="66" charset="0"/>
              </a:rPr>
              <a:t>1</a:t>
            </a:r>
            <a:r>
              <a:rPr lang="en-GB" b="1" baseline="30000" dirty="0">
                <a:latin typeface="Comic Sans MS" panose="030F0702030302020204" pitchFamily="66" charset="0"/>
              </a:rPr>
              <a:t>st</a:t>
            </a:r>
            <a:r>
              <a:rPr lang="en-GB" dirty="0">
                <a:latin typeface="Comic Sans MS" panose="030F0702030302020204" pitchFamily="66" charset="0"/>
              </a:rPr>
              <a:t> – I (You are a Roman soldier invading).</a:t>
            </a:r>
          </a:p>
          <a:p>
            <a:pPr marL="0" indent="0">
              <a:buNone/>
            </a:pPr>
            <a:endParaRPr lang="en-GB" dirty="0">
              <a:latin typeface="Comic Sans MS" panose="030F0702030302020204" pitchFamily="66" charset="0"/>
            </a:endParaRPr>
          </a:p>
          <a:p>
            <a:pPr marL="0" indent="0">
              <a:buNone/>
            </a:pPr>
            <a:r>
              <a:rPr lang="en-GB" b="1" dirty="0">
                <a:latin typeface="Comic Sans MS" panose="030F0702030302020204" pitchFamily="66" charset="0"/>
              </a:rPr>
              <a:t>2</a:t>
            </a:r>
            <a:r>
              <a:rPr lang="en-GB" b="1" baseline="30000" dirty="0">
                <a:latin typeface="Comic Sans MS" panose="030F0702030302020204" pitchFamily="66" charset="0"/>
              </a:rPr>
              <a:t>nd</a:t>
            </a:r>
            <a:r>
              <a:rPr lang="en-GB" b="1" dirty="0">
                <a:latin typeface="Comic Sans MS" panose="030F0702030302020204" pitchFamily="66" charset="0"/>
              </a:rPr>
              <a:t> </a:t>
            </a:r>
            <a:r>
              <a:rPr lang="en-GB" dirty="0">
                <a:latin typeface="Comic Sans MS" panose="030F0702030302020204" pitchFamily="66" charset="0"/>
              </a:rPr>
              <a:t>– You (You are talking to the Roman soldier and telling him what he did).</a:t>
            </a:r>
          </a:p>
          <a:p>
            <a:pPr marL="0" indent="0">
              <a:buNone/>
            </a:pPr>
            <a:endParaRPr lang="en-GB" dirty="0">
              <a:latin typeface="Comic Sans MS" panose="030F0702030302020204" pitchFamily="66" charset="0"/>
            </a:endParaRPr>
          </a:p>
          <a:p>
            <a:pPr marL="0" indent="0">
              <a:buNone/>
            </a:pPr>
            <a:r>
              <a:rPr lang="en-GB" b="1" dirty="0">
                <a:latin typeface="Comic Sans MS" panose="030F0702030302020204" pitchFamily="66" charset="0"/>
              </a:rPr>
              <a:t>3</a:t>
            </a:r>
            <a:r>
              <a:rPr lang="en-GB" b="1" baseline="30000" dirty="0">
                <a:latin typeface="Comic Sans MS" panose="030F0702030302020204" pitchFamily="66" charset="0"/>
              </a:rPr>
              <a:t>rd</a:t>
            </a:r>
            <a:r>
              <a:rPr lang="en-GB" dirty="0">
                <a:latin typeface="Comic Sans MS" panose="030F0702030302020204" pitchFamily="66" charset="0"/>
              </a:rPr>
              <a:t> – Him, He, Her, She, They (You are talking about what the Roman soldier did).</a:t>
            </a:r>
          </a:p>
          <a:p>
            <a:pPr marL="0" indent="0">
              <a:buNone/>
            </a:pPr>
            <a:endParaRPr lang="en-GB" dirty="0">
              <a:latin typeface="Comic Sans MS" panose="030F0702030302020204" pitchFamily="66" charset="0"/>
            </a:endParaRPr>
          </a:p>
          <a:p>
            <a:pPr marL="0" indent="0">
              <a:buNone/>
            </a:pPr>
            <a:r>
              <a:rPr lang="en-GB" b="1" dirty="0">
                <a:solidFill>
                  <a:srgbClr val="FF0000"/>
                </a:solidFill>
                <a:latin typeface="Comic Sans MS" panose="030F0702030302020204" pitchFamily="66" charset="0"/>
              </a:rPr>
              <a:t>Write some more sentences if you are finished. Try to use conjunctions or fronted adverbials.</a:t>
            </a:r>
          </a:p>
        </p:txBody>
      </p:sp>
      <p:pic>
        <p:nvPicPr>
          <p:cNvPr id="3074" name="Picture 2" descr="The Celts of England – Celtic Life International">
            <a:extLst>
              <a:ext uri="{FF2B5EF4-FFF2-40B4-BE49-F238E27FC236}">
                <a16:creationId xmlns:a16="http://schemas.microsoft.com/office/drawing/2014/main" id="{AD6A5E73-D4F6-4A90-BB0D-EF62C3EC14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3782" y="1836383"/>
            <a:ext cx="7069282" cy="44276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60857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537F8-B676-408D-B53D-FA2B4985B216}"/>
              </a:ext>
            </a:extLst>
          </p:cNvPr>
          <p:cNvSpPr>
            <a:spLocks noGrp="1"/>
          </p:cNvSpPr>
          <p:nvPr>
            <p:ph type="ctrTitle"/>
          </p:nvPr>
        </p:nvSpPr>
        <p:spPr/>
        <p:txBody>
          <a:bodyPr>
            <a:normAutofit/>
          </a:bodyPr>
          <a:lstStyle/>
          <a:p>
            <a:r>
              <a:rPr lang="en-GB" sz="4800" dirty="0">
                <a:latin typeface="Comic Sans MS" panose="030F0702030302020204" pitchFamily="66" charset="0"/>
              </a:rPr>
              <a:t>Thursday 26</a:t>
            </a:r>
            <a:r>
              <a:rPr lang="en-GB" sz="4800" baseline="30000" dirty="0">
                <a:latin typeface="Comic Sans MS" panose="030F0702030302020204" pitchFamily="66" charset="0"/>
              </a:rPr>
              <a:t>th</a:t>
            </a:r>
            <a:r>
              <a:rPr lang="en-GB" sz="4800" dirty="0">
                <a:latin typeface="Comic Sans MS" panose="030F0702030302020204" pitchFamily="66" charset="0"/>
              </a:rPr>
              <a:t> November 2020</a:t>
            </a:r>
          </a:p>
        </p:txBody>
      </p:sp>
      <p:sp>
        <p:nvSpPr>
          <p:cNvPr id="3" name="Subtitle 2">
            <a:extLst>
              <a:ext uri="{FF2B5EF4-FFF2-40B4-BE49-F238E27FC236}">
                <a16:creationId xmlns:a16="http://schemas.microsoft.com/office/drawing/2014/main" id="{E1385D64-A67C-4ABA-9C51-9889F083E0B0}"/>
              </a:ext>
            </a:extLst>
          </p:cNvPr>
          <p:cNvSpPr>
            <a:spLocks noGrp="1"/>
          </p:cNvSpPr>
          <p:nvPr>
            <p:ph type="subTitle" idx="1"/>
          </p:nvPr>
        </p:nvSpPr>
        <p:spPr/>
        <p:txBody>
          <a:bodyPr/>
          <a:lstStyle/>
          <a:p>
            <a:r>
              <a:rPr lang="en-GB" cap="none" dirty="0">
                <a:latin typeface="Comic Sans MS" panose="030F0702030302020204" pitchFamily="66" charset="0"/>
              </a:rPr>
              <a:t>LO: </a:t>
            </a:r>
            <a:r>
              <a:rPr lang="en-US" cap="none" dirty="0">
                <a:latin typeface="Comic Sans MS" panose="030F0702030302020204" pitchFamily="66" charset="0"/>
              </a:rPr>
              <a:t>to write for purpose. </a:t>
            </a:r>
            <a:endParaRPr lang="en-GB" cap="none" dirty="0">
              <a:latin typeface="Comic Sans MS" panose="030F0702030302020204" pitchFamily="66" charset="0"/>
            </a:endParaRPr>
          </a:p>
          <a:p>
            <a:r>
              <a:rPr lang="en-GB" cap="none" dirty="0">
                <a:latin typeface="Comic Sans MS" panose="030F0702030302020204" pitchFamily="66" charset="0"/>
              </a:rPr>
              <a:t>C: Newspaper Reports</a:t>
            </a:r>
          </a:p>
        </p:txBody>
      </p:sp>
    </p:spTree>
    <p:extLst>
      <p:ext uri="{BB962C8B-B14F-4D97-AF65-F5344CB8AC3E}">
        <p14:creationId xmlns:p14="http://schemas.microsoft.com/office/powerpoint/2010/main" val="5992173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dirty="0">
                <a:latin typeface="Comic Sans MS" panose="030F0702030302020204" pitchFamily="66" charset="0"/>
              </a:rPr>
              <a:t>Who might have been at the Roman invasion?</a:t>
            </a:r>
          </a:p>
        </p:txBody>
      </p:sp>
      <p:sp>
        <p:nvSpPr>
          <p:cNvPr id="7" name="Content Placeholder 6">
            <a:extLst>
              <a:ext uri="{FF2B5EF4-FFF2-40B4-BE49-F238E27FC236}">
                <a16:creationId xmlns:a16="http://schemas.microsoft.com/office/drawing/2014/main" id="{A4C5D086-66A8-42BB-98EC-F56BEC4240C3}"/>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6379126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dirty="0">
                <a:latin typeface="Comic Sans MS" panose="030F0702030302020204" pitchFamily="66" charset="0"/>
              </a:rPr>
              <a:t>Who might have been at the Roman invasion?</a:t>
            </a:r>
          </a:p>
        </p:txBody>
      </p:sp>
      <p:sp>
        <p:nvSpPr>
          <p:cNvPr id="3" name="Content Placeholder 2"/>
          <p:cNvSpPr>
            <a:spLocks noGrp="1"/>
          </p:cNvSpPr>
          <p:nvPr>
            <p:ph idx="1"/>
          </p:nvPr>
        </p:nvSpPr>
        <p:spPr>
          <a:xfrm>
            <a:off x="1097280" y="2067407"/>
            <a:ext cx="4125884" cy="4023360"/>
          </a:xfrm>
        </p:spPr>
        <p:txBody>
          <a:bodyPr>
            <a:normAutofit/>
          </a:bodyPr>
          <a:lstStyle/>
          <a:p>
            <a:pPr marL="0" indent="0" algn="ctr" fontAlgn="base">
              <a:buNone/>
            </a:pPr>
            <a:r>
              <a:rPr lang="en-GB" sz="3200" dirty="0">
                <a:latin typeface="Comic Sans MS" panose="030F0702030302020204" pitchFamily="66" charset="0"/>
              </a:rPr>
              <a:t>Roman Emperor</a:t>
            </a:r>
          </a:p>
          <a:p>
            <a:pPr marL="0" indent="0" algn="ctr" fontAlgn="base">
              <a:buNone/>
            </a:pPr>
            <a:r>
              <a:rPr lang="en-GB" sz="3200" dirty="0">
                <a:latin typeface="Comic Sans MS" panose="030F0702030302020204" pitchFamily="66" charset="0"/>
              </a:rPr>
              <a:t>Roman soldier</a:t>
            </a:r>
          </a:p>
          <a:p>
            <a:pPr marL="0" indent="0" algn="ctr" fontAlgn="base">
              <a:buNone/>
            </a:pPr>
            <a:r>
              <a:rPr lang="en-GB" sz="3200" dirty="0">
                <a:latin typeface="Comic Sans MS" panose="030F0702030302020204" pitchFamily="66" charset="0"/>
              </a:rPr>
              <a:t>Roman citizen</a:t>
            </a:r>
          </a:p>
          <a:p>
            <a:pPr marL="0" indent="0" algn="ctr" fontAlgn="base">
              <a:buNone/>
            </a:pPr>
            <a:r>
              <a:rPr lang="en-GB" sz="3200" dirty="0">
                <a:latin typeface="Comic Sans MS" panose="030F0702030302020204" pitchFamily="66" charset="0"/>
              </a:rPr>
              <a:t>Celt soldier</a:t>
            </a:r>
          </a:p>
          <a:p>
            <a:pPr marL="0" indent="0" algn="ctr" fontAlgn="base">
              <a:buNone/>
            </a:pPr>
            <a:r>
              <a:rPr lang="en-GB" sz="3200" dirty="0">
                <a:latin typeface="Comic Sans MS" panose="030F0702030302020204" pitchFamily="66" charset="0"/>
              </a:rPr>
              <a:t>Celt citizen </a:t>
            </a:r>
          </a:p>
          <a:p>
            <a:pPr marL="0" indent="0">
              <a:buNone/>
            </a:pPr>
            <a:endParaRPr lang="en-GB" sz="3200" dirty="0">
              <a:latin typeface="Comic Sans MS" panose="030F0702030302020204" pitchFamily="66" charset="0"/>
            </a:endParaRPr>
          </a:p>
        </p:txBody>
      </p:sp>
      <p:pic>
        <p:nvPicPr>
          <p:cNvPr id="5122" name="Picture 2" descr="The Celts of England – Celtic Life International">
            <a:extLst>
              <a:ext uri="{FF2B5EF4-FFF2-40B4-BE49-F238E27FC236}">
                <a16:creationId xmlns:a16="http://schemas.microsoft.com/office/drawing/2014/main" id="{EE77C3CC-8077-41B7-9C76-22E8DC3F9A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7636" y="1812137"/>
            <a:ext cx="7055428" cy="4418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6589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1845733"/>
            <a:ext cx="10058400" cy="4392929"/>
          </a:xfrm>
        </p:spPr>
        <p:txBody>
          <a:bodyPr/>
          <a:lstStyle/>
          <a:p>
            <a:pPr marL="0" indent="0">
              <a:buNone/>
            </a:pPr>
            <a:r>
              <a:rPr lang="en-GB" dirty="0">
                <a:latin typeface="Comic Sans MS" panose="030F0702030302020204" pitchFamily="66" charset="0"/>
              </a:rPr>
              <a:t>Think about the eyewitnesses from the Roman invasion.</a:t>
            </a:r>
          </a:p>
          <a:p>
            <a:pPr marL="0" indent="0">
              <a:buNone/>
            </a:pPr>
            <a:r>
              <a:rPr lang="en-GB" dirty="0">
                <a:latin typeface="Comic Sans MS" panose="030F0702030302020204" pitchFamily="66" charset="0"/>
              </a:rPr>
              <a:t>What might they have said?</a:t>
            </a:r>
          </a:p>
          <a:p>
            <a:pPr marL="0" indent="0">
              <a:buNone/>
            </a:pPr>
            <a:r>
              <a:rPr lang="en-GB" dirty="0">
                <a:latin typeface="Comic Sans MS" panose="030F0702030302020204" pitchFamily="66" charset="0"/>
              </a:rPr>
              <a:t>What would they have seen?</a:t>
            </a:r>
          </a:p>
          <a:p>
            <a:pPr marL="0" indent="0">
              <a:buNone/>
            </a:pPr>
            <a:r>
              <a:rPr lang="en-GB" dirty="0">
                <a:latin typeface="Comic Sans MS" panose="030F0702030302020204" pitchFamily="66" charset="0"/>
              </a:rPr>
              <a:t>How would they have felt? </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 </a:t>
            </a:r>
          </a:p>
        </p:txBody>
      </p:sp>
      <p:pic>
        <p:nvPicPr>
          <p:cNvPr id="6146" name="Picture 2" descr="Smileys! App with 1000+ smileys for Facebook, WhatsApp or any other  messenger. | Funny emoticons, Smiley emoji, Funny emoji faces">
            <a:extLst>
              <a:ext uri="{FF2B5EF4-FFF2-40B4-BE49-F238E27FC236}">
                <a16:creationId xmlns:a16="http://schemas.microsoft.com/office/drawing/2014/main" id="{0349DF33-4828-469E-950A-8B2374FB907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478981" y="2014452"/>
            <a:ext cx="3505200" cy="350520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BDF4FF2D-26D5-4D5F-A3FA-D406F6B39618}"/>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41473681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dirty="0">
                <a:latin typeface="Comic Sans MS" panose="030F0702030302020204" pitchFamily="66" charset="0"/>
              </a:rPr>
              <a:t>Quotes are short snippets of speech that has to be exactly what the eyewitness has said.</a:t>
            </a:r>
          </a:p>
        </p:txBody>
      </p:sp>
      <p:sp>
        <p:nvSpPr>
          <p:cNvPr id="3" name="Content Placeholder 2"/>
          <p:cNvSpPr>
            <a:spLocks noGrp="1"/>
          </p:cNvSpPr>
          <p:nvPr>
            <p:ph idx="1"/>
          </p:nvPr>
        </p:nvSpPr>
        <p:spPr/>
        <p:txBody>
          <a:bodyPr/>
          <a:lstStyle/>
          <a:p>
            <a:r>
              <a:rPr lang="en-GB" dirty="0">
                <a:latin typeface="Comic Sans MS" panose="030F0702030302020204" pitchFamily="66" charset="0"/>
              </a:rPr>
              <a:t>What might the eye witnesses have said about the Roman invasion? </a:t>
            </a:r>
          </a:p>
          <a:p>
            <a:endParaRPr lang="en-GB" dirty="0">
              <a:latin typeface="Comic Sans MS" panose="030F0702030302020204" pitchFamily="66" charset="0"/>
            </a:endParaRPr>
          </a:p>
          <a:p>
            <a:r>
              <a:rPr lang="en-GB" dirty="0">
                <a:latin typeface="Comic Sans MS" panose="030F0702030302020204" pitchFamily="66" charset="0"/>
              </a:rPr>
              <a:t>Write what they might have said in a speech bubble.</a:t>
            </a:r>
          </a:p>
        </p:txBody>
      </p:sp>
      <p:sp>
        <p:nvSpPr>
          <p:cNvPr id="4" name="Oval Callout 3"/>
          <p:cNvSpPr/>
          <p:nvPr/>
        </p:nvSpPr>
        <p:spPr>
          <a:xfrm>
            <a:off x="7647709" y="3429000"/>
            <a:ext cx="4350582" cy="2233749"/>
          </a:xfrm>
          <a:prstGeom prst="wedgeEllipseCallout">
            <a:avLst>
              <a:gd name="adj1" fmla="val -35932"/>
              <a:gd name="adj2" fmla="val 7242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2170985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br>
              <a:rPr lang="en-GB" dirty="0"/>
            </a:br>
            <a:endParaRPr lang="en-GB" dirty="0"/>
          </a:p>
        </p:txBody>
      </p:sp>
      <p:sp>
        <p:nvSpPr>
          <p:cNvPr id="3" name="Content Placeholder 2"/>
          <p:cNvSpPr>
            <a:spLocks noGrp="1"/>
          </p:cNvSpPr>
          <p:nvPr>
            <p:ph idx="1"/>
          </p:nvPr>
        </p:nvSpPr>
        <p:spPr>
          <a:xfrm>
            <a:off x="847898" y="1760554"/>
            <a:ext cx="10557164" cy="4525963"/>
          </a:xfrm>
        </p:spPr>
        <p:txBody>
          <a:bodyPr>
            <a:normAutofit/>
          </a:bodyPr>
          <a:lstStyle/>
          <a:p>
            <a:pPr>
              <a:buNone/>
            </a:pPr>
            <a:r>
              <a:rPr lang="en-GB" b="1" dirty="0">
                <a:latin typeface="Comic Sans MS" pitchFamily="66" charset="0"/>
              </a:rPr>
              <a:t>Quotations tell us what has been said and who said it. They can help to tell the story by giving the reader the opinions of the people involved.</a:t>
            </a:r>
            <a:r>
              <a:rPr lang="en-GB" dirty="0">
                <a:latin typeface="Comic Sans MS" pitchFamily="66" charset="0"/>
              </a:rPr>
              <a:t> </a:t>
            </a:r>
          </a:p>
          <a:p>
            <a:pPr>
              <a:buNone/>
            </a:pPr>
            <a:endParaRPr lang="en-GB" dirty="0">
              <a:latin typeface="Comic Sans MS" pitchFamily="66" charset="0"/>
            </a:endParaRPr>
          </a:p>
          <a:p>
            <a:pPr>
              <a:buNone/>
            </a:pPr>
            <a:r>
              <a:rPr lang="en-GB" dirty="0">
                <a:latin typeface="Comic Sans MS" pitchFamily="66" charset="0"/>
              </a:rPr>
              <a:t>e.g. Class teacher for Year 4, Mrs Norman said “</a:t>
            </a:r>
            <a:r>
              <a:rPr lang="en-GB" i="1" dirty="0">
                <a:latin typeface="Comic Sans MS" pitchFamily="66" charset="0"/>
              </a:rPr>
              <a:t>They are a lovely class of children and I really like teaching them</a:t>
            </a:r>
            <a:r>
              <a:rPr lang="en-GB" dirty="0">
                <a:latin typeface="Comic Sans MS" pitchFamily="66" charset="0"/>
              </a:rPr>
              <a:t>.”</a:t>
            </a:r>
          </a:p>
          <a:p>
            <a:endParaRPr lang="en-GB" dirty="0"/>
          </a:p>
          <a:p>
            <a:r>
              <a:rPr lang="en-GB" dirty="0"/>
              <a:t>“</a:t>
            </a:r>
            <a:r>
              <a:rPr lang="en-GB" i="1" dirty="0">
                <a:latin typeface="Comic Sans MS" pitchFamily="66" charset="0"/>
              </a:rPr>
              <a:t>It was the scariest moment of my life</a:t>
            </a:r>
            <a:r>
              <a:rPr lang="en-GB" dirty="0">
                <a:latin typeface="Comic Sans MS" pitchFamily="66" charset="0"/>
              </a:rPr>
              <a:t>!” the 28 year old home owner told us. </a:t>
            </a:r>
          </a:p>
          <a:p>
            <a:endParaRPr lang="en-GB" dirty="0">
              <a:latin typeface="Comic Sans MS" pitchFamily="66" charset="0"/>
            </a:endParaRPr>
          </a:p>
          <a:p>
            <a:r>
              <a:rPr lang="en-GB" dirty="0">
                <a:latin typeface="Comic Sans MS" pitchFamily="66" charset="0"/>
              </a:rPr>
              <a:t>“</a:t>
            </a:r>
            <a:r>
              <a:rPr lang="en-GB" i="1" dirty="0">
                <a:latin typeface="Comic Sans MS" pitchFamily="66" charset="0"/>
              </a:rPr>
              <a:t>They’re lucky to be alive!” </a:t>
            </a:r>
            <a:r>
              <a:rPr lang="en-GB" dirty="0">
                <a:latin typeface="Comic Sans MS" pitchFamily="66" charset="0"/>
              </a:rPr>
              <a:t>said Sam Fenton, (35) Chief Fire Officer for Greater Manchester Fire Service.</a:t>
            </a:r>
          </a:p>
          <a:p>
            <a:pPr algn="ctr"/>
            <a:r>
              <a:rPr lang="en-GB" b="1" dirty="0">
                <a:latin typeface="Comic Sans MS" pitchFamily="66" charset="0"/>
              </a:rPr>
              <a:t>Are these quotes FACTS or OPINIONS?</a:t>
            </a:r>
          </a:p>
        </p:txBody>
      </p:sp>
      <p:sp>
        <p:nvSpPr>
          <p:cNvPr id="4" name="Rectangle 3"/>
          <p:cNvSpPr/>
          <p:nvPr/>
        </p:nvSpPr>
        <p:spPr>
          <a:xfrm>
            <a:off x="4260250" y="260648"/>
            <a:ext cx="3366692" cy="923330"/>
          </a:xfrm>
          <a:prstGeom prst="rect">
            <a:avLst/>
          </a:prstGeom>
          <a:noFill/>
        </p:spPr>
        <p:txBody>
          <a:bodyPr wrap="none" lIns="91440" tIns="45720" rIns="91440" bIns="45720">
            <a:spAutoFit/>
          </a:bodyPr>
          <a:lstStyle/>
          <a:p>
            <a:pPr algn="ctr"/>
            <a:r>
              <a:rPr lang="en-US" sz="5400" b="1" spc="200" dirty="0">
                <a:ln w="29210">
                  <a:solidFill>
                    <a:schemeClr val="tx1"/>
                  </a:solidFill>
                </a:ln>
                <a:solidFill>
                  <a:schemeClr val="accent3">
                    <a:satMod val="200000"/>
                    <a:alpha val="50000"/>
                  </a:schemeClr>
                </a:solidFill>
                <a:effectLst>
                  <a:innerShdw blurRad="50800" dist="50800" dir="8100000">
                    <a:srgbClr val="7D7D7D">
                      <a:alpha val="73000"/>
                    </a:srgbClr>
                  </a:innerShdw>
                </a:effectLst>
              </a:rPr>
              <a:t>“QUOTES”</a:t>
            </a:r>
          </a:p>
        </p:txBody>
      </p:sp>
      <p:pic>
        <p:nvPicPr>
          <p:cNvPr id="3074" name="Picture 2" descr="C:\Users\Rachel\AppData\Local\Microsoft\Windows\Temporary Internet Files\Content.IE5\3PKA9G1R\MC900432532[1].png"/>
          <p:cNvPicPr>
            <a:picLocks noChangeAspect="1" noChangeArrowheads="1"/>
          </p:cNvPicPr>
          <p:nvPr/>
        </p:nvPicPr>
        <p:blipFill>
          <a:blip r:embed="rId2" cstate="print"/>
          <a:srcRect/>
          <a:stretch>
            <a:fillRect/>
          </a:stretch>
        </p:blipFill>
        <p:spPr bwMode="auto">
          <a:xfrm>
            <a:off x="2135561" y="332657"/>
            <a:ext cx="1752381" cy="1079365"/>
          </a:xfrm>
          <a:prstGeom prst="rect">
            <a:avLst/>
          </a:prstGeom>
          <a:noFill/>
        </p:spPr>
      </p:pic>
      <p:pic>
        <p:nvPicPr>
          <p:cNvPr id="3075" name="Picture 3" descr="C:\Users\Rachel\AppData\Local\Microsoft\Windows\Temporary Internet Files\Content.IE5\3PKA9G1R\MC900433925[1].png"/>
          <p:cNvPicPr>
            <a:picLocks noChangeAspect="1" noChangeArrowheads="1"/>
          </p:cNvPicPr>
          <p:nvPr/>
        </p:nvPicPr>
        <p:blipFill>
          <a:blip r:embed="rId3" cstate="print"/>
          <a:srcRect/>
          <a:stretch>
            <a:fillRect/>
          </a:stretch>
        </p:blipFill>
        <p:spPr bwMode="auto">
          <a:xfrm>
            <a:off x="8472264" y="0"/>
            <a:ext cx="1714500" cy="1714500"/>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Quotes	</a:t>
            </a:r>
          </a:p>
        </p:txBody>
      </p:sp>
      <p:sp>
        <p:nvSpPr>
          <p:cNvPr id="3" name="Content Placeholder 2"/>
          <p:cNvSpPr>
            <a:spLocks noGrp="1"/>
          </p:cNvSpPr>
          <p:nvPr>
            <p:ph idx="1"/>
          </p:nvPr>
        </p:nvSpPr>
        <p:spPr/>
        <p:txBody>
          <a:bodyPr/>
          <a:lstStyle/>
          <a:p>
            <a:pPr marL="0" indent="0">
              <a:buNone/>
            </a:pPr>
            <a:r>
              <a:rPr lang="en-GB" dirty="0">
                <a:latin typeface="Comic Sans MS" panose="030F0702030302020204" pitchFamily="66" charset="0"/>
              </a:rPr>
              <a:t>We’re going to put our character’s bubble speech quotes into real quotes.</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Remember the rules: </a:t>
            </a:r>
            <a:r>
              <a:rPr lang="en-GB" dirty="0">
                <a:latin typeface="Comic Sans MS" panose="030F0702030302020204" pitchFamily="66" charset="0"/>
                <a:hlinkClick r:id="rId2"/>
              </a:rPr>
              <a:t>https://www.youtube.com/watch?v=k7TZ7lyALjg&amp;feature=emb_logo</a:t>
            </a:r>
            <a:r>
              <a:rPr lang="en-GB" dirty="0">
                <a:latin typeface="Comic Sans MS" panose="030F0702030302020204" pitchFamily="66" charset="0"/>
              </a:rPr>
              <a:t> </a:t>
            </a:r>
          </a:p>
        </p:txBody>
      </p:sp>
      <p:pic>
        <p:nvPicPr>
          <p:cNvPr id="8194" name="Picture 2" descr="How to use inverted commas - BBC Bitesize">
            <a:extLst>
              <a:ext uri="{FF2B5EF4-FFF2-40B4-BE49-F238E27FC236}">
                <a16:creationId xmlns:a16="http://schemas.microsoft.com/office/drawing/2014/main" id="{2E390A4F-F299-4EB0-A2AB-794A4F818F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9820" y="3429000"/>
            <a:ext cx="4912361" cy="27632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455229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dirty="0">
                <a:latin typeface="Comic Sans MS" panose="030F0702030302020204" pitchFamily="66" charset="0"/>
              </a:rPr>
              <a:t>Rules of speech – using inverted commas.</a:t>
            </a:r>
          </a:p>
        </p:txBody>
      </p:sp>
      <p:sp>
        <p:nvSpPr>
          <p:cNvPr id="3" name="Content Placeholder 2"/>
          <p:cNvSpPr>
            <a:spLocks noGrp="1"/>
          </p:cNvSpPr>
          <p:nvPr>
            <p:ph idx="1"/>
          </p:nvPr>
        </p:nvSpPr>
        <p:spPr>
          <a:xfrm>
            <a:off x="1097280" y="1962800"/>
            <a:ext cx="9732479" cy="4168430"/>
          </a:xfrm>
        </p:spPr>
        <p:txBody>
          <a:bodyPr>
            <a:normAutofit lnSpcReduction="10000"/>
          </a:bodyPr>
          <a:lstStyle/>
          <a:p>
            <a:pPr marL="0" indent="0">
              <a:buNone/>
            </a:pPr>
            <a:r>
              <a:rPr lang="en-GB" dirty="0">
                <a:latin typeface="Comic Sans MS" panose="030F0702030302020204" pitchFamily="66" charset="0"/>
              </a:rPr>
              <a:t>66 – open with a 66 (it sits above the 1</a:t>
            </a:r>
            <a:r>
              <a:rPr lang="en-GB" baseline="30000" dirty="0">
                <a:latin typeface="Comic Sans MS" panose="030F0702030302020204" pitchFamily="66" charset="0"/>
              </a:rPr>
              <a:t>st</a:t>
            </a:r>
            <a:r>
              <a:rPr lang="en-GB" dirty="0">
                <a:latin typeface="Comic Sans MS" panose="030F0702030302020204" pitchFamily="66" charset="0"/>
              </a:rPr>
              <a:t> letter).</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CAPITAL letter to start your first word.</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Punctuation after what is said - </a:t>
            </a:r>
            <a:r>
              <a:rPr lang="en-GB" sz="3600" dirty="0">
                <a:latin typeface="Comic Sans MS" panose="030F0702030302020204" pitchFamily="66" charset="0"/>
              </a:rPr>
              <a:t>! ? . ,</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99 – close speech (it sits above the punctuation)</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Then you can write who said it (although this can be at the front sometimes).</a:t>
            </a:r>
          </a:p>
        </p:txBody>
      </p:sp>
    </p:spTree>
    <p:extLst>
      <p:ext uri="{BB962C8B-B14F-4D97-AF65-F5344CB8AC3E}">
        <p14:creationId xmlns:p14="http://schemas.microsoft.com/office/powerpoint/2010/main" val="14859069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Careful!</a:t>
            </a:r>
          </a:p>
        </p:txBody>
      </p:sp>
      <p:sp>
        <p:nvSpPr>
          <p:cNvPr id="3" name="Content Placeholder 2"/>
          <p:cNvSpPr>
            <a:spLocks noGrp="1"/>
          </p:cNvSpPr>
          <p:nvPr>
            <p:ph idx="1"/>
          </p:nvPr>
        </p:nvSpPr>
        <p:spPr/>
        <p:txBody>
          <a:bodyPr/>
          <a:lstStyle/>
          <a:p>
            <a:r>
              <a:rPr lang="en-GB" i="1" dirty="0">
                <a:solidFill>
                  <a:schemeClr val="tx1"/>
                </a:solidFill>
                <a:latin typeface="Comic Sans MS" panose="030F0702030302020204" pitchFamily="66" charset="0"/>
              </a:rPr>
              <a:t>It’s not like a story when you write:</a:t>
            </a:r>
          </a:p>
          <a:p>
            <a:r>
              <a:rPr lang="en-GB" dirty="0">
                <a:solidFill>
                  <a:schemeClr val="tx1"/>
                </a:solidFill>
                <a:latin typeface="Comic Sans MS" panose="030F0702030302020204" pitchFamily="66" charset="0"/>
              </a:rPr>
              <a:t>Cried the poor, injured soldier.</a:t>
            </a:r>
          </a:p>
          <a:p>
            <a:endParaRPr lang="en-GB" dirty="0">
              <a:solidFill>
                <a:schemeClr val="tx1"/>
              </a:solidFill>
              <a:latin typeface="Comic Sans MS" panose="030F0702030302020204" pitchFamily="66" charset="0"/>
            </a:endParaRPr>
          </a:p>
          <a:p>
            <a:r>
              <a:rPr lang="en-GB" i="1" dirty="0">
                <a:solidFill>
                  <a:schemeClr val="tx1"/>
                </a:solidFill>
                <a:latin typeface="Comic Sans MS" panose="030F0702030302020204" pitchFamily="66" charset="0"/>
              </a:rPr>
              <a:t>It’s more factual:</a:t>
            </a:r>
          </a:p>
          <a:p>
            <a:r>
              <a:rPr lang="en-GB" dirty="0">
                <a:solidFill>
                  <a:schemeClr val="tx1"/>
                </a:solidFill>
                <a:latin typeface="Comic Sans MS" panose="030F0702030302020204" pitchFamily="66" charset="0"/>
              </a:rPr>
              <a:t>Eyewitness Caesar Augustus told us.</a:t>
            </a:r>
          </a:p>
          <a:p>
            <a:r>
              <a:rPr lang="en-GB" dirty="0">
                <a:solidFill>
                  <a:schemeClr val="tx1"/>
                </a:solidFill>
                <a:latin typeface="Comic Sans MS" panose="030F0702030302020204" pitchFamily="66" charset="0"/>
              </a:rPr>
              <a:t>Stated the Emperor of Rome.</a:t>
            </a:r>
          </a:p>
          <a:p>
            <a:r>
              <a:rPr lang="en-GB" dirty="0">
                <a:solidFill>
                  <a:schemeClr val="tx1"/>
                </a:solidFill>
                <a:latin typeface="Comic Sans MS" panose="030F0702030302020204" pitchFamily="66" charset="0"/>
              </a:rPr>
              <a:t>A Roman soldier reported.</a:t>
            </a:r>
          </a:p>
          <a:p>
            <a:pPr marL="0" indent="0">
              <a:buNone/>
            </a:pPr>
            <a:endParaRPr lang="en-GB" dirty="0">
              <a:solidFill>
                <a:schemeClr val="tx1"/>
              </a:solidFill>
              <a:latin typeface="Comic Sans MS" panose="030F0702030302020204" pitchFamily="66" charset="0"/>
            </a:endParaRPr>
          </a:p>
        </p:txBody>
      </p:sp>
      <p:pic>
        <p:nvPicPr>
          <p:cNvPr id="7170" name="Picture 2" descr="Be Careful - Product/Service - 3 Photos | Facebook">
            <a:extLst>
              <a:ext uri="{FF2B5EF4-FFF2-40B4-BE49-F238E27FC236}">
                <a16:creationId xmlns:a16="http://schemas.microsoft.com/office/drawing/2014/main" id="{79744503-E0D3-4691-B0DC-DA2FF34BD1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3855" y="1845734"/>
            <a:ext cx="4391891" cy="44114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20125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Activity</a:t>
            </a:r>
          </a:p>
        </p:txBody>
      </p:sp>
      <p:graphicFrame>
        <p:nvGraphicFramePr>
          <p:cNvPr id="7" name="Table 6">
            <a:extLst>
              <a:ext uri="{FF2B5EF4-FFF2-40B4-BE49-F238E27FC236}">
                <a16:creationId xmlns:a16="http://schemas.microsoft.com/office/drawing/2014/main" id="{B62EFDD5-9690-4E72-BDE1-11A3B1964CE3}"/>
              </a:ext>
            </a:extLst>
          </p:cNvPr>
          <p:cNvGraphicFramePr>
            <a:graphicFrameLocks noGrp="1"/>
          </p:cNvGraphicFramePr>
          <p:nvPr>
            <p:extLst>
              <p:ext uri="{D42A27DB-BD31-4B8C-83A1-F6EECF244321}">
                <p14:modId xmlns:p14="http://schemas.microsoft.com/office/powerpoint/2010/main" val="3946886852"/>
              </p:ext>
            </p:extLst>
          </p:nvPr>
        </p:nvGraphicFramePr>
        <p:xfrm>
          <a:off x="1097280" y="1994284"/>
          <a:ext cx="10058400" cy="2011680"/>
        </p:xfrm>
        <a:graphic>
          <a:graphicData uri="http://schemas.openxmlformats.org/drawingml/2006/table">
            <a:tbl>
              <a:tblPr firstRow="1" bandRow="1">
                <a:tableStyleId>{5C22544A-7EE6-4342-B048-85BDC9FD1C3A}</a:tableStyleId>
              </a:tblPr>
              <a:tblGrid>
                <a:gridCol w="3352800">
                  <a:extLst>
                    <a:ext uri="{9D8B030D-6E8A-4147-A177-3AD203B41FA5}">
                      <a16:colId xmlns:a16="http://schemas.microsoft.com/office/drawing/2014/main" val="498999501"/>
                    </a:ext>
                  </a:extLst>
                </a:gridCol>
                <a:gridCol w="3352800">
                  <a:extLst>
                    <a:ext uri="{9D8B030D-6E8A-4147-A177-3AD203B41FA5}">
                      <a16:colId xmlns:a16="http://schemas.microsoft.com/office/drawing/2014/main" val="770515093"/>
                    </a:ext>
                  </a:extLst>
                </a:gridCol>
                <a:gridCol w="3352800">
                  <a:extLst>
                    <a:ext uri="{9D8B030D-6E8A-4147-A177-3AD203B41FA5}">
                      <a16:colId xmlns:a16="http://schemas.microsoft.com/office/drawing/2014/main" val="60559779"/>
                    </a:ext>
                  </a:extLst>
                </a:gridCol>
              </a:tblGrid>
              <a:tr h="370840">
                <a:tc>
                  <a:txBody>
                    <a:bodyPr/>
                    <a:lstStyle/>
                    <a:p>
                      <a:r>
                        <a:rPr lang="en-GB" sz="2000" dirty="0">
                          <a:latin typeface="Comic Sans MS" panose="030F0702030302020204" pitchFamily="66" charset="0"/>
                        </a:rPr>
                        <a:t>Paddling</a:t>
                      </a:r>
                    </a:p>
                  </a:txBody>
                  <a:tcPr/>
                </a:tc>
                <a:tc>
                  <a:txBody>
                    <a:bodyPr/>
                    <a:lstStyle/>
                    <a:p>
                      <a:r>
                        <a:rPr lang="en-GB" sz="2000" dirty="0">
                          <a:latin typeface="Comic Sans MS" panose="030F0702030302020204" pitchFamily="66" charset="0"/>
                        </a:rPr>
                        <a:t>Snorkelling</a:t>
                      </a:r>
                    </a:p>
                  </a:txBody>
                  <a:tcPr/>
                </a:tc>
                <a:tc>
                  <a:txBody>
                    <a:bodyPr/>
                    <a:lstStyle/>
                    <a:p>
                      <a:r>
                        <a:rPr lang="en-GB" sz="2000" dirty="0">
                          <a:latin typeface="Comic Sans MS" panose="030F0702030302020204" pitchFamily="66" charset="0"/>
                        </a:rPr>
                        <a:t>Diving</a:t>
                      </a:r>
                    </a:p>
                  </a:txBody>
                  <a:tcPr/>
                </a:tc>
                <a:extLst>
                  <a:ext uri="{0D108BD9-81ED-4DB2-BD59-A6C34878D82A}">
                    <a16:rowId xmlns:a16="http://schemas.microsoft.com/office/drawing/2014/main" val="371287844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latin typeface="Comic Sans MS" panose="030F0702030302020204" pitchFamily="66" charset="0"/>
                        </a:rPr>
                        <a:t>Using the prompt sheet, write one quote for each eyewitness. </a:t>
                      </a:r>
                    </a:p>
                    <a:p>
                      <a:endParaRPr lang="en-GB" sz="200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latin typeface="Comic Sans MS" panose="030F0702030302020204" pitchFamily="66" charset="0"/>
                        </a:rPr>
                        <a:t>Using the prompt sheet, write at least one quote for each eyewitness.</a:t>
                      </a:r>
                    </a:p>
                    <a:p>
                      <a:endParaRPr lang="en-GB" sz="200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latin typeface="Comic Sans MS" panose="030F0702030302020204" pitchFamily="66" charset="0"/>
                        </a:rPr>
                        <a:t>Write two quotes for each eyewitness.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latin typeface="Comic Sans MS" panose="030F0702030302020204" pitchFamily="66" charset="0"/>
                        </a:rPr>
                        <a:t>Ensure your punctuation is correct!</a:t>
                      </a:r>
                    </a:p>
                    <a:p>
                      <a:endParaRPr lang="en-GB" sz="2000" dirty="0">
                        <a:latin typeface="Comic Sans MS" panose="030F0702030302020204" pitchFamily="66" charset="0"/>
                      </a:endParaRPr>
                    </a:p>
                  </a:txBody>
                  <a:tcPr/>
                </a:tc>
                <a:extLst>
                  <a:ext uri="{0D108BD9-81ED-4DB2-BD59-A6C34878D82A}">
                    <a16:rowId xmlns:a16="http://schemas.microsoft.com/office/drawing/2014/main" val="4138402972"/>
                  </a:ext>
                </a:extLst>
              </a:tr>
            </a:tbl>
          </a:graphicData>
        </a:graphic>
      </p:graphicFrame>
      <p:sp>
        <p:nvSpPr>
          <p:cNvPr id="3" name="TextBox 2">
            <a:extLst>
              <a:ext uri="{FF2B5EF4-FFF2-40B4-BE49-F238E27FC236}">
                <a16:creationId xmlns:a16="http://schemas.microsoft.com/office/drawing/2014/main" id="{7C473209-9295-4ED4-9F05-4F1C258DFBBD}"/>
              </a:ext>
            </a:extLst>
          </p:cNvPr>
          <p:cNvSpPr txBox="1"/>
          <p:nvPr/>
        </p:nvSpPr>
        <p:spPr>
          <a:xfrm>
            <a:off x="2759825" y="4438685"/>
            <a:ext cx="3336175" cy="1815882"/>
          </a:xfrm>
          <a:prstGeom prst="rect">
            <a:avLst/>
          </a:prstGeom>
          <a:noFill/>
        </p:spPr>
        <p:txBody>
          <a:bodyPr wrap="square" rtlCol="0">
            <a:spAutoFit/>
          </a:bodyPr>
          <a:lstStyle/>
          <a:p>
            <a:pPr algn="ctr"/>
            <a:r>
              <a:rPr lang="en-GB" sz="2800" dirty="0">
                <a:latin typeface="Comic Sans MS" panose="030F0702030302020204" pitchFamily="66" charset="0"/>
              </a:rPr>
              <a:t>Stated</a:t>
            </a:r>
          </a:p>
          <a:p>
            <a:pPr algn="ctr"/>
            <a:r>
              <a:rPr lang="en-GB" sz="2800" dirty="0">
                <a:latin typeface="Comic Sans MS" panose="030F0702030302020204" pitchFamily="66" charset="0"/>
              </a:rPr>
              <a:t>Reported</a:t>
            </a:r>
          </a:p>
          <a:p>
            <a:pPr algn="ctr"/>
            <a:r>
              <a:rPr lang="en-GB" sz="2800" dirty="0">
                <a:latin typeface="Comic Sans MS" panose="030F0702030302020204" pitchFamily="66" charset="0"/>
              </a:rPr>
              <a:t>Remarked </a:t>
            </a:r>
          </a:p>
          <a:p>
            <a:pPr algn="ctr"/>
            <a:r>
              <a:rPr lang="en-GB" sz="2800" dirty="0">
                <a:latin typeface="Comic Sans MS" panose="030F0702030302020204" pitchFamily="66" charset="0"/>
              </a:rPr>
              <a:t>Commented</a:t>
            </a:r>
          </a:p>
        </p:txBody>
      </p:sp>
      <p:sp>
        <p:nvSpPr>
          <p:cNvPr id="4" name="Rectangle 3">
            <a:extLst>
              <a:ext uri="{FF2B5EF4-FFF2-40B4-BE49-F238E27FC236}">
                <a16:creationId xmlns:a16="http://schemas.microsoft.com/office/drawing/2014/main" id="{12852790-B4DF-49A9-B873-2B6EB4518C3F}"/>
              </a:ext>
            </a:extLst>
          </p:cNvPr>
          <p:cNvSpPr/>
          <p:nvPr/>
        </p:nvSpPr>
        <p:spPr>
          <a:xfrm>
            <a:off x="6096000" y="4567688"/>
            <a:ext cx="3336175" cy="1384995"/>
          </a:xfrm>
          <a:prstGeom prst="rect">
            <a:avLst/>
          </a:prstGeom>
        </p:spPr>
        <p:txBody>
          <a:bodyPr wrap="square">
            <a:spAutoFit/>
          </a:bodyPr>
          <a:lstStyle/>
          <a:p>
            <a:pPr algn="ctr"/>
            <a:r>
              <a:rPr lang="en-GB" sz="2800" dirty="0">
                <a:latin typeface="Comic Sans MS" panose="030F0702030302020204" pitchFamily="66" charset="0"/>
              </a:rPr>
              <a:t>Claimed</a:t>
            </a:r>
          </a:p>
          <a:p>
            <a:pPr algn="ctr"/>
            <a:r>
              <a:rPr lang="en-GB" sz="2800" dirty="0">
                <a:latin typeface="Comic Sans MS" panose="030F0702030302020204" pitchFamily="66" charset="0"/>
              </a:rPr>
              <a:t>Declared</a:t>
            </a:r>
          </a:p>
          <a:p>
            <a:pPr algn="ctr"/>
            <a:r>
              <a:rPr lang="en-GB" sz="2800" dirty="0">
                <a:latin typeface="Comic Sans MS" panose="030F0702030302020204" pitchFamily="66" charset="0"/>
              </a:rPr>
              <a:t>Suggested </a:t>
            </a:r>
            <a:endParaRPr lang="en-GB" sz="2800" dirty="0"/>
          </a:p>
        </p:txBody>
      </p:sp>
    </p:spTree>
    <p:extLst>
      <p:ext uri="{BB962C8B-B14F-4D97-AF65-F5344CB8AC3E}">
        <p14:creationId xmlns:p14="http://schemas.microsoft.com/office/powerpoint/2010/main" val="3767990883"/>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1672</TotalTime>
  <Words>2124</Words>
  <Application>Microsoft Office PowerPoint</Application>
  <PresentationFormat>Widescreen</PresentationFormat>
  <Paragraphs>288</Paragraphs>
  <Slides>46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Arial</vt:lpstr>
      <vt:lpstr>Calibri</vt:lpstr>
      <vt:lpstr>Calibri Light</vt:lpstr>
      <vt:lpstr>Comic Sans MS</vt:lpstr>
      <vt:lpstr>Stick&amp;BallRegular</vt:lpstr>
      <vt:lpstr>Twinkl SemiBold</vt:lpstr>
      <vt:lpstr>Retrospect</vt:lpstr>
      <vt:lpstr>Monday 23rd November 2020</vt:lpstr>
      <vt:lpstr>Newspapers</vt:lpstr>
      <vt:lpstr>PowerPoint Presentation</vt:lpstr>
      <vt:lpstr>A newspaper report needs to…</vt:lpstr>
      <vt:lpstr>The Essentials First</vt:lpstr>
      <vt:lpstr>Structure of a newspaper report</vt:lpstr>
      <vt:lpstr>Headline</vt:lpstr>
      <vt:lpstr>Byline</vt:lpstr>
      <vt:lpstr>Lead</vt:lpstr>
      <vt:lpstr>Body</vt:lpstr>
      <vt:lpstr>Tail</vt:lpstr>
      <vt:lpstr>Example</vt:lpstr>
      <vt:lpstr>Headlines</vt:lpstr>
      <vt:lpstr> </vt:lpstr>
      <vt:lpstr>Headlines!</vt:lpstr>
      <vt:lpstr>Headlines!</vt:lpstr>
      <vt:lpstr>Activity</vt:lpstr>
      <vt:lpstr>Tuesday 24th November 2020</vt:lpstr>
      <vt:lpstr>What is an adverbial?</vt:lpstr>
      <vt:lpstr>PowerPoint Presentation</vt:lpstr>
      <vt:lpstr>What is a time adverbial?</vt:lpstr>
      <vt:lpstr>Time Adverbials</vt:lpstr>
      <vt:lpstr>What might they look like in a newspaper report?</vt:lpstr>
      <vt:lpstr>Now it’s your turn…</vt:lpstr>
      <vt:lpstr>Time Adverbials</vt:lpstr>
      <vt:lpstr>Activity</vt:lpstr>
      <vt:lpstr>Wednesday 25th November 2020</vt:lpstr>
      <vt:lpstr>Captions</vt:lpstr>
      <vt:lpstr>PowerPoint Presentation</vt:lpstr>
      <vt:lpstr>Can you caption this?</vt:lpstr>
      <vt:lpstr>Think of some captions for these pictures.</vt:lpstr>
      <vt:lpstr>Tenses</vt:lpstr>
      <vt:lpstr>Can you write the below verbs in past tense?</vt:lpstr>
      <vt:lpstr>Red Pen Marking</vt:lpstr>
      <vt:lpstr>1st, 2nd or 3rd person.</vt:lpstr>
      <vt:lpstr>Write a sentence about the Roman invasion  in 1st, 2nd or 3rd person. </vt:lpstr>
      <vt:lpstr>Thursday 26th November 2020</vt:lpstr>
      <vt:lpstr>Who might have been at the Roman invasion?</vt:lpstr>
      <vt:lpstr>Who might have been at the Roman invasion?</vt:lpstr>
      <vt:lpstr>PowerPoint Presentation</vt:lpstr>
      <vt:lpstr>Quotes are short snippets of speech that has to be exactly what the eyewitness has said.</vt:lpstr>
      <vt:lpstr> </vt:lpstr>
      <vt:lpstr>Quotes </vt:lpstr>
      <vt:lpstr>Rules of speech – using inverted commas.</vt:lpstr>
      <vt:lpstr>Careful!</vt:lpstr>
      <vt:lpstr>Activity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23rd November 2020</dc:title>
  <dc:creator>Emily Fenner</dc:creator>
  <cp:lastModifiedBy>Emily Fenner</cp:lastModifiedBy>
  <cp:revision>20</cp:revision>
  <dcterms:created xsi:type="dcterms:W3CDTF">2020-11-19T13:26:19Z</dcterms:created>
  <dcterms:modified xsi:type="dcterms:W3CDTF">2020-11-20T17:25:46Z</dcterms:modified>
</cp:coreProperties>
</file>