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6"/>
  </p:notesMasterIdLst>
  <p:sldIdLst>
    <p:sldId id="257" r:id="rId5"/>
    <p:sldId id="258" r:id="rId6"/>
    <p:sldId id="259" r:id="rId7"/>
    <p:sldId id="260" r:id="rId8"/>
    <p:sldId id="261" r:id="rId9"/>
    <p:sldId id="262" r:id="rId10"/>
    <p:sldId id="263" r:id="rId11"/>
    <p:sldId id="270" r:id="rId12"/>
    <p:sldId id="271" r:id="rId13"/>
    <p:sldId id="264" r:id="rId14"/>
    <p:sldId id="265" r:id="rId15"/>
    <p:sldId id="266" r:id="rId16"/>
    <p:sldId id="267" r:id="rId17"/>
    <p:sldId id="272" r:id="rId18"/>
    <p:sldId id="273" r:id="rId19"/>
    <p:sldId id="274" r:id="rId20"/>
    <p:sldId id="279" r:id="rId21"/>
    <p:sldId id="276" r:id="rId22"/>
    <p:sldId id="269" r:id="rId23"/>
    <p:sldId id="280" r:id="rId24"/>
    <p:sldId id="268"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A89E47-22E8-1F9F-2F0B-82A79D648349}" v="3" dt="2022-02-01T17:53:00.5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3625DE-CA92-4693-96D8-046BB2B3B1B8}" type="datetimeFigureOut">
              <a:rPr lang="en-GB" smtClean="0"/>
              <a:t>01/02/2022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9FFDB0-1970-4580-AEA1-9DC11DC66B37}" type="slidenum">
              <a:rPr lang="en-GB" smtClean="0"/>
              <a:t>‹#›</a:t>
            </a:fld>
            <a:endParaRPr lang="en-GB"/>
          </a:p>
        </p:txBody>
      </p:sp>
    </p:spTree>
    <p:extLst>
      <p:ext uri="{BB962C8B-B14F-4D97-AF65-F5344CB8AC3E}">
        <p14:creationId xmlns:p14="http://schemas.microsoft.com/office/powerpoint/2010/main" val="4123453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Students shown two pictures of Mr Men and asked to identify their characteristics.  i.e. Mr Sneeze has blue skin, long legs, red nose etc. Assess</a:t>
            </a:r>
            <a:r>
              <a:rPr lang="en-GB" sz="1200" kern="1200" baseline="0" dirty="0">
                <a:solidFill>
                  <a:schemeClr val="tx1"/>
                </a:solidFill>
                <a:effectLst/>
                <a:latin typeface="+mn-lt"/>
                <a:ea typeface="+mn-ea"/>
                <a:cs typeface="+mn-cs"/>
              </a:rPr>
              <a:t> understanding of the term characteristic.</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25665E9-48FB-4001-B5DA-62CBA48F681C}" type="slidenum">
              <a:rPr lang="en-GB" smtClean="0"/>
              <a:t>14</a:t>
            </a:fld>
            <a:endParaRPr lang="en-GB"/>
          </a:p>
        </p:txBody>
      </p:sp>
    </p:spTree>
    <p:extLst>
      <p:ext uri="{BB962C8B-B14F-4D97-AF65-F5344CB8AC3E}">
        <p14:creationId xmlns:p14="http://schemas.microsoft.com/office/powerpoint/2010/main" val="20874621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Students shown potential parents and asked to hold up their “child”.  Ask students how they know that is their child – expect them to say “they have the same hair as their mother” etc. Highlight that these are </a:t>
            </a:r>
            <a:r>
              <a:rPr lang="en-GB" sz="1200" b="1" kern="1200" dirty="0">
                <a:solidFill>
                  <a:schemeClr val="tx1"/>
                </a:solidFill>
                <a:effectLst/>
                <a:latin typeface="+mn-lt"/>
                <a:ea typeface="+mn-ea"/>
                <a:cs typeface="+mn-cs"/>
              </a:rPr>
              <a:t>inherited </a:t>
            </a:r>
            <a:r>
              <a:rPr lang="en-GB" sz="1200" kern="1200" dirty="0">
                <a:solidFill>
                  <a:schemeClr val="tx1"/>
                </a:solidFill>
                <a:effectLst/>
                <a:latin typeface="+mn-lt"/>
                <a:ea typeface="+mn-ea"/>
                <a:cs typeface="+mn-cs"/>
              </a:rPr>
              <a:t>characteristics.</a:t>
            </a:r>
          </a:p>
          <a:p>
            <a:endParaRPr lang="en-GB" dirty="0"/>
          </a:p>
        </p:txBody>
      </p:sp>
      <p:sp>
        <p:nvSpPr>
          <p:cNvPr id="4" name="Slide Number Placeholder 3"/>
          <p:cNvSpPr>
            <a:spLocks noGrp="1"/>
          </p:cNvSpPr>
          <p:nvPr>
            <p:ph type="sldNum" sz="quarter" idx="10"/>
          </p:nvPr>
        </p:nvSpPr>
        <p:spPr/>
        <p:txBody>
          <a:bodyPr/>
          <a:lstStyle/>
          <a:p>
            <a:fld id="{025665E9-48FB-4001-B5DA-62CBA48F681C}" type="slidenum">
              <a:rPr lang="en-GB" smtClean="0"/>
              <a:t>15</a:t>
            </a:fld>
            <a:endParaRPr lang="en-GB"/>
          </a:p>
        </p:txBody>
      </p:sp>
    </p:spTree>
    <p:extLst>
      <p:ext uri="{BB962C8B-B14F-4D97-AF65-F5344CB8AC3E}">
        <p14:creationId xmlns:p14="http://schemas.microsoft.com/office/powerpoint/2010/main" val="1617917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Students shown another set of potential parents and asked to hold up their “child”.  This time, ask which characteristics they have inherited from each parent.  Encourage students to use appropriate terms.</a:t>
            </a:r>
          </a:p>
          <a:p>
            <a:endParaRPr lang="en-GB" dirty="0"/>
          </a:p>
        </p:txBody>
      </p:sp>
      <p:sp>
        <p:nvSpPr>
          <p:cNvPr id="4" name="Slide Number Placeholder 3"/>
          <p:cNvSpPr>
            <a:spLocks noGrp="1"/>
          </p:cNvSpPr>
          <p:nvPr>
            <p:ph type="sldNum" sz="quarter" idx="10"/>
          </p:nvPr>
        </p:nvSpPr>
        <p:spPr/>
        <p:txBody>
          <a:bodyPr/>
          <a:lstStyle/>
          <a:p>
            <a:fld id="{025665E9-48FB-4001-B5DA-62CBA48F681C}" type="slidenum">
              <a:rPr lang="en-GB" smtClean="0"/>
              <a:t>16</a:t>
            </a:fld>
            <a:endParaRPr lang="en-GB"/>
          </a:p>
        </p:txBody>
      </p:sp>
    </p:spTree>
    <p:extLst>
      <p:ext uri="{BB962C8B-B14F-4D97-AF65-F5344CB8AC3E}">
        <p14:creationId xmlns:p14="http://schemas.microsoft.com/office/powerpoint/2010/main" val="4118133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Students shown a child and asked who their parents are – hold up in pairs. Again discuss how they came to this conclusion.</a:t>
            </a:r>
          </a:p>
          <a:p>
            <a:endParaRPr lang="en-GB" dirty="0"/>
          </a:p>
        </p:txBody>
      </p:sp>
      <p:sp>
        <p:nvSpPr>
          <p:cNvPr id="4" name="Slide Number Placeholder 3"/>
          <p:cNvSpPr>
            <a:spLocks noGrp="1"/>
          </p:cNvSpPr>
          <p:nvPr>
            <p:ph type="sldNum" sz="quarter" idx="10"/>
          </p:nvPr>
        </p:nvSpPr>
        <p:spPr/>
        <p:txBody>
          <a:bodyPr/>
          <a:lstStyle/>
          <a:p>
            <a:fld id="{025665E9-48FB-4001-B5DA-62CBA48F681C}" type="slidenum">
              <a:rPr lang="en-GB" smtClean="0"/>
              <a:t>18</a:t>
            </a:fld>
            <a:endParaRPr lang="en-GB"/>
          </a:p>
        </p:txBody>
      </p:sp>
    </p:spTree>
    <p:extLst>
      <p:ext uri="{BB962C8B-B14F-4D97-AF65-F5344CB8AC3E}">
        <p14:creationId xmlns:p14="http://schemas.microsoft.com/office/powerpoint/2010/main" val="695195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685858B4-06FC-4512-856A-F93B0075BF61}" type="datetimeFigureOut">
              <a:rPr lang="en-GB" smtClean="0"/>
              <a:t>01/02/2022</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3871894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858B4-06FC-4512-856A-F93B0075BF61}" type="datetimeFigureOut">
              <a:rPr lang="en-GB" smtClean="0"/>
              <a:t>01/02/2022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40233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685858B4-06FC-4512-856A-F93B0075BF61}" type="datetimeFigureOut">
              <a:rPr lang="en-GB" smtClean="0"/>
              <a:t>01/02/2022</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2907011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5858B4-06FC-4512-856A-F93B0075BF61}" type="datetimeFigureOut">
              <a:rPr lang="en-GB" smtClean="0"/>
              <a:t>01/02/2022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625604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5858B4-06FC-4512-856A-F93B0075BF61}" type="datetimeFigureOut">
              <a:rPr lang="en-GB" smtClean="0"/>
              <a:t>01/02/2022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76196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5858B4-06FC-4512-856A-F93B0075BF61}" type="datetimeFigureOut">
              <a:rPr lang="en-GB" smtClean="0"/>
              <a:t>01/02/2022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964238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5858B4-06FC-4512-856A-F93B0075BF61}" type="datetimeFigureOut">
              <a:rPr lang="en-GB" smtClean="0"/>
              <a:t>01/02/2022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09064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685858B4-06FC-4512-856A-F93B0075BF61}" type="datetimeFigureOut">
              <a:rPr lang="en-GB" smtClean="0"/>
              <a:t>01/02/2022</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835882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85858B4-06FC-4512-856A-F93B0075BF61}" type="datetimeFigureOut">
              <a:rPr lang="en-GB" smtClean="0"/>
              <a:t>01/02/2022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278334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858B4-06FC-4512-856A-F93B0075BF61}" type="datetimeFigureOut">
              <a:rPr lang="en-GB" smtClean="0"/>
              <a:t>01/02/2022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82131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685858B4-06FC-4512-856A-F93B0075BF61}" type="datetimeFigureOut">
              <a:rPr lang="en-GB" smtClean="0"/>
              <a:t>01/02/2022</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1662088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685858B4-06FC-4512-856A-F93B0075BF61}" type="datetimeFigureOut">
              <a:rPr lang="en-GB" smtClean="0"/>
              <a:t>01/02/2022</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FC082144-E55F-4DF2-BE0A-D18A44F15486}"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081241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bbc.co.uk/bitesize/topics/zvhhvcw/articles/zp9f4q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image" Target="../media/image32.wmf"/><Relationship Id="rId7" Type="http://schemas.openxmlformats.org/officeDocument/2006/relationships/image" Target="../media/image36.wmf"/><Relationship Id="rId2" Type="http://schemas.openxmlformats.org/officeDocument/2006/relationships/image" Target="../media/image31.wmf"/><Relationship Id="rId1" Type="http://schemas.openxmlformats.org/officeDocument/2006/relationships/slideLayout" Target="../slideLayouts/slideLayout2.xml"/><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image" Target="../media/image33.wmf"/><Relationship Id="rId9" Type="http://schemas.openxmlformats.org/officeDocument/2006/relationships/image" Target="../media/image38.wmf"/></Relationships>
</file>

<file path=ppt/slides/_rels/slide20.x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image" Target="../media/image32.wmf"/><Relationship Id="rId7" Type="http://schemas.openxmlformats.org/officeDocument/2006/relationships/image" Target="../media/image36.wmf"/><Relationship Id="rId2" Type="http://schemas.openxmlformats.org/officeDocument/2006/relationships/image" Target="../media/image31.wmf"/><Relationship Id="rId1" Type="http://schemas.openxmlformats.org/officeDocument/2006/relationships/slideLayout" Target="../slideLayouts/slideLayout4.xml"/><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image" Target="../media/image33.wmf"/><Relationship Id="rId9" Type="http://schemas.openxmlformats.org/officeDocument/2006/relationships/image" Target="../media/image38.wmf"/></Relationships>
</file>

<file path=ppt/slides/_rels/slide2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81194" y="3187777"/>
            <a:ext cx="10993546" cy="1462601"/>
          </a:xfrm>
        </p:spPr>
        <p:txBody>
          <a:bodyPr>
            <a:noAutofit/>
          </a:bodyPr>
          <a:lstStyle/>
          <a:p>
            <a:pPr algn="ctr"/>
            <a:r>
              <a:rPr lang="en-GB" sz="2600" cap="none" dirty="0">
                <a:latin typeface="Comic Sans MS" panose="030F0702030302020204" pitchFamily="66" charset="0"/>
              </a:rPr>
              <a:t>LO: To identify how plants and animals, including humans, resemble their parents in many features</a:t>
            </a:r>
          </a:p>
          <a:p>
            <a:pPr algn="ctr"/>
            <a:r>
              <a:rPr lang="en-GB" sz="2600" cap="none" dirty="0">
                <a:latin typeface="Comic Sans MS" panose="030F0702030302020204" pitchFamily="66" charset="0"/>
              </a:rPr>
              <a:t>C: Living Things and their Habitats</a:t>
            </a:r>
          </a:p>
        </p:txBody>
      </p:sp>
      <p:sp>
        <p:nvSpPr>
          <p:cNvPr id="5" name="Title 4">
            <a:extLst>
              <a:ext uri="{FF2B5EF4-FFF2-40B4-BE49-F238E27FC236}">
                <a16:creationId xmlns:a16="http://schemas.microsoft.com/office/drawing/2014/main" id="{62BCA266-1C1B-4AD7-8AF4-CAEC353D12B1}"/>
              </a:ext>
            </a:extLst>
          </p:cNvPr>
          <p:cNvSpPr>
            <a:spLocks noGrp="1"/>
          </p:cNvSpPr>
          <p:nvPr>
            <p:ph type="ctrTitle"/>
          </p:nvPr>
        </p:nvSpPr>
        <p:spPr/>
        <p:txBody>
          <a:bodyPr/>
          <a:lstStyle/>
          <a:p>
            <a:endParaRPr lang="en-US"/>
          </a:p>
        </p:txBody>
      </p:sp>
    </p:spTree>
    <p:extLst>
      <p:ext uri="{BB962C8B-B14F-4D97-AF65-F5344CB8AC3E}">
        <p14:creationId xmlns:p14="http://schemas.microsoft.com/office/powerpoint/2010/main" val="4170087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cap="none" dirty="0">
                <a:latin typeface="Comic Sans MS" panose="030F0702030302020204" pitchFamily="66" charset="0"/>
              </a:rPr>
              <a:t>Starter</a:t>
            </a:r>
          </a:p>
        </p:txBody>
      </p:sp>
      <p:sp>
        <p:nvSpPr>
          <p:cNvPr id="3" name="Content Placeholder 2"/>
          <p:cNvSpPr>
            <a:spLocks noGrp="1"/>
          </p:cNvSpPr>
          <p:nvPr>
            <p:ph idx="1"/>
          </p:nvPr>
        </p:nvSpPr>
        <p:spPr/>
        <p:txBody>
          <a:bodyPr>
            <a:normAutofit/>
          </a:bodyPr>
          <a:lstStyle/>
          <a:p>
            <a:r>
              <a:rPr lang="en-GB" sz="2800" dirty="0">
                <a:latin typeface="Comic Sans MS" panose="030F0702030302020204" pitchFamily="66" charset="0"/>
              </a:rPr>
              <a:t>Do you look like your mum or dad?</a:t>
            </a:r>
          </a:p>
          <a:p>
            <a:r>
              <a:rPr lang="en-GB" sz="2800" dirty="0">
                <a:latin typeface="Comic Sans MS" panose="030F0702030302020204" pitchFamily="66" charset="0"/>
              </a:rPr>
              <a:t>Or do you look more like an aunt or uncle? </a:t>
            </a:r>
          </a:p>
          <a:p>
            <a:r>
              <a:rPr lang="en-GB" sz="2800" dirty="0">
                <a:latin typeface="Comic Sans MS" panose="030F0702030302020204" pitchFamily="66" charset="0"/>
              </a:rPr>
              <a:t>A grandmother or grandfather? </a:t>
            </a:r>
          </a:p>
          <a:p>
            <a:endParaRPr lang="en-GB" sz="2800" dirty="0">
              <a:latin typeface="Comic Sans MS" panose="030F0702030302020204" pitchFamily="66" charset="0"/>
            </a:endParaRPr>
          </a:p>
          <a:p>
            <a:r>
              <a:rPr lang="en-GB" sz="2800" dirty="0">
                <a:latin typeface="Comic Sans MS" panose="030F0702030302020204" pitchFamily="66" charset="0"/>
              </a:rPr>
              <a:t>Do you have a sibling that you look like or do you look completely different?</a:t>
            </a:r>
          </a:p>
        </p:txBody>
      </p:sp>
      <p:pic>
        <p:nvPicPr>
          <p:cNvPr id="1026" name="Picture 2" descr="Image result for looking alike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9377" y="1867989"/>
            <a:ext cx="2455573" cy="2890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699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Starter </a:t>
            </a:r>
          </a:p>
        </p:txBody>
      </p:sp>
      <p:sp>
        <p:nvSpPr>
          <p:cNvPr id="3" name="Content Placeholder 2"/>
          <p:cNvSpPr>
            <a:spLocks noGrp="1"/>
          </p:cNvSpPr>
          <p:nvPr>
            <p:ph idx="1"/>
          </p:nvPr>
        </p:nvSpPr>
        <p:spPr>
          <a:xfrm>
            <a:off x="581192" y="2180496"/>
            <a:ext cx="6146179" cy="3678303"/>
          </a:xfrm>
        </p:spPr>
        <p:txBody>
          <a:bodyPr>
            <a:normAutofit/>
          </a:bodyPr>
          <a:lstStyle/>
          <a:p>
            <a:r>
              <a:rPr lang="en-GB" sz="2800" dirty="0">
                <a:latin typeface="Comic Sans MS" panose="030F0702030302020204" pitchFamily="66" charset="0"/>
              </a:rPr>
              <a:t>Sometimes, children can look very similar to one or more of their family.</a:t>
            </a:r>
          </a:p>
          <a:p>
            <a:r>
              <a:rPr lang="en-GB" sz="2800" dirty="0">
                <a:latin typeface="Comic Sans MS" panose="030F0702030302020204" pitchFamily="66" charset="0"/>
              </a:rPr>
              <a:t>Sometimes they can look quite different!</a:t>
            </a:r>
          </a:p>
        </p:txBody>
      </p:sp>
      <p:pic>
        <p:nvPicPr>
          <p:cNvPr id="2050" name="Picture 2" descr="Image result for family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8694" y="1867989"/>
            <a:ext cx="5173306" cy="4918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101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81192" y="1827799"/>
            <a:ext cx="11029615" cy="3678303"/>
          </a:xfrm>
        </p:spPr>
        <p:txBody>
          <a:bodyPr>
            <a:normAutofit/>
          </a:bodyPr>
          <a:lstStyle/>
          <a:p>
            <a:r>
              <a:rPr lang="en-GB" sz="2800" dirty="0">
                <a:latin typeface="Comic Sans MS" panose="030F0702030302020204" pitchFamily="66" charset="0"/>
              </a:rPr>
              <a:t>When living things reproduce, they pass on characteristics to their offspring. </a:t>
            </a:r>
          </a:p>
          <a:p>
            <a:r>
              <a:rPr lang="en-GB" sz="2800" dirty="0">
                <a:latin typeface="Comic Sans MS" panose="030F0702030302020204" pitchFamily="66" charset="0"/>
              </a:rPr>
              <a:t>This is known as inheritance.</a:t>
            </a:r>
          </a:p>
          <a:p>
            <a:r>
              <a:rPr lang="en-US" sz="2800" u="sng" dirty="0">
                <a:latin typeface="Comic Sans MS" panose="030F0702030302020204" pitchFamily="66" charset="0"/>
                <a:hlinkClick r:id="rId2"/>
              </a:rPr>
              <a:t>https://www.bbc.co.uk/bitesize/topics/zvhhvcw/articles/zp9f4qt</a:t>
            </a:r>
            <a:r>
              <a:rPr lang="en-US" sz="2800" dirty="0">
                <a:latin typeface="Comic Sans MS" panose="030F0702030302020204" pitchFamily="66" charset="0"/>
              </a:rPr>
              <a:t> </a:t>
            </a:r>
            <a:endParaRPr lang="en-GB" sz="2800" dirty="0">
              <a:latin typeface="Comic Sans MS" panose="030F0702030302020204" pitchFamily="66" charset="0"/>
            </a:endParaRPr>
          </a:p>
        </p:txBody>
      </p:sp>
      <p:pic>
        <p:nvPicPr>
          <p:cNvPr id="3074" name="Picture 2" descr="Image result for inheritance ks2 display banner"/>
          <p:cNvPicPr>
            <a:picLocks noChangeAspect="1" noChangeArrowheads="1"/>
          </p:cNvPicPr>
          <p:nvPr/>
        </p:nvPicPr>
        <p:blipFill rotWithShape="1">
          <a:blip r:embed="rId3">
            <a:extLst>
              <a:ext uri="{28A0092B-C50C-407E-A947-70E740481C1C}">
                <a14:useLocalDpi xmlns:a14="http://schemas.microsoft.com/office/drawing/2010/main" val="0"/>
              </a:ext>
            </a:extLst>
          </a:blip>
          <a:srcRect l="1326" t="1774" r="1369" b="51206"/>
          <a:stretch/>
        </p:blipFill>
        <p:spPr bwMode="auto">
          <a:xfrm>
            <a:off x="2161894" y="4559853"/>
            <a:ext cx="8758655" cy="2116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339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81193" y="1866989"/>
            <a:ext cx="6302934" cy="4429308"/>
          </a:xfrm>
        </p:spPr>
        <p:txBody>
          <a:bodyPr>
            <a:normAutofit/>
          </a:bodyPr>
          <a:lstStyle/>
          <a:p>
            <a:r>
              <a:rPr lang="en-GB" sz="2800" dirty="0">
                <a:latin typeface="Comic Sans MS" panose="030F0702030302020204" pitchFamily="66" charset="0"/>
              </a:rPr>
              <a:t>You’ve probably noticed that you might look like your parents.</a:t>
            </a:r>
          </a:p>
          <a:p>
            <a:r>
              <a:rPr lang="en-GB" sz="2800" dirty="0">
                <a:latin typeface="Comic Sans MS" panose="030F0702030302020204" pitchFamily="66" charset="0"/>
              </a:rPr>
              <a:t>This is because you inherit key characteristics from then, like your eye colour, skin colour and height. </a:t>
            </a:r>
          </a:p>
        </p:txBody>
      </p:sp>
      <p:pic>
        <p:nvPicPr>
          <p:cNvPr id="4098" name="Picture 2" descr="Image result for inherit from parents post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84126" y="1831739"/>
            <a:ext cx="5307874" cy="5026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122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81192" y="1853925"/>
            <a:ext cx="11029615" cy="1620795"/>
          </a:xfrm>
        </p:spPr>
        <p:txBody>
          <a:bodyPr>
            <a:normAutofit/>
          </a:bodyPr>
          <a:lstStyle/>
          <a:p>
            <a:r>
              <a:rPr lang="en-GB" sz="2800" dirty="0">
                <a:latin typeface="Comic Sans MS" panose="030F0702030302020204" pitchFamily="66" charset="0"/>
              </a:rPr>
              <a:t>All living things produce offspring of the same kind, but normally offspring are not identical to their parents; there are variations that make them different.</a:t>
            </a:r>
          </a:p>
        </p:txBody>
      </p:sp>
      <p:pic>
        <p:nvPicPr>
          <p:cNvPr id="5122" name="Picture 2" descr="Image result for animals and offspr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6822"/>
            <a:ext cx="4663440" cy="3431177"/>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result for penguin and offspr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18512" y="3425258"/>
            <a:ext cx="3152501" cy="342328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animals and offspr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18615" y="3426821"/>
            <a:ext cx="2573383" cy="3431177"/>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Image result for animals and offspring"/>
          <p:cNvPicPr>
            <a:picLocks noChangeAspect="1" noChangeArrowheads="1"/>
          </p:cNvPicPr>
          <p:nvPr/>
        </p:nvPicPr>
        <p:blipFill rotWithShape="1">
          <a:blip r:embed="rId5">
            <a:extLst>
              <a:ext uri="{28A0092B-C50C-407E-A947-70E740481C1C}">
                <a14:useLocalDpi xmlns:a14="http://schemas.microsoft.com/office/drawing/2010/main" val="0"/>
              </a:ext>
            </a:extLst>
          </a:blip>
          <a:srcRect r="11264" b="12195"/>
          <a:stretch/>
        </p:blipFill>
        <p:spPr bwMode="auto">
          <a:xfrm>
            <a:off x="2952206" y="3425258"/>
            <a:ext cx="3666306" cy="346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5495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81192" y="1893113"/>
            <a:ext cx="11029615" cy="3678303"/>
          </a:xfrm>
        </p:spPr>
        <p:txBody>
          <a:bodyPr>
            <a:normAutofit/>
          </a:bodyPr>
          <a:lstStyle/>
          <a:p>
            <a:r>
              <a:rPr lang="en-GB" sz="2800" dirty="0">
                <a:latin typeface="Comic Sans MS" panose="030F0702030302020204" pitchFamily="66" charset="0"/>
              </a:rPr>
              <a:t>For example, if you cross two different breeds of dog, you get a dog with a combination of characteristics.</a:t>
            </a:r>
          </a:p>
          <a:p>
            <a:r>
              <a:rPr lang="en-GB" sz="2800" dirty="0">
                <a:latin typeface="Comic Sans MS" panose="030F0702030302020204" pitchFamily="66" charset="0"/>
              </a:rPr>
              <a:t>Some characteristics come from their mother and some from their father.</a:t>
            </a:r>
          </a:p>
        </p:txBody>
      </p:sp>
    </p:spTree>
    <p:extLst>
      <p:ext uri="{BB962C8B-B14F-4D97-AF65-F5344CB8AC3E}">
        <p14:creationId xmlns:p14="http://schemas.microsoft.com/office/powerpoint/2010/main" val="3198070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3600" cap="none" dirty="0">
                <a:latin typeface="Comic Sans MS" panose="030F0702030302020204" pitchFamily="66" charset="0"/>
              </a:rPr>
              <a:t>Which features have come from which dog?</a:t>
            </a:r>
            <a:endParaRPr lang="en-GB" sz="3600" b="1" u="sng" cap="none" dirty="0">
              <a:latin typeface="Comic Sans MS" panose="030F0702030302020204" pitchFamily="66" charset="0"/>
            </a:endParaRPr>
          </a:p>
        </p:txBody>
      </p:sp>
      <p:pic>
        <p:nvPicPr>
          <p:cNvPr id="1026" name="Picture 2" descr="Image result for cross breeding dog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3902" y="1959429"/>
            <a:ext cx="97536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093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3600" cap="none" dirty="0">
                <a:latin typeface="Comic Sans MS" panose="030F0702030302020204" pitchFamily="66" charset="0"/>
              </a:rPr>
              <a:t>Which features have come from which dog?</a:t>
            </a:r>
            <a:endParaRPr lang="en-GB" sz="3600" b="1" u="sng" cap="none" dirty="0">
              <a:latin typeface="Comic Sans MS" panose="030F0702030302020204" pitchFamily="66" charset="0"/>
            </a:endParaRPr>
          </a:p>
        </p:txBody>
      </p:sp>
      <p:pic>
        <p:nvPicPr>
          <p:cNvPr id="2050" name="Picture 2" descr="Image result for cross breeding dog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3902" y="2095500"/>
            <a:ext cx="97536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4343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35131" y="1907177"/>
            <a:ext cx="5290458" cy="4754880"/>
          </a:xfrm>
        </p:spPr>
        <p:txBody>
          <a:bodyPr>
            <a:normAutofit lnSpcReduction="10000"/>
          </a:bodyPr>
          <a:lstStyle/>
          <a:p>
            <a:r>
              <a:rPr lang="en-GB" sz="2800" dirty="0">
                <a:latin typeface="Comic Sans MS" panose="030F0702030302020204" pitchFamily="66" charset="0"/>
              </a:rPr>
              <a:t>However, you don’t inherit everything from your parents!</a:t>
            </a:r>
          </a:p>
          <a:p>
            <a:r>
              <a:rPr lang="en-GB" sz="2800" dirty="0">
                <a:latin typeface="Comic Sans MS" panose="030F0702030302020204" pitchFamily="66" charset="0"/>
              </a:rPr>
              <a:t>For example, things like hairstyle, scars and ear piercings,</a:t>
            </a:r>
          </a:p>
          <a:p>
            <a:r>
              <a:rPr lang="en-GB" sz="2800" dirty="0">
                <a:latin typeface="Comic Sans MS" panose="030F0702030302020204" pitchFamily="66" charset="0"/>
              </a:rPr>
              <a:t>Some of our features are determined by how we live and the choices we make, for example what we eat and where we live. </a:t>
            </a:r>
          </a:p>
        </p:txBody>
      </p:sp>
      <p:pic>
        <p:nvPicPr>
          <p:cNvPr id="6146" name="Picture 2" descr="Image result for acquired tra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5588" y="1858191"/>
            <a:ext cx="6666411" cy="4999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0296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Look at a litter of puppies</a:t>
            </a:r>
          </a:p>
        </p:txBody>
      </p:sp>
      <p:sp>
        <p:nvSpPr>
          <p:cNvPr id="3" name="Content Placeholder 2"/>
          <p:cNvSpPr>
            <a:spLocks noGrp="1"/>
          </p:cNvSpPr>
          <p:nvPr>
            <p:ph idx="1"/>
          </p:nvPr>
        </p:nvSpPr>
        <p:spPr>
          <a:xfrm>
            <a:off x="581192" y="1906177"/>
            <a:ext cx="11029615" cy="954590"/>
          </a:xfrm>
        </p:spPr>
        <p:txBody>
          <a:bodyPr>
            <a:normAutofit/>
          </a:bodyPr>
          <a:lstStyle/>
          <a:p>
            <a:r>
              <a:rPr lang="en-GB" sz="2300" dirty="0">
                <a:latin typeface="Comic Sans MS" panose="030F0702030302020204" pitchFamily="66" charset="0"/>
              </a:rPr>
              <a:t>Describe the similarities and differences between these litters of puppies. </a:t>
            </a:r>
          </a:p>
          <a:p>
            <a:r>
              <a:rPr lang="en-GB" sz="2300" dirty="0">
                <a:latin typeface="Comic Sans MS" panose="030F0702030302020204" pitchFamily="66" charset="0"/>
              </a:rPr>
              <a:t>Some probably look more like the mother, and some more like the father.</a:t>
            </a:r>
          </a:p>
        </p:txBody>
      </p:sp>
      <p:pic>
        <p:nvPicPr>
          <p:cNvPr id="3074" name="Picture 2" descr="Image result for litter of puppies with parents&quot;"/>
          <p:cNvPicPr>
            <a:picLocks noChangeAspect="1" noChangeArrowheads="1"/>
          </p:cNvPicPr>
          <p:nvPr/>
        </p:nvPicPr>
        <p:blipFill rotWithShape="1">
          <a:blip r:embed="rId2">
            <a:extLst>
              <a:ext uri="{28A0092B-C50C-407E-A947-70E740481C1C}">
                <a14:useLocalDpi xmlns:a14="http://schemas.microsoft.com/office/drawing/2010/main" val="0"/>
              </a:ext>
            </a:extLst>
          </a:blip>
          <a:srcRect l="15102" r="15471"/>
          <a:stretch/>
        </p:blipFill>
        <p:spPr bwMode="auto">
          <a:xfrm>
            <a:off x="0" y="2860767"/>
            <a:ext cx="6113417" cy="399723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litter of puppies with parents&quot;"/>
          <p:cNvPicPr>
            <a:picLocks noChangeAspect="1" noChangeArrowheads="1"/>
          </p:cNvPicPr>
          <p:nvPr/>
        </p:nvPicPr>
        <p:blipFill rotWithShape="1">
          <a:blip r:embed="rId3">
            <a:extLst>
              <a:ext uri="{28A0092B-C50C-407E-A947-70E740481C1C}">
                <a14:useLocalDpi xmlns:a14="http://schemas.microsoft.com/office/drawing/2010/main" val="0"/>
              </a:ext>
            </a:extLst>
          </a:blip>
          <a:srcRect l="10535" t="12962" r="13918" b="16893"/>
          <a:stretch/>
        </p:blipFill>
        <p:spPr bwMode="auto">
          <a:xfrm>
            <a:off x="6113417" y="2860767"/>
            <a:ext cx="6078583" cy="3997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597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400" cap="none" dirty="0">
                <a:latin typeface="Comic Sans MS" panose="030F0702030302020204" pitchFamily="66" charset="0"/>
              </a:rPr>
              <a:t>How do these lambs differ? Look the same?</a:t>
            </a:r>
            <a:endParaRPr lang="en-GB" sz="4400" dirty="0">
              <a:latin typeface="Comic Sans MS" panose="030F0702030302020204" pitchFamily="66" charset="0"/>
            </a:endParaRPr>
          </a:p>
        </p:txBody>
      </p:sp>
      <p:pic>
        <p:nvPicPr>
          <p:cNvPr id="4098" name="Picture 2" descr="Image result for twin lamb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94522"/>
            <a:ext cx="6805749" cy="506347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twin lambs&quot;"/>
          <p:cNvPicPr>
            <a:picLocks noChangeAspect="1" noChangeArrowheads="1"/>
          </p:cNvPicPr>
          <p:nvPr/>
        </p:nvPicPr>
        <p:blipFill rotWithShape="1">
          <a:blip r:embed="rId3">
            <a:extLst>
              <a:ext uri="{28A0092B-C50C-407E-A947-70E740481C1C}">
                <a14:useLocalDpi xmlns:a14="http://schemas.microsoft.com/office/drawing/2010/main" val="0"/>
              </a:ext>
            </a:extLst>
          </a:blip>
          <a:srcRect l="7411" r="18393"/>
          <a:stretch/>
        </p:blipFill>
        <p:spPr bwMode="auto">
          <a:xfrm>
            <a:off x="6484158" y="1794522"/>
            <a:ext cx="5707842" cy="5063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8935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81193" y="1919240"/>
            <a:ext cx="11029615" cy="1908178"/>
          </a:xfrm>
        </p:spPr>
        <p:txBody>
          <a:bodyPr>
            <a:normAutofit/>
          </a:bodyPr>
          <a:lstStyle/>
          <a:p>
            <a:r>
              <a:rPr lang="en-GB" sz="2800" dirty="0">
                <a:latin typeface="Comic Sans MS" panose="030F0702030302020204" pitchFamily="66" charset="0"/>
              </a:rPr>
              <a:t>Offspring inherit features from their parents.</a:t>
            </a:r>
          </a:p>
          <a:p>
            <a:r>
              <a:rPr lang="en-GB" sz="2800" dirty="0">
                <a:latin typeface="Comic Sans MS" panose="030F0702030302020204" pitchFamily="66" charset="0"/>
              </a:rPr>
              <a:t>Offspring are </a:t>
            </a:r>
            <a:r>
              <a:rPr lang="en-GB" sz="2800" b="1" dirty="0">
                <a:latin typeface="Comic Sans MS" panose="030F0702030302020204" pitchFamily="66" charset="0"/>
              </a:rPr>
              <a:t>not</a:t>
            </a:r>
            <a:r>
              <a:rPr lang="en-GB" sz="2800" dirty="0">
                <a:latin typeface="Comic Sans MS" panose="030F0702030302020204" pitchFamily="66" charset="0"/>
              </a:rPr>
              <a:t> identical to their parents but they have similarities.</a:t>
            </a:r>
          </a:p>
        </p:txBody>
      </p:sp>
      <p:pic>
        <p:nvPicPr>
          <p:cNvPr id="7170" name="Picture 2" descr="Image result for inheritance science k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211" y="3485605"/>
            <a:ext cx="6744789" cy="3372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581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cap="none" dirty="0">
                <a:latin typeface="Comic Sans MS" panose="030F0702030302020204" pitchFamily="66" charset="0"/>
              </a:rPr>
              <a:t>What are their characteristics?</a:t>
            </a:r>
          </a:p>
        </p:txBody>
      </p:sp>
      <p:pic>
        <p:nvPicPr>
          <p:cNvPr id="1026" name="Picture 2"/>
          <p:cNvPicPr>
            <a:picLocks noChangeAspect="1" noChangeArrowheads="1"/>
          </p:cNvPicPr>
          <p:nvPr/>
        </p:nvPicPr>
        <p:blipFill>
          <a:blip r:embed="rId3" cstate="print"/>
          <a:srcRect/>
          <a:stretch>
            <a:fillRect/>
          </a:stretch>
        </p:blipFill>
        <p:spPr bwMode="auto">
          <a:xfrm>
            <a:off x="2423592" y="1844824"/>
            <a:ext cx="2983189" cy="3888432"/>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6528048" y="1916833"/>
            <a:ext cx="3276600" cy="3667125"/>
          </a:xfrm>
          <a:prstGeom prst="rect">
            <a:avLst/>
          </a:prstGeom>
          <a:noFill/>
          <a:ln w="9525">
            <a:noFill/>
            <a:miter lim="800000"/>
            <a:headEnd/>
            <a:tailEnd/>
          </a:ln>
        </p:spPr>
      </p:pic>
    </p:spTree>
    <p:extLst>
      <p:ext uri="{BB962C8B-B14F-4D97-AF65-F5344CB8AC3E}">
        <p14:creationId xmlns:p14="http://schemas.microsoft.com/office/powerpoint/2010/main" val="1270764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18012" y="744583"/>
            <a:ext cx="11325498" cy="707886"/>
          </a:xfrm>
          <a:prstGeom prst="rect">
            <a:avLst/>
          </a:prstGeom>
          <a:noFill/>
        </p:spPr>
        <p:txBody>
          <a:bodyPr wrap="square" rtlCol="0">
            <a:spAutoFit/>
          </a:bodyPr>
          <a:lstStyle/>
          <a:p>
            <a:r>
              <a:rPr lang="en-GB" sz="4000" dirty="0">
                <a:solidFill>
                  <a:schemeClr val="bg1"/>
                </a:solidFill>
                <a:latin typeface="Comic Sans MS" panose="030F0702030302020204" pitchFamily="66" charset="0"/>
              </a:rPr>
              <a:t>What characteristics have been inherited?</a:t>
            </a:r>
          </a:p>
        </p:txBody>
      </p:sp>
      <p:pic>
        <p:nvPicPr>
          <p:cNvPr id="7" name="Picture 4"/>
          <p:cNvPicPr>
            <a:picLocks noChangeAspect="1" noChangeArrowheads="1"/>
          </p:cNvPicPr>
          <p:nvPr/>
        </p:nvPicPr>
        <p:blipFill>
          <a:blip r:embed="rId3" cstate="print"/>
          <a:srcRect/>
          <a:stretch>
            <a:fillRect/>
          </a:stretch>
        </p:blipFill>
        <p:spPr bwMode="auto">
          <a:xfrm>
            <a:off x="4655841" y="2996953"/>
            <a:ext cx="3019425" cy="3629025"/>
          </a:xfrm>
          <a:prstGeom prst="rect">
            <a:avLst/>
          </a:prstGeom>
          <a:noFill/>
          <a:ln w="9525">
            <a:noFill/>
            <a:miter lim="800000"/>
            <a:headEnd/>
            <a:tailEnd/>
          </a:ln>
        </p:spPr>
      </p:pic>
      <p:pic>
        <p:nvPicPr>
          <p:cNvPr id="8" name="Picture 2"/>
          <p:cNvPicPr>
            <a:picLocks noChangeAspect="1" noChangeArrowheads="1"/>
          </p:cNvPicPr>
          <p:nvPr/>
        </p:nvPicPr>
        <p:blipFill>
          <a:blip r:embed="rId4" cstate="print"/>
          <a:srcRect/>
          <a:stretch>
            <a:fillRect/>
          </a:stretch>
        </p:blipFill>
        <p:spPr bwMode="auto">
          <a:xfrm>
            <a:off x="1401650" y="1908840"/>
            <a:ext cx="3071715" cy="3024336"/>
          </a:xfrm>
          <a:prstGeom prst="rect">
            <a:avLst/>
          </a:prstGeom>
          <a:noFill/>
          <a:ln w="9525">
            <a:noFill/>
            <a:miter lim="800000"/>
            <a:headEnd/>
            <a:tailEnd/>
          </a:ln>
        </p:spPr>
      </p:pic>
      <p:pic>
        <p:nvPicPr>
          <p:cNvPr id="9" name="Picture 3"/>
          <p:cNvPicPr>
            <a:picLocks noChangeAspect="1" noChangeArrowheads="1"/>
          </p:cNvPicPr>
          <p:nvPr/>
        </p:nvPicPr>
        <p:blipFill>
          <a:blip r:embed="rId5" cstate="print"/>
          <a:srcRect/>
          <a:stretch>
            <a:fillRect/>
          </a:stretch>
        </p:blipFill>
        <p:spPr bwMode="auto">
          <a:xfrm>
            <a:off x="8092468" y="1826879"/>
            <a:ext cx="2097089" cy="3188257"/>
          </a:xfrm>
          <a:prstGeom prst="rect">
            <a:avLst/>
          </a:prstGeom>
          <a:noFill/>
          <a:ln w="9525">
            <a:noFill/>
            <a:miter lim="800000"/>
            <a:headEnd/>
            <a:tailEnd/>
          </a:ln>
        </p:spPr>
      </p:pic>
    </p:spTree>
    <p:extLst>
      <p:ext uri="{BB962C8B-B14F-4D97-AF65-F5344CB8AC3E}">
        <p14:creationId xmlns:p14="http://schemas.microsoft.com/office/powerpoint/2010/main" val="3726563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4136" y="785581"/>
            <a:ext cx="11286309" cy="707886"/>
          </a:xfrm>
          <a:prstGeom prst="rect">
            <a:avLst/>
          </a:prstGeom>
          <a:noFill/>
        </p:spPr>
        <p:txBody>
          <a:bodyPr wrap="square" rtlCol="0">
            <a:spAutoFit/>
          </a:bodyPr>
          <a:lstStyle/>
          <a:p>
            <a:r>
              <a:rPr lang="en-GB" sz="4000" dirty="0">
                <a:solidFill>
                  <a:schemeClr val="bg1"/>
                </a:solidFill>
                <a:latin typeface="Comic Sans MS" panose="030F0702030302020204" pitchFamily="66" charset="0"/>
              </a:rPr>
              <a:t>What characteristics have been inherited?</a:t>
            </a:r>
          </a:p>
        </p:txBody>
      </p:sp>
      <p:pic>
        <p:nvPicPr>
          <p:cNvPr id="6" name="Picture 2"/>
          <p:cNvPicPr>
            <a:picLocks noChangeAspect="1" noChangeArrowheads="1"/>
          </p:cNvPicPr>
          <p:nvPr/>
        </p:nvPicPr>
        <p:blipFill>
          <a:blip r:embed="rId3" cstate="print"/>
          <a:srcRect/>
          <a:stretch>
            <a:fillRect/>
          </a:stretch>
        </p:blipFill>
        <p:spPr bwMode="auto">
          <a:xfrm>
            <a:off x="1216993" y="2176791"/>
            <a:ext cx="2720983" cy="2664296"/>
          </a:xfrm>
          <a:prstGeom prst="rect">
            <a:avLst/>
          </a:prstGeom>
          <a:noFill/>
          <a:ln w="9525">
            <a:noFill/>
            <a:miter lim="800000"/>
            <a:headEnd/>
            <a:tailEnd/>
          </a:ln>
        </p:spPr>
      </p:pic>
      <p:pic>
        <p:nvPicPr>
          <p:cNvPr id="7" name="Picture 3"/>
          <p:cNvPicPr>
            <a:picLocks noChangeAspect="1" noChangeArrowheads="1"/>
          </p:cNvPicPr>
          <p:nvPr/>
        </p:nvPicPr>
        <p:blipFill>
          <a:blip r:embed="rId4" cstate="print"/>
          <a:srcRect/>
          <a:stretch>
            <a:fillRect/>
          </a:stretch>
        </p:blipFill>
        <p:spPr bwMode="auto">
          <a:xfrm>
            <a:off x="8536605" y="1985423"/>
            <a:ext cx="2272363" cy="3047032"/>
          </a:xfrm>
          <a:prstGeom prst="rect">
            <a:avLst/>
          </a:prstGeom>
          <a:noFill/>
          <a:ln w="9525">
            <a:noFill/>
            <a:miter lim="800000"/>
            <a:headEnd/>
            <a:tailEnd/>
          </a:ln>
        </p:spPr>
      </p:pic>
      <p:pic>
        <p:nvPicPr>
          <p:cNvPr id="8" name="Picture 4"/>
          <p:cNvPicPr>
            <a:picLocks noChangeAspect="1" noChangeArrowheads="1"/>
          </p:cNvPicPr>
          <p:nvPr/>
        </p:nvPicPr>
        <p:blipFill>
          <a:blip r:embed="rId5" cstate="print"/>
          <a:srcRect/>
          <a:stretch>
            <a:fillRect/>
          </a:stretch>
        </p:blipFill>
        <p:spPr bwMode="auto">
          <a:xfrm>
            <a:off x="4439816" y="3257550"/>
            <a:ext cx="3162300" cy="3600450"/>
          </a:xfrm>
          <a:prstGeom prst="rect">
            <a:avLst/>
          </a:prstGeom>
          <a:noFill/>
          <a:ln w="9525">
            <a:noFill/>
            <a:miter lim="800000"/>
            <a:headEnd/>
            <a:tailEnd/>
          </a:ln>
        </p:spPr>
      </p:pic>
    </p:spTree>
    <p:extLst>
      <p:ext uri="{BB962C8B-B14F-4D97-AF65-F5344CB8AC3E}">
        <p14:creationId xmlns:p14="http://schemas.microsoft.com/office/powerpoint/2010/main" val="1665782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cap="none" dirty="0">
                <a:latin typeface="Comic Sans MS" panose="030F0702030302020204" pitchFamily="66" charset="0"/>
              </a:rPr>
              <a:t>What characteristics have been inherited?</a:t>
            </a:r>
          </a:p>
        </p:txBody>
      </p:sp>
      <p:pic>
        <p:nvPicPr>
          <p:cNvPr id="4" name="Picture 2"/>
          <p:cNvPicPr>
            <a:picLocks noChangeAspect="1" noChangeArrowheads="1"/>
          </p:cNvPicPr>
          <p:nvPr/>
        </p:nvPicPr>
        <p:blipFill>
          <a:blip r:embed="rId2" cstate="print"/>
          <a:srcRect/>
          <a:stretch>
            <a:fillRect/>
          </a:stretch>
        </p:blipFill>
        <p:spPr bwMode="auto">
          <a:xfrm>
            <a:off x="4295800" y="3324226"/>
            <a:ext cx="3524250" cy="3533775"/>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a:stretch>
            <a:fillRect/>
          </a:stretch>
        </p:blipFill>
        <p:spPr bwMode="auto">
          <a:xfrm>
            <a:off x="1438762" y="1889209"/>
            <a:ext cx="2592288" cy="2870033"/>
          </a:xfrm>
          <a:prstGeom prst="rect">
            <a:avLst/>
          </a:prstGeom>
          <a:noFill/>
          <a:ln w="9525">
            <a:noFill/>
            <a:miter lim="800000"/>
            <a:headEnd/>
            <a:tailEnd/>
          </a:ln>
        </p:spPr>
      </p:pic>
      <p:pic>
        <p:nvPicPr>
          <p:cNvPr id="6" name="Picture 4"/>
          <p:cNvPicPr>
            <a:picLocks noChangeAspect="1" noChangeArrowheads="1"/>
          </p:cNvPicPr>
          <p:nvPr/>
        </p:nvPicPr>
        <p:blipFill>
          <a:blip r:embed="rId4" cstate="print"/>
          <a:srcRect/>
          <a:stretch>
            <a:fillRect/>
          </a:stretch>
        </p:blipFill>
        <p:spPr bwMode="auto">
          <a:xfrm>
            <a:off x="8084800" y="2221080"/>
            <a:ext cx="2497970" cy="2857103"/>
          </a:xfrm>
          <a:prstGeom prst="rect">
            <a:avLst/>
          </a:prstGeom>
          <a:noFill/>
          <a:ln w="9525">
            <a:noFill/>
            <a:miter lim="800000"/>
            <a:headEnd/>
            <a:tailEnd/>
          </a:ln>
        </p:spPr>
      </p:pic>
    </p:spTree>
    <p:extLst>
      <p:ext uri="{BB962C8B-B14F-4D97-AF65-F5344CB8AC3E}">
        <p14:creationId xmlns:p14="http://schemas.microsoft.com/office/powerpoint/2010/main" val="2006054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6353" y="794864"/>
            <a:ext cx="11098777" cy="707886"/>
          </a:xfrm>
          <a:prstGeom prst="rect">
            <a:avLst/>
          </a:prstGeom>
          <a:noFill/>
        </p:spPr>
        <p:txBody>
          <a:bodyPr wrap="square" rtlCol="0">
            <a:spAutoFit/>
          </a:bodyPr>
          <a:lstStyle/>
          <a:p>
            <a:r>
              <a:rPr lang="en-GB" sz="4000" dirty="0">
                <a:solidFill>
                  <a:schemeClr val="bg1"/>
                </a:solidFill>
                <a:latin typeface="Comic Sans MS" panose="030F0702030302020204" pitchFamily="66" charset="0"/>
              </a:rPr>
              <a:t>What characteristics have been inherited?</a:t>
            </a:r>
          </a:p>
        </p:txBody>
      </p:sp>
      <p:pic>
        <p:nvPicPr>
          <p:cNvPr id="6" name="Picture 2"/>
          <p:cNvPicPr>
            <a:picLocks noChangeAspect="1" noChangeArrowheads="1"/>
          </p:cNvPicPr>
          <p:nvPr/>
        </p:nvPicPr>
        <p:blipFill>
          <a:blip r:embed="rId3" cstate="print"/>
          <a:srcRect/>
          <a:stretch>
            <a:fillRect/>
          </a:stretch>
        </p:blipFill>
        <p:spPr bwMode="auto">
          <a:xfrm>
            <a:off x="4295800" y="3284985"/>
            <a:ext cx="3409950" cy="3076575"/>
          </a:xfrm>
          <a:prstGeom prst="rect">
            <a:avLst/>
          </a:prstGeom>
          <a:noFill/>
          <a:ln w="9525">
            <a:noFill/>
            <a:miter lim="800000"/>
            <a:headEnd/>
            <a:tailEnd/>
          </a:ln>
        </p:spPr>
      </p:pic>
      <p:pic>
        <p:nvPicPr>
          <p:cNvPr id="7" name="Picture 3"/>
          <p:cNvPicPr>
            <a:picLocks noChangeAspect="1" noChangeArrowheads="1"/>
          </p:cNvPicPr>
          <p:nvPr/>
        </p:nvPicPr>
        <p:blipFill>
          <a:blip r:embed="rId4" cstate="print"/>
          <a:srcRect/>
          <a:stretch>
            <a:fillRect/>
          </a:stretch>
        </p:blipFill>
        <p:spPr bwMode="auto">
          <a:xfrm>
            <a:off x="1847528" y="2002411"/>
            <a:ext cx="2740600" cy="2488679"/>
          </a:xfrm>
          <a:prstGeom prst="rect">
            <a:avLst/>
          </a:prstGeom>
          <a:noFill/>
          <a:ln w="9525">
            <a:noFill/>
            <a:miter lim="800000"/>
            <a:headEnd/>
            <a:tailEnd/>
          </a:ln>
        </p:spPr>
      </p:pic>
      <p:pic>
        <p:nvPicPr>
          <p:cNvPr id="8" name="Picture 4"/>
          <p:cNvPicPr>
            <a:picLocks noChangeAspect="1" noChangeArrowheads="1"/>
          </p:cNvPicPr>
          <p:nvPr/>
        </p:nvPicPr>
        <p:blipFill>
          <a:blip r:embed="rId5" cstate="print"/>
          <a:srcRect/>
          <a:stretch>
            <a:fillRect/>
          </a:stretch>
        </p:blipFill>
        <p:spPr bwMode="auto">
          <a:xfrm>
            <a:off x="7705750" y="1898802"/>
            <a:ext cx="2629749" cy="2592288"/>
          </a:xfrm>
          <a:prstGeom prst="rect">
            <a:avLst/>
          </a:prstGeom>
          <a:noFill/>
          <a:ln w="9525">
            <a:noFill/>
            <a:miter lim="800000"/>
            <a:headEnd/>
            <a:tailEnd/>
          </a:ln>
        </p:spPr>
      </p:pic>
    </p:spTree>
    <p:extLst>
      <p:ext uri="{BB962C8B-B14F-4D97-AF65-F5344CB8AC3E}">
        <p14:creationId xmlns:p14="http://schemas.microsoft.com/office/powerpoint/2010/main" val="3017993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Activity – </a:t>
            </a:r>
            <a:r>
              <a:rPr lang="en-GB" sz="4400" cap="none" dirty="0" err="1">
                <a:latin typeface="Comic Sans MS" panose="030F0702030302020204" pitchFamily="66" charset="0"/>
              </a:rPr>
              <a:t>Reebop</a:t>
            </a:r>
            <a:r>
              <a:rPr lang="en-GB" sz="4400" cap="none" dirty="0">
                <a:latin typeface="Comic Sans MS" panose="030F0702030302020204" pitchFamily="66" charset="0"/>
              </a:rPr>
              <a:t> families!</a:t>
            </a:r>
          </a:p>
        </p:txBody>
      </p:sp>
      <p:sp>
        <p:nvSpPr>
          <p:cNvPr id="3" name="Content Placeholder 2"/>
          <p:cNvSpPr>
            <a:spLocks noGrp="1"/>
          </p:cNvSpPr>
          <p:nvPr>
            <p:ph idx="1"/>
          </p:nvPr>
        </p:nvSpPr>
        <p:spPr>
          <a:xfrm>
            <a:off x="581192" y="1932301"/>
            <a:ext cx="11029615" cy="2613573"/>
          </a:xfrm>
        </p:spPr>
        <p:txBody>
          <a:bodyPr>
            <a:normAutofit/>
          </a:bodyPr>
          <a:lstStyle/>
          <a:p>
            <a:r>
              <a:rPr lang="en-GB" sz="2800" dirty="0">
                <a:latin typeface="Comic Sans MS" panose="030F0702030302020204" pitchFamily="66" charset="0"/>
              </a:rPr>
              <a:t>The </a:t>
            </a:r>
            <a:r>
              <a:rPr lang="en-GB" sz="2800" dirty="0" err="1">
                <a:latin typeface="Comic Sans MS" panose="030F0702030302020204" pitchFamily="66" charset="0"/>
              </a:rPr>
              <a:t>Reebop</a:t>
            </a:r>
            <a:r>
              <a:rPr lang="en-GB" sz="2800" dirty="0">
                <a:latin typeface="Comic Sans MS" panose="030F0702030302020204" pitchFamily="66" charset="0"/>
              </a:rPr>
              <a:t> children have the same parents, but inherit different traits from their parents so they are not all the same.</a:t>
            </a:r>
          </a:p>
          <a:p>
            <a:r>
              <a:rPr lang="en-GB" sz="2800" dirty="0">
                <a:latin typeface="Comic Sans MS" panose="030F0702030302020204" pitchFamily="66" charset="0"/>
              </a:rPr>
              <a:t>They are not identical to their parents either, but they have some of the same traits as their parents. </a:t>
            </a:r>
          </a:p>
        </p:txBody>
      </p:sp>
      <p:sp>
        <p:nvSpPr>
          <p:cNvPr id="4" name="Text Placeholder 21"/>
          <p:cNvSpPr txBox="1">
            <a:spLocks/>
          </p:cNvSpPr>
          <p:nvPr/>
        </p:nvSpPr>
        <p:spPr>
          <a:xfrm>
            <a:off x="6256394" y="5266776"/>
            <a:ext cx="1689053" cy="1312997"/>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indent="0">
              <a:buNone/>
            </a:pPr>
            <a:r>
              <a:rPr lang="en-GB" sz="2800" dirty="0">
                <a:latin typeface="Comic Sans MS" panose="030F0702030302020204" pitchFamily="66" charset="0"/>
              </a:rPr>
              <a:t>Dad </a:t>
            </a:r>
          </a:p>
          <a:p>
            <a:pPr marL="0" indent="0">
              <a:buNone/>
            </a:pPr>
            <a:r>
              <a:rPr lang="en-GB" sz="2800" dirty="0" err="1">
                <a:latin typeface="Comic Sans MS" panose="030F0702030302020204" pitchFamily="66" charset="0"/>
              </a:rPr>
              <a:t>Reebop</a:t>
            </a:r>
            <a:endParaRPr lang="en-GB" sz="2800" dirty="0">
              <a:latin typeface="Comic Sans MS" panose="030F0702030302020204" pitchFamily="66" charset="0"/>
            </a:endParaRPr>
          </a:p>
        </p:txBody>
      </p:sp>
      <p:grpSp>
        <p:nvGrpSpPr>
          <p:cNvPr id="6" name="Group 5"/>
          <p:cNvGrpSpPr/>
          <p:nvPr/>
        </p:nvGrpSpPr>
        <p:grpSpPr>
          <a:xfrm>
            <a:off x="7485017" y="4475441"/>
            <a:ext cx="3725609" cy="2267356"/>
            <a:chOff x="581199" y="2926052"/>
            <a:chExt cx="5065715" cy="3082927"/>
          </a:xfrm>
        </p:grpSpPr>
        <p:pic>
          <p:nvPicPr>
            <p:cNvPr id="7" name="Picture 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1690" y="4890503"/>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062" y="4890503"/>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581199" y="2926052"/>
              <a:ext cx="5065715" cy="2887702"/>
              <a:chOff x="581199" y="2926052"/>
              <a:chExt cx="5065715" cy="2887702"/>
            </a:xfrm>
          </p:grpSpPr>
          <p:pic>
            <p:nvPicPr>
              <p:cNvPr id="10" name="Picture 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5955" y="4304828"/>
                <a:ext cx="1560959" cy="62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797" y="4695278"/>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520" y="3991655"/>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8170" y="4695278"/>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921" y="3763892"/>
                <a:ext cx="961045" cy="117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2"/>
              <p:cNvPicPr>
                <a:picLocks noChangeAspect="1" noChangeArrowheads="1"/>
              </p:cNvPicPr>
              <p:nvPr/>
            </p:nvPicPr>
            <p:blipFill rotWithShape="1">
              <a:blip r:embed="rId6">
                <a:extLst>
                  <a:ext uri="{28A0092B-C50C-407E-A947-70E740481C1C}">
                    <a14:useLocalDpi xmlns:a14="http://schemas.microsoft.com/office/drawing/2010/main" val="0"/>
                  </a:ext>
                </a:extLst>
              </a:blip>
              <a:srcRect r="39939"/>
              <a:stretch/>
            </p:blipFill>
            <p:spPr bwMode="auto">
              <a:xfrm>
                <a:off x="581199" y="2926052"/>
                <a:ext cx="561802" cy="100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3"/>
              <p:cNvPicPr>
                <a:picLocks noChangeAspect="1" noChangeArrowheads="1"/>
              </p:cNvPicPr>
              <p:nvPr/>
            </p:nvPicPr>
            <p:blipFill>
              <a:blip r:embed="rId7">
                <a:duotone>
                  <a:prstClr val="black"/>
                  <a:srgbClr val="FF0000">
                    <a:tint val="45000"/>
                    <a:satMod val="400000"/>
                  </a:srgbClr>
                </a:duotone>
                <a:extLst>
                  <a:ext uri="{28A0092B-C50C-407E-A947-70E740481C1C}">
                    <a14:useLocalDpi xmlns:a14="http://schemas.microsoft.com/office/drawing/2010/main" val="0"/>
                  </a:ext>
                </a:extLst>
              </a:blip>
              <a:srcRect/>
              <a:stretch>
                <a:fillRect/>
              </a:stretch>
            </p:blipFill>
            <p:spPr bwMode="auto">
              <a:xfrm>
                <a:off x="593038" y="4486857"/>
                <a:ext cx="343371" cy="36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3038" y="3859471"/>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4569" y="3957084"/>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8170" y="4058763"/>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4353" y="4058763"/>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Oval 20"/>
              <p:cNvSpPr/>
              <p:nvPr/>
            </p:nvSpPr>
            <p:spPr>
              <a:xfrm>
                <a:off x="598054" y="4486418"/>
                <a:ext cx="323637" cy="35689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4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93759" y="3681531"/>
                <a:ext cx="826854" cy="75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3" name="Group 22"/>
          <p:cNvGrpSpPr/>
          <p:nvPr/>
        </p:nvGrpSpPr>
        <p:grpSpPr>
          <a:xfrm>
            <a:off x="1998463" y="4473090"/>
            <a:ext cx="2345496" cy="2272057"/>
            <a:chOff x="6849699" y="3153814"/>
            <a:chExt cx="3182575" cy="3082927"/>
          </a:xfrm>
        </p:grpSpPr>
        <p:cxnSp>
          <p:nvCxnSpPr>
            <p:cNvPr id="24" name="Straight Connector 23"/>
            <p:cNvCxnSpPr>
              <a:stCxn id="35" idx="3"/>
            </p:cNvCxnSpPr>
            <p:nvPr/>
          </p:nvCxnSpPr>
          <p:spPr>
            <a:xfrm flipV="1">
              <a:off x="9733819" y="4695278"/>
              <a:ext cx="298455" cy="22776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pic>
          <p:nvPicPr>
            <p:cNvPr id="25" name="Picture 35"/>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7621298" y="4923040"/>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6021" y="4219417"/>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37"/>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8000191" y="5118265"/>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38"/>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8646476" y="4914906"/>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4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69946" y="3920479"/>
              <a:ext cx="826854" cy="75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4422" y="3991654"/>
              <a:ext cx="961045" cy="117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4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9699" y="3153814"/>
              <a:ext cx="935391" cy="100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9699" y="4656639"/>
              <a:ext cx="343371" cy="36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4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61539" y="4087233"/>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27948" y="4146207"/>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6476" y="4278391"/>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7"/>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9025368" y="5110131"/>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4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5678" y="3983520"/>
              <a:ext cx="826854" cy="75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10144" y="4203082"/>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 name="Text Placeholder 21"/>
          <p:cNvSpPr txBox="1">
            <a:spLocks/>
          </p:cNvSpPr>
          <p:nvPr/>
        </p:nvSpPr>
        <p:spPr>
          <a:xfrm>
            <a:off x="869359" y="5266776"/>
            <a:ext cx="1689053" cy="1312997"/>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indent="0">
              <a:buNone/>
            </a:pPr>
            <a:r>
              <a:rPr lang="en-GB" sz="2800" dirty="0">
                <a:latin typeface="Comic Sans MS" panose="030F0702030302020204" pitchFamily="66" charset="0"/>
              </a:rPr>
              <a:t>Mum </a:t>
            </a:r>
          </a:p>
          <a:p>
            <a:pPr marL="0" indent="0">
              <a:buNone/>
            </a:pPr>
            <a:r>
              <a:rPr lang="en-GB" sz="2800" dirty="0" err="1">
                <a:latin typeface="Comic Sans MS" panose="030F0702030302020204" pitchFamily="66" charset="0"/>
              </a:rPr>
              <a:t>Reebop</a:t>
            </a:r>
            <a:endParaRPr lang="en-GB" sz="2800" dirty="0">
              <a:latin typeface="Comic Sans MS" panose="030F0702030302020204" pitchFamily="66" charset="0"/>
            </a:endParaRPr>
          </a:p>
        </p:txBody>
      </p:sp>
    </p:spTree>
    <p:extLst>
      <p:ext uri="{BB962C8B-B14F-4D97-AF65-F5344CB8AC3E}">
        <p14:creationId xmlns:p14="http://schemas.microsoft.com/office/powerpoint/2010/main" val="4046664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Activity – </a:t>
            </a:r>
            <a:r>
              <a:rPr lang="en-GB" sz="4400" cap="none" dirty="0" err="1">
                <a:latin typeface="Comic Sans MS" panose="030F0702030302020204" pitchFamily="66" charset="0"/>
              </a:rPr>
              <a:t>Reebop</a:t>
            </a:r>
            <a:r>
              <a:rPr lang="en-GB" sz="4400" cap="none" dirty="0">
                <a:latin typeface="Comic Sans MS" panose="030F0702030302020204" pitchFamily="66" charset="0"/>
              </a:rPr>
              <a:t> families!</a:t>
            </a:r>
          </a:p>
        </p:txBody>
      </p:sp>
      <p:sp>
        <p:nvSpPr>
          <p:cNvPr id="3" name="Content Placeholder 2"/>
          <p:cNvSpPr>
            <a:spLocks noGrp="1"/>
          </p:cNvSpPr>
          <p:nvPr>
            <p:ph sz="half" idx="1"/>
          </p:nvPr>
        </p:nvSpPr>
        <p:spPr>
          <a:xfrm>
            <a:off x="567661" y="2084311"/>
            <a:ext cx="5422390" cy="3677105"/>
          </a:xfrm>
        </p:spPr>
        <p:txBody>
          <a:bodyPr>
            <a:normAutofit fontScale="85000" lnSpcReduction="20000"/>
          </a:bodyPr>
          <a:lstStyle/>
          <a:p>
            <a:r>
              <a:rPr lang="en-GB" sz="2800" dirty="0">
                <a:latin typeface="Comic Sans MS" panose="030F0702030302020204" pitchFamily="66" charset="0"/>
              </a:rPr>
              <a:t>Mum </a:t>
            </a:r>
            <a:r>
              <a:rPr lang="en-GB" sz="2800" dirty="0" err="1">
                <a:latin typeface="Comic Sans MS" panose="030F0702030302020204" pitchFamily="66" charset="0"/>
              </a:rPr>
              <a:t>Reebop</a:t>
            </a:r>
            <a:endParaRPr lang="en-GB" sz="2800" dirty="0">
              <a:latin typeface="Comic Sans MS" panose="030F0702030302020204" pitchFamily="66" charset="0"/>
            </a:endParaRPr>
          </a:p>
          <a:p>
            <a:r>
              <a:rPr lang="en-GB" sz="2800" dirty="0">
                <a:latin typeface="Comic Sans MS" panose="030F0702030302020204" pitchFamily="66" charset="0"/>
              </a:rPr>
              <a:t>2 antennae </a:t>
            </a:r>
          </a:p>
          <a:p>
            <a:r>
              <a:rPr lang="en-GB" sz="2800" dirty="0">
                <a:latin typeface="Comic Sans MS" panose="030F0702030302020204" pitchFamily="66" charset="0"/>
              </a:rPr>
              <a:t>2 body segments</a:t>
            </a:r>
          </a:p>
          <a:p>
            <a:r>
              <a:rPr lang="en-GB" sz="2800" dirty="0">
                <a:latin typeface="Comic Sans MS" panose="030F0702030302020204" pitchFamily="66" charset="0"/>
              </a:rPr>
              <a:t>2 humps</a:t>
            </a:r>
          </a:p>
          <a:p>
            <a:r>
              <a:rPr lang="en-GB" sz="2800" dirty="0">
                <a:latin typeface="Comic Sans MS" panose="030F0702030302020204" pitchFamily="66" charset="0"/>
              </a:rPr>
              <a:t>3 eyes</a:t>
            </a:r>
          </a:p>
          <a:p>
            <a:r>
              <a:rPr lang="en-GB" sz="2800" dirty="0">
                <a:latin typeface="Comic Sans MS" panose="030F0702030302020204" pitchFamily="66" charset="0"/>
              </a:rPr>
              <a:t>Straight tail</a:t>
            </a:r>
          </a:p>
          <a:p>
            <a:r>
              <a:rPr lang="en-GB" sz="2800" dirty="0">
                <a:latin typeface="Comic Sans MS" panose="030F0702030302020204" pitchFamily="66" charset="0"/>
              </a:rPr>
              <a:t>4 black legs</a:t>
            </a:r>
          </a:p>
          <a:p>
            <a:r>
              <a:rPr lang="en-GB" sz="2800" dirty="0">
                <a:latin typeface="Comic Sans MS" panose="030F0702030302020204" pitchFamily="66" charset="0"/>
              </a:rPr>
              <a:t>Orange nose </a:t>
            </a:r>
          </a:p>
        </p:txBody>
      </p:sp>
      <p:sp>
        <p:nvSpPr>
          <p:cNvPr id="5" name="Content Placeholder 4"/>
          <p:cNvSpPr>
            <a:spLocks noGrp="1"/>
          </p:cNvSpPr>
          <p:nvPr>
            <p:ph sz="half" idx="2"/>
          </p:nvPr>
        </p:nvSpPr>
        <p:spPr>
          <a:xfrm>
            <a:off x="6180424" y="2059826"/>
            <a:ext cx="5422392" cy="3633047"/>
          </a:xfrm>
        </p:spPr>
        <p:txBody>
          <a:bodyPr>
            <a:normAutofit fontScale="85000" lnSpcReduction="20000"/>
          </a:bodyPr>
          <a:lstStyle/>
          <a:p>
            <a:r>
              <a:rPr lang="en-GB" sz="2800" dirty="0">
                <a:latin typeface="Comic Sans MS" panose="030F0702030302020204" pitchFamily="66" charset="0"/>
              </a:rPr>
              <a:t>Dad </a:t>
            </a:r>
            <a:r>
              <a:rPr lang="en-GB" sz="2800" dirty="0" err="1">
                <a:latin typeface="Comic Sans MS" panose="030F0702030302020204" pitchFamily="66" charset="0"/>
              </a:rPr>
              <a:t>Reebop</a:t>
            </a:r>
            <a:endParaRPr lang="en-GB" sz="2800" dirty="0">
              <a:latin typeface="Comic Sans MS" panose="030F0702030302020204" pitchFamily="66" charset="0"/>
            </a:endParaRPr>
          </a:p>
          <a:p>
            <a:r>
              <a:rPr lang="en-GB" sz="2800" dirty="0">
                <a:latin typeface="Comic Sans MS" panose="030F0702030302020204" pitchFamily="66" charset="0"/>
              </a:rPr>
              <a:t>1 antennae</a:t>
            </a:r>
          </a:p>
          <a:p>
            <a:r>
              <a:rPr lang="en-GB" sz="2800" dirty="0">
                <a:latin typeface="Comic Sans MS" panose="030F0702030302020204" pitchFamily="66" charset="0"/>
              </a:rPr>
              <a:t>3 body segments</a:t>
            </a:r>
          </a:p>
          <a:p>
            <a:r>
              <a:rPr lang="en-GB" sz="2800" dirty="0">
                <a:latin typeface="Comic Sans MS" panose="030F0702030302020204" pitchFamily="66" charset="0"/>
              </a:rPr>
              <a:t>1 hump</a:t>
            </a:r>
          </a:p>
          <a:p>
            <a:r>
              <a:rPr lang="en-GB" sz="2800" dirty="0">
                <a:latin typeface="Comic Sans MS" panose="030F0702030302020204" pitchFamily="66" charset="0"/>
              </a:rPr>
              <a:t>2 eyes</a:t>
            </a:r>
          </a:p>
          <a:p>
            <a:r>
              <a:rPr lang="en-GB" sz="2800" dirty="0">
                <a:latin typeface="Comic Sans MS" panose="030F0702030302020204" pitchFamily="66" charset="0"/>
              </a:rPr>
              <a:t>Curly tail</a:t>
            </a:r>
          </a:p>
          <a:p>
            <a:r>
              <a:rPr lang="en-GB" sz="2800" dirty="0">
                <a:latin typeface="Comic Sans MS" panose="030F0702030302020204" pitchFamily="66" charset="0"/>
              </a:rPr>
              <a:t>4 blue legs</a:t>
            </a:r>
          </a:p>
          <a:p>
            <a:r>
              <a:rPr lang="en-GB" sz="2800" dirty="0">
                <a:latin typeface="Comic Sans MS" panose="030F0702030302020204" pitchFamily="66" charset="0"/>
              </a:rPr>
              <a:t>Red nose </a:t>
            </a:r>
          </a:p>
        </p:txBody>
      </p:sp>
      <p:grpSp>
        <p:nvGrpSpPr>
          <p:cNvPr id="6" name="Group 5"/>
          <p:cNvGrpSpPr/>
          <p:nvPr/>
        </p:nvGrpSpPr>
        <p:grpSpPr>
          <a:xfrm>
            <a:off x="8281851" y="4190112"/>
            <a:ext cx="3725609" cy="2267356"/>
            <a:chOff x="581199" y="2926052"/>
            <a:chExt cx="5065715" cy="3082927"/>
          </a:xfrm>
        </p:grpSpPr>
        <p:pic>
          <p:nvPicPr>
            <p:cNvPr id="7" name="Picture 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1690" y="4890503"/>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062" y="4890503"/>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581199" y="2926052"/>
              <a:ext cx="5065715" cy="2887702"/>
              <a:chOff x="581199" y="2926052"/>
              <a:chExt cx="5065715" cy="2887702"/>
            </a:xfrm>
          </p:grpSpPr>
          <p:pic>
            <p:nvPicPr>
              <p:cNvPr id="10" name="Picture 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5955" y="4304828"/>
                <a:ext cx="1560959" cy="62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797" y="4695278"/>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520" y="3991655"/>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8170" y="4695278"/>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921" y="3763892"/>
                <a:ext cx="961045" cy="117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2"/>
              <p:cNvPicPr>
                <a:picLocks noChangeAspect="1" noChangeArrowheads="1"/>
              </p:cNvPicPr>
              <p:nvPr/>
            </p:nvPicPr>
            <p:blipFill rotWithShape="1">
              <a:blip r:embed="rId6">
                <a:extLst>
                  <a:ext uri="{28A0092B-C50C-407E-A947-70E740481C1C}">
                    <a14:useLocalDpi xmlns:a14="http://schemas.microsoft.com/office/drawing/2010/main" val="0"/>
                  </a:ext>
                </a:extLst>
              </a:blip>
              <a:srcRect r="39939"/>
              <a:stretch/>
            </p:blipFill>
            <p:spPr bwMode="auto">
              <a:xfrm>
                <a:off x="581199" y="2926052"/>
                <a:ext cx="561802" cy="100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3"/>
              <p:cNvPicPr>
                <a:picLocks noChangeAspect="1" noChangeArrowheads="1"/>
              </p:cNvPicPr>
              <p:nvPr/>
            </p:nvPicPr>
            <p:blipFill>
              <a:blip r:embed="rId7">
                <a:duotone>
                  <a:prstClr val="black"/>
                  <a:srgbClr val="FF0000">
                    <a:tint val="45000"/>
                    <a:satMod val="400000"/>
                  </a:srgbClr>
                </a:duotone>
                <a:extLst>
                  <a:ext uri="{28A0092B-C50C-407E-A947-70E740481C1C}">
                    <a14:useLocalDpi xmlns:a14="http://schemas.microsoft.com/office/drawing/2010/main" val="0"/>
                  </a:ext>
                </a:extLst>
              </a:blip>
              <a:srcRect/>
              <a:stretch>
                <a:fillRect/>
              </a:stretch>
            </p:blipFill>
            <p:spPr bwMode="auto">
              <a:xfrm>
                <a:off x="593038" y="4486857"/>
                <a:ext cx="343371" cy="36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4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3038" y="3859471"/>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4569" y="3957084"/>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8170" y="4058763"/>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4353" y="4058763"/>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Oval 20"/>
              <p:cNvSpPr/>
              <p:nvPr/>
            </p:nvSpPr>
            <p:spPr>
              <a:xfrm>
                <a:off x="598054" y="4486418"/>
                <a:ext cx="323637" cy="35689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4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93759" y="3681531"/>
                <a:ext cx="826854" cy="75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3" name="Group 22"/>
          <p:cNvGrpSpPr/>
          <p:nvPr/>
        </p:nvGrpSpPr>
        <p:grpSpPr>
          <a:xfrm>
            <a:off x="3383750" y="4025900"/>
            <a:ext cx="2345496" cy="2272057"/>
            <a:chOff x="6849699" y="3153814"/>
            <a:chExt cx="3182575" cy="3082927"/>
          </a:xfrm>
        </p:grpSpPr>
        <p:cxnSp>
          <p:nvCxnSpPr>
            <p:cNvPr id="24" name="Straight Connector 23"/>
            <p:cNvCxnSpPr>
              <a:stCxn id="35" idx="3"/>
            </p:cNvCxnSpPr>
            <p:nvPr/>
          </p:nvCxnSpPr>
          <p:spPr>
            <a:xfrm flipV="1">
              <a:off x="9733819" y="4695278"/>
              <a:ext cx="298455" cy="22776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pic>
          <p:nvPicPr>
            <p:cNvPr id="25" name="Picture 35"/>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7621298" y="4923040"/>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6021" y="4219417"/>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37"/>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8000191" y="5118265"/>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38"/>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8646476" y="4914906"/>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4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69946" y="3920479"/>
              <a:ext cx="826854" cy="75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4422" y="3991654"/>
              <a:ext cx="961045" cy="117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4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9699" y="3153814"/>
              <a:ext cx="935391" cy="100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9699" y="4656639"/>
              <a:ext cx="343371" cy="36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4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61539" y="4087233"/>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27948" y="4146207"/>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6476" y="4278391"/>
              <a:ext cx="1087343" cy="1289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7"/>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9025368" y="5110131"/>
              <a:ext cx="471642" cy="111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4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5678" y="3983520"/>
              <a:ext cx="826854" cy="75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10144" y="4203082"/>
              <a:ext cx="426254" cy="461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0702130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957070063"/>
              </p:ext>
            </p:extLst>
          </p:nvPr>
        </p:nvGraphicFramePr>
        <p:xfrm>
          <a:off x="444137" y="615418"/>
          <a:ext cx="11299371" cy="6019984"/>
        </p:xfrm>
        <a:graphic>
          <a:graphicData uri="http://schemas.openxmlformats.org/drawingml/2006/table">
            <a:tbl>
              <a:tblPr firstRow="1" bandRow="1">
                <a:tableStyleId>{5C22544A-7EE6-4342-B048-85BDC9FD1C3A}</a:tableStyleId>
              </a:tblPr>
              <a:tblGrid>
                <a:gridCol w="3766457">
                  <a:extLst>
                    <a:ext uri="{9D8B030D-6E8A-4147-A177-3AD203B41FA5}">
                      <a16:colId xmlns:a16="http://schemas.microsoft.com/office/drawing/2014/main" val="3012736042"/>
                    </a:ext>
                  </a:extLst>
                </a:gridCol>
                <a:gridCol w="3766457">
                  <a:extLst>
                    <a:ext uri="{9D8B030D-6E8A-4147-A177-3AD203B41FA5}">
                      <a16:colId xmlns:a16="http://schemas.microsoft.com/office/drawing/2014/main" val="3476109582"/>
                    </a:ext>
                  </a:extLst>
                </a:gridCol>
                <a:gridCol w="3766457">
                  <a:extLst>
                    <a:ext uri="{9D8B030D-6E8A-4147-A177-3AD203B41FA5}">
                      <a16:colId xmlns:a16="http://schemas.microsoft.com/office/drawing/2014/main" val="1446775529"/>
                    </a:ext>
                  </a:extLst>
                </a:gridCol>
              </a:tblGrid>
              <a:tr h="123950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4780476">
                <a:tc>
                  <a:txBody>
                    <a:bodyPr/>
                    <a:lstStyle/>
                    <a:p>
                      <a:r>
                        <a:rPr lang="en-GB" sz="1600" b="1" i="0" dirty="0">
                          <a:solidFill>
                            <a:schemeClr val="tx1"/>
                          </a:solidFill>
                          <a:latin typeface="Comic Sans MS" panose="030F0702030302020204" pitchFamily="66" charset="0"/>
                        </a:rPr>
                        <a:t>In pairs.</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Look at the features of the </a:t>
                      </a:r>
                      <a:r>
                        <a:rPr lang="en-GB" sz="1600" b="0" i="0" dirty="0" err="1">
                          <a:solidFill>
                            <a:schemeClr val="tx1"/>
                          </a:solidFill>
                          <a:latin typeface="Comic Sans MS" panose="030F0702030302020204" pitchFamily="66" charset="0"/>
                        </a:rPr>
                        <a:t>Reebop</a:t>
                      </a:r>
                      <a:r>
                        <a:rPr lang="en-GB" sz="1600" b="0" i="0" dirty="0">
                          <a:solidFill>
                            <a:schemeClr val="tx1"/>
                          </a:solidFill>
                          <a:latin typeface="Comic Sans MS" panose="030F0702030302020204" pitchFamily="66" charset="0"/>
                        </a:rPr>
                        <a:t> mum and dad.</a:t>
                      </a:r>
                    </a:p>
                    <a:p>
                      <a:r>
                        <a:rPr lang="en-GB" sz="1600" b="0" i="0" dirty="0">
                          <a:solidFill>
                            <a:schemeClr val="tx1"/>
                          </a:solidFill>
                          <a:latin typeface="Comic Sans MS" panose="030F0702030302020204" pitchFamily="66" charset="0"/>
                        </a:rPr>
                        <a:t>Choose which</a:t>
                      </a:r>
                      <a:r>
                        <a:rPr lang="en-GB" sz="1600" b="0" i="0" baseline="0" dirty="0">
                          <a:solidFill>
                            <a:schemeClr val="tx1"/>
                          </a:solidFill>
                          <a:latin typeface="Comic Sans MS" panose="030F0702030302020204" pitchFamily="66" charset="0"/>
                        </a:rPr>
                        <a:t> characteristics the baby </a:t>
                      </a:r>
                      <a:r>
                        <a:rPr lang="en-GB" sz="1600" b="0" i="0" baseline="0" dirty="0" err="1">
                          <a:solidFill>
                            <a:schemeClr val="tx1"/>
                          </a:solidFill>
                          <a:latin typeface="Comic Sans MS" panose="030F0702030302020204" pitchFamily="66" charset="0"/>
                        </a:rPr>
                        <a:t>Reebop</a:t>
                      </a:r>
                      <a:r>
                        <a:rPr lang="en-GB" sz="1600" b="0" i="0" baseline="0" dirty="0">
                          <a:solidFill>
                            <a:schemeClr val="tx1"/>
                          </a:solidFill>
                          <a:latin typeface="Comic Sans MS" panose="030F0702030302020204" pitchFamily="66" charset="0"/>
                        </a:rPr>
                        <a:t> will inherit by selecting features for the </a:t>
                      </a:r>
                      <a:r>
                        <a:rPr lang="en-GB" sz="1600" b="0" i="0" baseline="0" dirty="0" err="1">
                          <a:solidFill>
                            <a:schemeClr val="tx1"/>
                          </a:solidFill>
                          <a:latin typeface="Comic Sans MS" panose="030F0702030302020204" pitchFamily="66" charset="0"/>
                        </a:rPr>
                        <a:t>Reebop</a:t>
                      </a:r>
                      <a:r>
                        <a:rPr lang="en-GB" sz="1600" b="0" i="0" baseline="0" dirty="0">
                          <a:solidFill>
                            <a:schemeClr val="tx1"/>
                          </a:solidFill>
                          <a:latin typeface="Comic Sans MS" panose="030F0702030302020204" pitchFamily="66" charset="0"/>
                        </a:rPr>
                        <a:t> children from either parent.</a:t>
                      </a:r>
                    </a:p>
                    <a:p>
                      <a:endParaRPr lang="en-GB" sz="1600" b="0" i="0" baseline="0" dirty="0">
                        <a:solidFill>
                          <a:schemeClr val="tx1"/>
                        </a:solidFill>
                        <a:latin typeface="Comic Sans MS" panose="030F0702030302020204" pitchFamily="66" charset="0"/>
                      </a:endParaRPr>
                    </a:p>
                    <a:p>
                      <a:r>
                        <a:rPr lang="en-GB" sz="1600" b="0" i="0" baseline="0" dirty="0">
                          <a:solidFill>
                            <a:schemeClr val="tx1"/>
                          </a:solidFill>
                          <a:latin typeface="Comic Sans MS" panose="030F0702030302020204" pitchFamily="66" charset="0"/>
                        </a:rPr>
                        <a:t>Draw and label each </a:t>
                      </a:r>
                      <a:r>
                        <a:rPr lang="en-GB" sz="1600" b="0" i="0" baseline="0" dirty="0" err="1">
                          <a:solidFill>
                            <a:schemeClr val="tx1"/>
                          </a:solidFill>
                          <a:latin typeface="Comic Sans MS" panose="030F0702030302020204" pitchFamily="66" charset="0"/>
                        </a:rPr>
                        <a:t>Reebop</a:t>
                      </a:r>
                      <a:r>
                        <a:rPr lang="en-GB" sz="1600" b="0" i="0" baseline="0" dirty="0">
                          <a:solidFill>
                            <a:schemeClr val="tx1"/>
                          </a:solidFill>
                          <a:latin typeface="Comic Sans MS" panose="030F0702030302020204" pitchFamily="66" charset="0"/>
                        </a:rPr>
                        <a:t> child you make.</a:t>
                      </a:r>
                    </a:p>
                    <a:p>
                      <a:endParaRPr lang="en-GB" sz="1600" b="0" i="0" baseline="0" dirty="0">
                        <a:solidFill>
                          <a:schemeClr val="tx1"/>
                        </a:solidFill>
                        <a:latin typeface="Comic Sans MS" panose="030F0702030302020204" pitchFamily="66" charset="0"/>
                      </a:endParaRPr>
                    </a:p>
                    <a:p>
                      <a:r>
                        <a:rPr lang="en-GB" sz="1600" b="0" i="1" baseline="0" dirty="0">
                          <a:solidFill>
                            <a:schemeClr val="tx1"/>
                          </a:solidFill>
                          <a:latin typeface="Comic Sans MS" panose="030F0702030302020204" pitchFamily="66" charset="0"/>
                        </a:rPr>
                        <a:t>How many different </a:t>
                      </a:r>
                      <a:r>
                        <a:rPr lang="en-GB" sz="1600" b="0" i="1" baseline="0" dirty="0" err="1">
                          <a:solidFill>
                            <a:schemeClr val="tx1"/>
                          </a:solidFill>
                          <a:latin typeface="Comic Sans MS" panose="030F0702030302020204" pitchFamily="66" charset="0"/>
                        </a:rPr>
                        <a:t>Reebop</a:t>
                      </a:r>
                      <a:r>
                        <a:rPr lang="en-GB" sz="1600" b="0" i="1" baseline="0" dirty="0">
                          <a:solidFill>
                            <a:schemeClr val="tx1"/>
                          </a:solidFill>
                          <a:latin typeface="Comic Sans MS" panose="030F0702030302020204" pitchFamily="66" charset="0"/>
                        </a:rPr>
                        <a:t> children can you make?</a:t>
                      </a:r>
                    </a:p>
                    <a:p>
                      <a:endParaRPr lang="en-GB" sz="1600" b="0" i="1" baseline="0" dirty="0">
                        <a:solidFill>
                          <a:schemeClr val="tx1"/>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What features have you inherited from your mother? Your father?</a:t>
                      </a:r>
                      <a:endParaRPr lang="en-GB" sz="1600" b="0" i="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r>
                        <a:rPr lang="en-GB" sz="1600" b="0" i="0" dirty="0">
                          <a:solidFill>
                            <a:schemeClr val="tx1"/>
                          </a:solidFill>
                          <a:latin typeface="Comic Sans MS" panose="030F0702030302020204" pitchFamily="66" charset="0"/>
                        </a:rPr>
                        <a:t>Look at the features of the </a:t>
                      </a:r>
                      <a:r>
                        <a:rPr lang="en-GB" sz="1600" b="0" i="0" dirty="0" err="1">
                          <a:solidFill>
                            <a:schemeClr val="tx1"/>
                          </a:solidFill>
                          <a:latin typeface="Comic Sans MS" panose="030F0702030302020204" pitchFamily="66" charset="0"/>
                        </a:rPr>
                        <a:t>Reebop</a:t>
                      </a:r>
                      <a:r>
                        <a:rPr lang="en-GB" sz="1600" b="0" i="0" dirty="0">
                          <a:solidFill>
                            <a:schemeClr val="tx1"/>
                          </a:solidFill>
                          <a:latin typeface="Comic Sans MS" panose="030F0702030302020204" pitchFamily="66" charset="0"/>
                        </a:rPr>
                        <a:t> mum and dad.</a:t>
                      </a:r>
                    </a:p>
                    <a:p>
                      <a:r>
                        <a:rPr lang="en-GB" sz="1600" b="0" i="0" dirty="0">
                          <a:solidFill>
                            <a:schemeClr val="tx1"/>
                          </a:solidFill>
                          <a:latin typeface="Comic Sans MS" panose="030F0702030302020204" pitchFamily="66" charset="0"/>
                        </a:rPr>
                        <a:t>Choose which</a:t>
                      </a:r>
                      <a:r>
                        <a:rPr lang="en-GB" sz="1600" b="0" i="0" baseline="0" dirty="0">
                          <a:solidFill>
                            <a:schemeClr val="tx1"/>
                          </a:solidFill>
                          <a:latin typeface="Comic Sans MS" panose="030F0702030302020204" pitchFamily="66" charset="0"/>
                        </a:rPr>
                        <a:t> characteristics the baby </a:t>
                      </a:r>
                      <a:r>
                        <a:rPr lang="en-GB" sz="1600" b="0" i="0" baseline="0" dirty="0" err="1">
                          <a:solidFill>
                            <a:schemeClr val="tx1"/>
                          </a:solidFill>
                          <a:latin typeface="Comic Sans MS" panose="030F0702030302020204" pitchFamily="66" charset="0"/>
                        </a:rPr>
                        <a:t>Reebop</a:t>
                      </a:r>
                      <a:r>
                        <a:rPr lang="en-GB" sz="1600" b="0" i="0" baseline="0" dirty="0">
                          <a:solidFill>
                            <a:schemeClr val="tx1"/>
                          </a:solidFill>
                          <a:latin typeface="Comic Sans MS" panose="030F0702030302020204" pitchFamily="66" charset="0"/>
                        </a:rPr>
                        <a:t> will inherit by selecting features for the </a:t>
                      </a:r>
                      <a:r>
                        <a:rPr lang="en-GB" sz="1600" b="0" i="0" baseline="0" dirty="0" err="1">
                          <a:solidFill>
                            <a:schemeClr val="tx1"/>
                          </a:solidFill>
                          <a:latin typeface="Comic Sans MS" panose="030F0702030302020204" pitchFamily="66" charset="0"/>
                        </a:rPr>
                        <a:t>Reebop</a:t>
                      </a:r>
                      <a:r>
                        <a:rPr lang="en-GB" sz="1600" b="0" i="0" baseline="0" dirty="0">
                          <a:solidFill>
                            <a:schemeClr val="tx1"/>
                          </a:solidFill>
                          <a:latin typeface="Comic Sans MS" panose="030F0702030302020204" pitchFamily="66" charset="0"/>
                        </a:rPr>
                        <a:t> children from either parent.</a:t>
                      </a:r>
                    </a:p>
                    <a:p>
                      <a:endParaRPr lang="en-GB" sz="1600" b="0" i="0" baseline="0" dirty="0">
                        <a:solidFill>
                          <a:schemeClr val="tx1"/>
                        </a:solidFill>
                        <a:latin typeface="Comic Sans MS" panose="030F0702030302020204" pitchFamily="66" charset="0"/>
                      </a:endParaRPr>
                    </a:p>
                    <a:p>
                      <a:r>
                        <a:rPr lang="en-GB" sz="1600" b="0" i="0" baseline="0" dirty="0">
                          <a:solidFill>
                            <a:schemeClr val="tx1"/>
                          </a:solidFill>
                          <a:latin typeface="Comic Sans MS" panose="030F0702030302020204" pitchFamily="66" charset="0"/>
                        </a:rPr>
                        <a:t>Draw and label each </a:t>
                      </a:r>
                      <a:r>
                        <a:rPr lang="en-GB" sz="1600" b="0" i="0" baseline="0" dirty="0" err="1">
                          <a:solidFill>
                            <a:schemeClr val="tx1"/>
                          </a:solidFill>
                          <a:latin typeface="Comic Sans MS" panose="030F0702030302020204" pitchFamily="66" charset="0"/>
                        </a:rPr>
                        <a:t>Reebop</a:t>
                      </a:r>
                      <a:r>
                        <a:rPr lang="en-GB" sz="1600" b="0" i="0" baseline="0" dirty="0">
                          <a:solidFill>
                            <a:schemeClr val="tx1"/>
                          </a:solidFill>
                          <a:latin typeface="Comic Sans MS" panose="030F0702030302020204" pitchFamily="66" charset="0"/>
                        </a:rPr>
                        <a:t> child you make.</a:t>
                      </a:r>
                    </a:p>
                    <a:p>
                      <a:endParaRPr lang="en-GB" sz="1600" b="0" i="0" baseline="0" dirty="0">
                        <a:solidFill>
                          <a:schemeClr val="tx1"/>
                        </a:solidFill>
                        <a:latin typeface="Comic Sans MS" panose="030F0702030302020204" pitchFamily="66" charset="0"/>
                      </a:endParaRPr>
                    </a:p>
                    <a:p>
                      <a:r>
                        <a:rPr lang="en-GB" sz="1600" b="0" i="1" baseline="0" dirty="0">
                          <a:solidFill>
                            <a:schemeClr val="tx1"/>
                          </a:solidFill>
                          <a:latin typeface="Comic Sans MS" panose="030F0702030302020204" pitchFamily="66" charset="0"/>
                        </a:rPr>
                        <a:t>How many different </a:t>
                      </a:r>
                      <a:r>
                        <a:rPr lang="en-GB" sz="1600" b="0" i="1" baseline="0" dirty="0" err="1">
                          <a:solidFill>
                            <a:schemeClr val="tx1"/>
                          </a:solidFill>
                          <a:latin typeface="Comic Sans MS" panose="030F0702030302020204" pitchFamily="66" charset="0"/>
                        </a:rPr>
                        <a:t>Reebop</a:t>
                      </a:r>
                      <a:r>
                        <a:rPr lang="en-GB" sz="1600" b="0" i="1" baseline="0" dirty="0">
                          <a:solidFill>
                            <a:schemeClr val="tx1"/>
                          </a:solidFill>
                          <a:latin typeface="Comic Sans MS" panose="030F0702030302020204" pitchFamily="66" charset="0"/>
                        </a:rPr>
                        <a:t> children can you make?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a:t>
                      </a:r>
                      <a:r>
                        <a:rPr lang="en-GB" sz="1600" b="0" i="0" kern="1200" baseline="0" dirty="0">
                          <a:solidFill>
                            <a:srgbClr val="FF0000"/>
                          </a:solidFill>
                          <a:latin typeface="Comic Sans MS" panose="030F0702030302020204" pitchFamily="66" charset="0"/>
                          <a:ea typeface="+mn-ea"/>
                          <a:cs typeface="+mn-cs"/>
                        </a:rPr>
                        <a:t>Charlie has a pet cat with long white fur and a pointed nose. Why do you think the cat has those features?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Look at the pictures of the Royal Family.</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In pairs or small groups, discuss which features the children have inherited from which parent.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kern="1200" baseline="0" dirty="0">
                          <a:solidFill>
                            <a:schemeClr val="tx1"/>
                          </a:solidFill>
                          <a:latin typeface="Comic Sans MS" panose="030F0702030302020204" pitchFamily="66" charset="0"/>
                          <a:ea typeface="+mn-ea"/>
                          <a:cs typeface="+mn-cs"/>
                        </a:rPr>
                        <a:t>Stick the pictures in your books and list the similar characteristics between the children and their mother/father.</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a:t>
                      </a:r>
                      <a:r>
                        <a:rPr lang="en-GB" sz="1600" b="0" i="0" kern="1200" baseline="0" dirty="0">
                          <a:solidFill>
                            <a:srgbClr val="FF0000"/>
                          </a:solidFill>
                          <a:latin typeface="Comic Sans MS" panose="030F0702030302020204" pitchFamily="66" charset="0"/>
                          <a:ea typeface="+mn-ea"/>
                          <a:cs typeface="+mn-cs"/>
                        </a:rPr>
                        <a:t>If a woman has dyed her hair purple, might her baby have purple hair? Explain your reasoning.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899954" y="642317"/>
            <a:ext cx="1262074" cy="120889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6165668" y="977513"/>
            <a:ext cx="1789611" cy="8737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596176" y="695493"/>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329600"/>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160D63E-052C-4BB3-A6C4-0645B4198C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960BE02-C405-4E42-A714-059500196D81}">
  <ds:schemaRefs>
    <ds:schemaRef ds:uri="http://schemas.microsoft.com/sharepoint/v3/contenttype/forms"/>
  </ds:schemaRefs>
</ds:datastoreItem>
</file>

<file path=customXml/itemProps3.xml><?xml version="1.0" encoding="utf-8"?>
<ds:datastoreItem xmlns:ds="http://schemas.openxmlformats.org/officeDocument/2006/customXml" ds:itemID="{A1996496-EF9D-437A-8898-5F8668EDFB96}">
  <ds:schemaRef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933c73ff-1f47-478d-836a-52d41c4c8390"/>
    <ds:schemaRef ds:uri="http://purl.org/dc/terms/"/>
    <ds:schemaRef ds:uri="b7193443-4924-4c98-83f1-322a08f1315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Dividend</Template>
  <TotalTime>1518</TotalTime>
  <Words>811</Words>
  <Application>Microsoft Office PowerPoint</Application>
  <PresentationFormat>Widescreen</PresentationFormat>
  <Paragraphs>100</Paragraphs>
  <Slides>21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Calibri</vt:lpstr>
      <vt:lpstr>Comic Sans MS</vt:lpstr>
      <vt:lpstr>Gill Sans MT</vt:lpstr>
      <vt:lpstr>Wingdings 2</vt:lpstr>
      <vt:lpstr>Dividend</vt:lpstr>
      <vt:lpstr>PowerPoint Presentation</vt:lpstr>
      <vt:lpstr>Starter</vt:lpstr>
      <vt:lpstr>Starter </vt:lpstr>
      <vt:lpstr>PowerPoint Presentation</vt:lpstr>
      <vt:lpstr>PowerPoint Presentation</vt:lpstr>
      <vt:lpstr>PowerPoint Presentation</vt:lpstr>
      <vt:lpstr>PowerPoint Presentation</vt:lpstr>
      <vt:lpstr>Which features have come from which dog?</vt:lpstr>
      <vt:lpstr>Which features have come from which dog?</vt:lpstr>
      <vt:lpstr>PowerPoint Presentation</vt:lpstr>
      <vt:lpstr>Look at a litter of puppies</vt:lpstr>
      <vt:lpstr>How do these lambs differ? Look the same?</vt:lpstr>
      <vt:lpstr>PowerPoint Presentation</vt:lpstr>
      <vt:lpstr>What are their characteristics?</vt:lpstr>
      <vt:lpstr>PowerPoint Presentation</vt:lpstr>
      <vt:lpstr>PowerPoint Presentation</vt:lpstr>
      <vt:lpstr>What characteristics have been inherited?</vt:lpstr>
      <vt:lpstr>PowerPoint Presentation</vt:lpstr>
      <vt:lpstr>Activity – Reebop families!</vt:lpstr>
      <vt:lpstr>Activity – Reebop families!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12th February 2020</dc:title>
  <dc:creator>Emily Fenner</dc:creator>
  <cp:lastModifiedBy>Rachael Norman</cp:lastModifiedBy>
  <cp:revision>14</cp:revision>
  <dcterms:created xsi:type="dcterms:W3CDTF">2020-02-03T07:48:11Z</dcterms:created>
  <dcterms:modified xsi:type="dcterms:W3CDTF">2022-02-01T17:55:46Z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