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0" r:id="rId2"/>
    <p:sldId id="266" r:id="rId3"/>
    <p:sldId id="273" r:id="rId4"/>
    <p:sldId id="261" r:id="rId5"/>
    <p:sldId id="275" r:id="rId6"/>
    <p:sldId id="271" r:id="rId7"/>
    <p:sldId id="276" r:id="rId8"/>
    <p:sldId id="274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ice watton" initials="aw" lastIdx="1" clrIdx="0">
    <p:extLst>
      <p:ext uri="{19B8F6BF-5375-455C-9EA6-DF929625EA0E}">
        <p15:presenceInfo xmlns:p15="http://schemas.microsoft.com/office/powerpoint/2012/main" userId="1693759dd578f67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6210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4945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3282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392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4931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726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469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3124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862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4879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14588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16C3632-3519-4069-81FB-156443191AEE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91531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16C3632-3519-4069-81FB-156443191AEE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47283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F16C3632-3519-4069-81FB-156443191AEE}"/>
              </a:ext>
            </a:extLst>
          </p:cNvPr>
          <p:cNvSpPr/>
          <p:nvPr userDrawn="1"/>
        </p:nvSpPr>
        <p:spPr bwMode="auto">
          <a:xfrm>
            <a:off x="609601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28815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FBAAAF9B-CBF0-4CFC-9F65-905AB2443747}" type="datetimeFigureOut">
              <a:rPr lang="en-GB" smtClean="0"/>
              <a:t>06/12/2020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354F256F-C47E-4D82-A30A-810D5AFE96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6439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652" y="1007165"/>
            <a:ext cx="9875520" cy="1356360"/>
          </a:xfrm>
        </p:spPr>
        <p:txBody>
          <a:bodyPr>
            <a:normAutofit fontScale="90000"/>
          </a:bodyPr>
          <a:lstStyle/>
          <a:p>
            <a:r>
              <a:rPr lang="en-GB" sz="5300" u="sng">
                <a:latin typeface="Calibri" panose="020F0502020204030204" pitchFamily="34" charset="0"/>
                <a:cs typeface="Calibri" panose="020F0502020204030204" pitchFamily="34" charset="0"/>
              </a:rPr>
              <a:t>Monday 7</a:t>
            </a:r>
            <a:r>
              <a:rPr lang="en-GB" sz="5300" u="sng" baseline="3000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5300" u="sng">
                <a:latin typeface="Calibri" panose="020F0502020204030204" pitchFamily="34" charset="0"/>
                <a:cs typeface="Calibri" panose="020F0502020204030204" pitchFamily="34" charset="0"/>
              </a:rPr>
              <a:t> December </a:t>
            </a:r>
            <a: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  <a:t>2020</a:t>
            </a:r>
            <a:b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  <a:t>L.O: To apply prepositions of place.</a:t>
            </a:r>
            <a:b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  <a:t>C: Explanation Text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3090" y="2035024"/>
            <a:ext cx="5022258" cy="447517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B45620BD-233C-41C2-9428-36D9A1C0CD4E}"/>
              </a:ext>
            </a:extLst>
          </p:cNvPr>
          <p:cNvSpPr txBox="1">
            <a:spLocks/>
          </p:cNvSpPr>
          <p:nvPr/>
        </p:nvSpPr>
        <p:spPr>
          <a:xfrm>
            <a:off x="584105" y="3282231"/>
            <a:ext cx="5511895" cy="25686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200" dirty="0">
                <a:latin typeface="Calibri" panose="020F0502020204030204" pitchFamily="34" charset="0"/>
                <a:cs typeface="Calibri" panose="020F0502020204030204" pitchFamily="34" charset="0"/>
              </a:rPr>
              <a:t>We are going to learn all about prepositions!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Flowchart: Process 7">
            <a:extLst>
              <a:ext uri="{FF2B5EF4-FFF2-40B4-BE49-F238E27FC236}">
                <a16:creationId xmlns:a16="http://schemas.microsoft.com/office/drawing/2014/main" id="{708CF15A-1703-42B9-877E-C0F4E36D7750}"/>
              </a:ext>
            </a:extLst>
          </p:cNvPr>
          <p:cNvSpPr/>
          <p:nvPr/>
        </p:nvSpPr>
        <p:spPr>
          <a:xfrm>
            <a:off x="437322" y="3282231"/>
            <a:ext cx="5511895" cy="2383073"/>
          </a:xfrm>
          <a:prstGeom prst="flowChartProcess">
            <a:avLst/>
          </a:prstGeom>
          <a:noFill/>
          <a:ln w="57150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4974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07813E5F-7098-4239-943C-0651721A5E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660914" y="815896"/>
            <a:ext cx="8220075" cy="993775"/>
          </a:xfrm>
        </p:spPr>
        <p:txBody>
          <a:bodyPr/>
          <a:lstStyle/>
          <a:p>
            <a:r>
              <a:rPr lang="en-GB" altLang="en-US" sz="3600" dirty="0"/>
              <a:t>Where Is Everything?</a:t>
            </a:r>
          </a:p>
        </p:txBody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id="{A039FECB-7E55-4A5C-824F-45931C24DB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0137" y="1587818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algn="ctr" eaLnBrk="1" hangingPunct="1"/>
            <a:r>
              <a:rPr lang="en-GB" altLang="en-US"/>
              <a:t>Look at this bedroom scene. Talk to your partner and describe</a:t>
            </a:r>
            <a:br>
              <a:rPr lang="en-GB" altLang="en-US"/>
            </a:br>
            <a:r>
              <a:rPr lang="en-GB" altLang="en-US" b="1">
                <a:solidFill>
                  <a:srgbClr val="0070C0"/>
                </a:solidFill>
              </a:rPr>
              <a:t>where</a:t>
            </a:r>
            <a:r>
              <a:rPr lang="en-GB" altLang="en-US"/>
              <a:t> </a:t>
            </a:r>
            <a:r>
              <a:rPr lang="en-GB" altLang="en-US" b="1">
                <a:solidFill>
                  <a:srgbClr val="0070C0"/>
                </a:solidFill>
              </a:rPr>
              <a:t>everything</a:t>
            </a:r>
            <a:r>
              <a:rPr lang="en-GB" altLang="en-US"/>
              <a:t> </a:t>
            </a:r>
            <a:r>
              <a:rPr lang="en-GB" altLang="en-US" b="1">
                <a:solidFill>
                  <a:srgbClr val="0070C0"/>
                </a:solidFill>
              </a:rPr>
              <a:t>is</a:t>
            </a:r>
            <a:r>
              <a:rPr lang="en-GB" altLang="en-US"/>
              <a:t>.</a:t>
            </a:r>
          </a:p>
        </p:txBody>
      </p:sp>
      <p:pic>
        <p:nvPicPr>
          <p:cNvPr id="9220" name="Picture 1">
            <a:extLst>
              <a:ext uri="{FF2B5EF4-FFF2-40B4-BE49-F238E27FC236}">
                <a16:creationId xmlns:a16="http://schemas.microsoft.com/office/drawing/2014/main" id="{009E4EAF-36DD-4382-BA2C-2CB766610C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3363" y="2326799"/>
            <a:ext cx="5875338" cy="411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DFCB1D86-9E07-44CA-AF6A-565A823B8D10}"/>
              </a:ext>
            </a:extLst>
          </p:cNvPr>
          <p:cNvSpPr txBox="1">
            <a:spLocks/>
          </p:cNvSpPr>
          <p:nvPr/>
        </p:nvSpPr>
        <p:spPr>
          <a:xfrm>
            <a:off x="5119053" y="190977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  <a:t>Starter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07813E5F-7098-4239-943C-0651721A5EC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660914" y="815896"/>
            <a:ext cx="8220075" cy="993775"/>
          </a:xfrm>
        </p:spPr>
        <p:txBody>
          <a:bodyPr/>
          <a:lstStyle/>
          <a:p>
            <a:r>
              <a:rPr lang="en-GB" altLang="en-US" sz="3600" dirty="0"/>
              <a:t>Where Is Everything?</a:t>
            </a:r>
          </a:p>
        </p:txBody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id="{A039FECB-7E55-4A5C-824F-45931C24DB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0137" y="1587818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algn="ctr" eaLnBrk="1" hangingPunct="1"/>
            <a:r>
              <a:rPr lang="en-GB" altLang="en-US"/>
              <a:t>Look at this bedroom scene. Talk to your partner and describe</a:t>
            </a:r>
            <a:br>
              <a:rPr lang="en-GB" altLang="en-US"/>
            </a:br>
            <a:r>
              <a:rPr lang="en-GB" altLang="en-US" b="1">
                <a:solidFill>
                  <a:srgbClr val="0070C0"/>
                </a:solidFill>
              </a:rPr>
              <a:t>where</a:t>
            </a:r>
            <a:r>
              <a:rPr lang="en-GB" altLang="en-US"/>
              <a:t> </a:t>
            </a:r>
            <a:r>
              <a:rPr lang="en-GB" altLang="en-US" b="1">
                <a:solidFill>
                  <a:srgbClr val="0070C0"/>
                </a:solidFill>
              </a:rPr>
              <a:t>everything</a:t>
            </a:r>
            <a:r>
              <a:rPr lang="en-GB" altLang="en-US"/>
              <a:t> </a:t>
            </a:r>
            <a:r>
              <a:rPr lang="en-GB" altLang="en-US" b="1">
                <a:solidFill>
                  <a:srgbClr val="0070C0"/>
                </a:solidFill>
              </a:rPr>
              <a:t>is</a:t>
            </a:r>
            <a:r>
              <a:rPr lang="en-GB" altLang="en-US"/>
              <a:t>.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FCB1D86-9E07-44CA-AF6A-565A823B8D10}"/>
              </a:ext>
            </a:extLst>
          </p:cNvPr>
          <p:cNvSpPr txBox="1">
            <a:spLocks/>
          </p:cNvSpPr>
          <p:nvPr/>
        </p:nvSpPr>
        <p:spPr>
          <a:xfrm>
            <a:off x="5119053" y="190977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  <a:t>Starter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1">
            <a:extLst>
              <a:ext uri="{FF2B5EF4-FFF2-40B4-BE49-F238E27FC236}">
                <a16:creationId xmlns:a16="http://schemas.microsoft.com/office/drawing/2014/main" id="{D53AD373-0B5E-46EE-928C-A47B9CC161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233" y="2434590"/>
            <a:ext cx="5875338" cy="411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" name="Next to">
            <a:extLst>
              <a:ext uri="{FF2B5EF4-FFF2-40B4-BE49-F238E27FC236}">
                <a16:creationId xmlns:a16="http://schemas.microsoft.com/office/drawing/2014/main" id="{66EC6D44-277A-4B12-9400-F8D8F8E537C1}"/>
              </a:ext>
            </a:extLst>
          </p:cNvPr>
          <p:cNvGrpSpPr>
            <a:grpSpLocks/>
          </p:cNvGrpSpPr>
          <p:nvPr/>
        </p:nvGrpSpPr>
        <p:grpSpPr bwMode="auto">
          <a:xfrm>
            <a:off x="3773833" y="5295264"/>
            <a:ext cx="2535238" cy="927100"/>
            <a:chOff x="2050721" y="4895594"/>
            <a:chExt cx="2535962" cy="926758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3EBB0F1E-9D67-43DE-88A0-BBDCC3AE984D}"/>
                </a:ext>
              </a:extLst>
            </p:cNvPr>
            <p:cNvSpPr/>
            <p:nvPr/>
          </p:nvSpPr>
          <p:spPr>
            <a:xfrm>
              <a:off x="2400071" y="5138392"/>
              <a:ext cx="2186612" cy="683960"/>
            </a:xfrm>
            <a:prstGeom prst="rect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16000" anchor="ctr"/>
            <a:lstStyle/>
            <a:p>
              <a:pPr algn="ctr">
                <a:defRPr/>
              </a:pPr>
              <a:r>
                <a:rPr lang="en-GB" dirty="0">
                  <a:solidFill>
                    <a:schemeClr val="tx1"/>
                  </a:solidFill>
                </a:rPr>
                <a:t>The phone is </a:t>
              </a:r>
              <a:r>
                <a:rPr lang="en-GB" b="1" dirty="0">
                  <a:solidFill>
                    <a:schemeClr val="tx1"/>
                  </a:solidFill>
                </a:rPr>
                <a:t>next to</a:t>
              </a:r>
              <a:r>
                <a:rPr lang="en-GB" dirty="0">
                  <a:solidFill>
                    <a:schemeClr val="tx1"/>
                  </a:solidFill>
                </a:rPr>
                <a:t> the bed.</a:t>
              </a: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5B257ECD-33CF-4802-AF3F-43DAC7FAE052}"/>
                </a:ext>
              </a:extLst>
            </p:cNvPr>
            <p:cNvSpPr/>
            <p:nvPr/>
          </p:nvSpPr>
          <p:spPr>
            <a:xfrm>
              <a:off x="2050721" y="4895594"/>
              <a:ext cx="485914" cy="48559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BA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400" b="1" dirty="0">
                  <a:solidFill>
                    <a:srgbClr val="FBAF00"/>
                  </a:solidFill>
                </a:rPr>
                <a:t>×</a:t>
              </a:r>
            </a:p>
          </p:txBody>
        </p:sp>
      </p:grpSp>
      <p:grpSp>
        <p:nvGrpSpPr>
          <p:cNvPr id="12" name="In front of">
            <a:extLst>
              <a:ext uri="{FF2B5EF4-FFF2-40B4-BE49-F238E27FC236}">
                <a16:creationId xmlns:a16="http://schemas.microsoft.com/office/drawing/2014/main" id="{1293F7A4-7B34-4B01-9A73-2D53E9A1B9F7}"/>
              </a:ext>
            </a:extLst>
          </p:cNvPr>
          <p:cNvGrpSpPr>
            <a:grpSpLocks/>
          </p:cNvGrpSpPr>
          <p:nvPr/>
        </p:nvGrpSpPr>
        <p:grpSpPr bwMode="auto">
          <a:xfrm>
            <a:off x="3642072" y="3447415"/>
            <a:ext cx="2890837" cy="809625"/>
            <a:chOff x="1919416" y="3043585"/>
            <a:chExt cx="2890835" cy="809401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3800166-4CE1-42DA-ACFF-68D295DC3BBF}"/>
                </a:ext>
              </a:extLst>
            </p:cNvPr>
            <p:cNvSpPr/>
            <p:nvPr/>
          </p:nvSpPr>
          <p:spPr>
            <a:xfrm>
              <a:off x="1919416" y="3168963"/>
              <a:ext cx="2647948" cy="684023"/>
            </a:xfrm>
            <a:prstGeom prst="rect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324000" anchor="ctr"/>
            <a:lstStyle/>
            <a:p>
              <a:pPr algn="ctr">
                <a:defRPr/>
              </a:pPr>
              <a:r>
                <a:rPr lang="en-GB" dirty="0">
                  <a:solidFill>
                    <a:schemeClr val="tx1"/>
                  </a:solidFill>
                </a:rPr>
                <a:t>The lamp is </a:t>
              </a:r>
              <a:r>
                <a:rPr lang="en-GB" b="1" dirty="0">
                  <a:solidFill>
                    <a:schemeClr val="tx1"/>
                  </a:solidFill>
                </a:rPr>
                <a:t>in front of </a:t>
              </a:r>
              <a:r>
                <a:rPr lang="en-GB" dirty="0">
                  <a:solidFill>
                    <a:schemeClr val="tx1"/>
                  </a:solidFill>
                </a:rPr>
                <a:t>the window</a:t>
              </a:r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23C32C74-F06C-4586-8673-0AB7774A54E8}"/>
                </a:ext>
              </a:extLst>
            </p:cNvPr>
            <p:cNvSpPr/>
            <p:nvPr/>
          </p:nvSpPr>
          <p:spPr>
            <a:xfrm>
              <a:off x="4324476" y="3043585"/>
              <a:ext cx="485775" cy="48564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BA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400" b="1" dirty="0">
                  <a:solidFill>
                    <a:srgbClr val="FBAF00"/>
                  </a:solidFill>
                </a:rPr>
                <a:t>×</a:t>
              </a:r>
            </a:p>
          </p:txBody>
        </p:sp>
      </p:grpSp>
      <p:grpSp>
        <p:nvGrpSpPr>
          <p:cNvPr id="15" name="Under">
            <a:extLst>
              <a:ext uri="{FF2B5EF4-FFF2-40B4-BE49-F238E27FC236}">
                <a16:creationId xmlns:a16="http://schemas.microsoft.com/office/drawing/2014/main" id="{56B6C117-7E7E-41A6-A42F-A457179D1627}"/>
              </a:ext>
            </a:extLst>
          </p:cNvPr>
          <p:cNvGrpSpPr>
            <a:grpSpLocks/>
          </p:cNvGrpSpPr>
          <p:nvPr/>
        </p:nvGrpSpPr>
        <p:grpSpPr bwMode="auto">
          <a:xfrm>
            <a:off x="4673947" y="4384040"/>
            <a:ext cx="2733675" cy="842963"/>
            <a:chOff x="2950843" y="3995349"/>
            <a:chExt cx="2733264" cy="842320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D85A35A-32E0-4066-AADF-DB4E3EF4285C}"/>
                </a:ext>
              </a:extLst>
            </p:cNvPr>
            <p:cNvSpPr/>
            <p:nvPr/>
          </p:nvSpPr>
          <p:spPr>
            <a:xfrm>
              <a:off x="2950843" y="4153978"/>
              <a:ext cx="2409463" cy="683691"/>
            </a:xfrm>
            <a:prstGeom prst="rect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324000" anchor="ctr"/>
            <a:lstStyle/>
            <a:p>
              <a:pPr algn="ctr">
                <a:defRPr/>
              </a:pPr>
              <a:r>
                <a:rPr lang="en-GB" dirty="0">
                  <a:solidFill>
                    <a:schemeClr val="tx1"/>
                  </a:solidFill>
                </a:rPr>
                <a:t>The desk is </a:t>
              </a:r>
              <a:r>
                <a:rPr lang="en-GB" b="1" dirty="0">
                  <a:solidFill>
                    <a:schemeClr val="tx1"/>
                  </a:solidFill>
                </a:rPr>
                <a:t>under</a:t>
              </a:r>
              <a:r>
                <a:rPr lang="en-GB" dirty="0">
                  <a:solidFill>
                    <a:schemeClr val="tx1"/>
                  </a:solidFill>
                </a:rPr>
                <a:t> the window</a:t>
              </a: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4025A34B-8E84-4CD4-BCAF-8D6A3DB54A29}"/>
                </a:ext>
              </a:extLst>
            </p:cNvPr>
            <p:cNvSpPr/>
            <p:nvPr/>
          </p:nvSpPr>
          <p:spPr>
            <a:xfrm>
              <a:off x="5198405" y="3995349"/>
              <a:ext cx="485702" cy="48540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BA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400" b="1" dirty="0">
                  <a:solidFill>
                    <a:srgbClr val="FBAF00"/>
                  </a:solidFill>
                </a:rPr>
                <a:t>×</a:t>
              </a:r>
            </a:p>
          </p:txBody>
        </p:sp>
      </p:grpSp>
      <p:grpSp>
        <p:nvGrpSpPr>
          <p:cNvPr id="18" name="On">
            <a:extLst>
              <a:ext uri="{FF2B5EF4-FFF2-40B4-BE49-F238E27FC236}">
                <a16:creationId xmlns:a16="http://schemas.microsoft.com/office/drawing/2014/main" id="{77599865-C0C5-4798-B4E4-08531736A710}"/>
              </a:ext>
            </a:extLst>
          </p:cNvPr>
          <p:cNvGrpSpPr>
            <a:grpSpLocks/>
          </p:cNvGrpSpPr>
          <p:nvPr/>
        </p:nvGrpSpPr>
        <p:grpSpPr bwMode="auto">
          <a:xfrm>
            <a:off x="6578947" y="4957127"/>
            <a:ext cx="2587625" cy="1009650"/>
            <a:chOff x="4855926" y="4569195"/>
            <a:chExt cx="2588416" cy="1009793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F09C5492-08BD-4AD5-AF5A-83B8290F64BA}"/>
                </a:ext>
              </a:extLst>
            </p:cNvPr>
            <p:cNvSpPr/>
            <p:nvPr/>
          </p:nvSpPr>
          <p:spPr>
            <a:xfrm>
              <a:off x="4855926" y="4894678"/>
              <a:ext cx="2408973" cy="684310"/>
            </a:xfrm>
            <a:prstGeom prst="rect">
              <a:avLst/>
            </a:prstGeom>
            <a:solidFill>
              <a:srgbClr val="FFED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324000" anchor="ctr"/>
            <a:lstStyle/>
            <a:p>
              <a:pPr algn="ctr">
                <a:defRPr/>
              </a:pPr>
              <a:r>
                <a:rPr lang="en-GB" dirty="0">
                  <a:solidFill>
                    <a:schemeClr val="tx1"/>
                  </a:solidFill>
                </a:rPr>
                <a:t>The guitar is </a:t>
              </a:r>
              <a:r>
                <a:rPr lang="en-GB" b="1" dirty="0">
                  <a:solidFill>
                    <a:schemeClr val="tx1"/>
                  </a:solidFill>
                </a:rPr>
                <a:t>on</a:t>
              </a:r>
              <a:r>
                <a:rPr lang="en-GB" dirty="0">
                  <a:solidFill>
                    <a:schemeClr val="tx1"/>
                  </a:solidFill>
                </a:rPr>
                <a:t> the chair</a:t>
              </a: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550AA5CC-67F0-4986-9978-1CA53EC720D0}"/>
                </a:ext>
              </a:extLst>
            </p:cNvPr>
            <p:cNvSpPr/>
            <p:nvPr/>
          </p:nvSpPr>
          <p:spPr>
            <a:xfrm>
              <a:off x="6958419" y="4569195"/>
              <a:ext cx="485923" cy="48584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BA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2400" b="1" dirty="0">
                  <a:solidFill>
                    <a:srgbClr val="FBAF00"/>
                  </a:solidFill>
                </a:rPr>
                <a:t>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52421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652" y="678664"/>
            <a:ext cx="9875520" cy="1356360"/>
          </a:xfrm>
        </p:spPr>
        <p:txBody>
          <a:bodyPr>
            <a:normAutofit fontScale="90000"/>
          </a:bodyPr>
          <a:lstStyle/>
          <a:p>
            <a: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  <a:t>How many prepositions can you think of?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3090" y="2035024"/>
            <a:ext cx="5022258" cy="4475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4319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6652" y="678664"/>
            <a:ext cx="9875520" cy="1356360"/>
          </a:xfrm>
        </p:spPr>
        <p:txBody>
          <a:bodyPr>
            <a:normAutofit fontScale="90000"/>
          </a:bodyPr>
          <a:lstStyle/>
          <a:p>
            <a: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  <a:t>How many prepositions can you think of?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3090" y="2035024"/>
            <a:ext cx="5022258" cy="447517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7A9ED5E-DEED-44A2-8FFF-C9BB0870C3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2314" y="1894019"/>
            <a:ext cx="8258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under</a:t>
            </a:r>
            <a:endParaRPr lang="en-GB" alt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E581BEE-8792-4049-A428-8D9BD03D0B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62052" y="2327364"/>
            <a:ext cx="946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0070C0"/>
                </a:solidFill>
              </a:rPr>
              <a:t>toward</a:t>
            </a:r>
            <a:endParaRPr lang="en-GB" alt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692F796-0D63-4D12-8D83-003F699B7B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2989" y="4349882"/>
            <a:ext cx="3905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in</a:t>
            </a:r>
            <a:endParaRPr lang="en-GB" alt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7C4E871-4705-443C-983A-D8249F56DB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03362" y="5138521"/>
            <a:ext cx="85151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above</a:t>
            </a:r>
            <a:endParaRPr lang="en-GB" alt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B7F519B-F174-4205-9BFD-9242C54E72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27151" y="5338339"/>
            <a:ext cx="666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0070C0"/>
                </a:solidFill>
              </a:rPr>
              <a:t>with</a:t>
            </a:r>
            <a:endParaRPr lang="en-GB" alt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B323D61-8CDE-4984-B92B-FB293E4EF5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2102" y="5056319"/>
            <a:ext cx="91563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beside</a:t>
            </a:r>
            <a:endParaRPr lang="en-GB" alt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AE5E087-08A4-434B-9388-E9463D25E8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939" y="4591182"/>
            <a:ext cx="85151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above</a:t>
            </a:r>
            <a:endParaRPr lang="en-GB" alt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B2C6AC8-0EC0-4B0D-AA8A-D595CC7CBE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2111" y="2969094"/>
            <a:ext cx="46679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0070C0"/>
                </a:solidFill>
              </a:rPr>
              <a:t>on</a:t>
            </a:r>
            <a:endParaRPr lang="en-GB" alt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69198562-5CE4-45BC-8804-5E9E913BB6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7476" y="3122744"/>
            <a:ext cx="1056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through</a:t>
            </a:r>
            <a:endParaRPr lang="en-GB" alt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050CCD8-C8C7-46A2-90C8-580E08092E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5814" y="2397257"/>
            <a:ext cx="83869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below</a:t>
            </a:r>
            <a:endParaRPr lang="en-GB" alt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C71689C-04A7-44DE-B66F-04C213910D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98802" y="1984507"/>
            <a:ext cx="92845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across</a:t>
            </a:r>
            <a:endParaRPr lang="en-GB" altLang="en-US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798D077B-1A5A-4157-8408-5D44A82989D2}"/>
              </a:ext>
            </a:extLst>
          </p:cNvPr>
          <p:cNvCxnSpPr>
            <a:cxnSpLocks/>
          </p:cNvCxnSpPr>
          <p:nvPr/>
        </p:nvCxnSpPr>
        <p:spPr>
          <a:xfrm flipV="1">
            <a:off x="4227201" y="2596157"/>
            <a:ext cx="970413" cy="428672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F2F3F6D-8FF1-4460-AE43-4EEB5DE5376A}"/>
              </a:ext>
            </a:extLst>
          </p:cNvPr>
          <p:cNvCxnSpPr/>
          <p:nvPr/>
        </p:nvCxnSpPr>
        <p:spPr>
          <a:xfrm>
            <a:off x="4886464" y="4164145"/>
            <a:ext cx="1268413" cy="384175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369AB60E-2E94-4157-B78C-76FFF069C740}"/>
              </a:ext>
            </a:extLst>
          </p:cNvPr>
          <p:cNvCxnSpPr/>
          <p:nvPr/>
        </p:nvCxnSpPr>
        <p:spPr>
          <a:xfrm>
            <a:off x="4378815" y="4272610"/>
            <a:ext cx="1020763" cy="749300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21A54A5F-FD5E-4D4A-9168-A3F078B865CB}"/>
              </a:ext>
            </a:extLst>
          </p:cNvPr>
          <p:cNvCxnSpPr/>
          <p:nvPr/>
        </p:nvCxnSpPr>
        <p:spPr>
          <a:xfrm>
            <a:off x="3430276" y="4263587"/>
            <a:ext cx="730250" cy="927100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814C6F1A-C0BE-489D-8403-8E33A37527B8}"/>
              </a:ext>
            </a:extLst>
          </p:cNvPr>
          <p:cNvCxnSpPr/>
          <p:nvPr/>
        </p:nvCxnSpPr>
        <p:spPr>
          <a:xfrm flipH="1">
            <a:off x="2276613" y="4164145"/>
            <a:ext cx="446088" cy="804863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79437798-A1C4-403A-9DBE-773DED47D0E0}"/>
              </a:ext>
            </a:extLst>
          </p:cNvPr>
          <p:cNvCxnSpPr/>
          <p:nvPr/>
        </p:nvCxnSpPr>
        <p:spPr>
          <a:xfrm flipH="1">
            <a:off x="1505088" y="3914907"/>
            <a:ext cx="744538" cy="652462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F89E7539-07AA-4046-B8B7-31BF195452DB}"/>
              </a:ext>
            </a:extLst>
          </p:cNvPr>
          <p:cNvCxnSpPr/>
          <p:nvPr/>
        </p:nvCxnSpPr>
        <p:spPr>
          <a:xfrm flipH="1">
            <a:off x="5138996" y="3250815"/>
            <a:ext cx="1077913" cy="325437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3203E963-44F3-4622-9A38-3A853FB0E1ED}"/>
              </a:ext>
            </a:extLst>
          </p:cNvPr>
          <p:cNvCxnSpPr>
            <a:endCxn id="19" idx="3"/>
          </p:cNvCxnSpPr>
          <p:nvPr/>
        </p:nvCxnSpPr>
        <p:spPr>
          <a:xfrm flipH="1" flipV="1">
            <a:off x="1344177" y="3307410"/>
            <a:ext cx="1013401" cy="255072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535B0A97-7D81-4E55-A473-31525FD97119}"/>
              </a:ext>
            </a:extLst>
          </p:cNvPr>
          <p:cNvCxnSpPr/>
          <p:nvPr/>
        </p:nvCxnSpPr>
        <p:spPr>
          <a:xfrm flipH="1" flipV="1">
            <a:off x="1755913" y="2741744"/>
            <a:ext cx="966788" cy="496888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5442B8C7-D3A5-42C3-A739-ED8081826945}"/>
              </a:ext>
            </a:extLst>
          </p:cNvPr>
          <p:cNvCxnSpPr>
            <a:endCxn id="21" idx="2"/>
          </p:cNvCxnSpPr>
          <p:nvPr/>
        </p:nvCxnSpPr>
        <p:spPr>
          <a:xfrm flipH="1" flipV="1">
            <a:off x="2463031" y="2353839"/>
            <a:ext cx="540658" cy="714930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A0EC1CC8-BDA5-492C-94E2-93856A7BC454}"/>
              </a:ext>
            </a:extLst>
          </p:cNvPr>
          <p:cNvCxnSpPr/>
          <p:nvPr/>
        </p:nvCxnSpPr>
        <p:spPr>
          <a:xfrm flipV="1">
            <a:off x="3584714" y="2265494"/>
            <a:ext cx="136525" cy="725488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Group 8">
            <a:extLst>
              <a:ext uri="{FF2B5EF4-FFF2-40B4-BE49-F238E27FC236}">
                <a16:creationId xmlns:a16="http://schemas.microsoft.com/office/drawing/2014/main" id="{648A763C-6CB6-496A-A156-3B107C31DC7A}"/>
              </a:ext>
            </a:extLst>
          </p:cNvPr>
          <p:cNvGrpSpPr>
            <a:grpSpLocks/>
          </p:cNvGrpSpPr>
          <p:nvPr/>
        </p:nvGrpSpPr>
        <p:grpSpPr bwMode="auto">
          <a:xfrm>
            <a:off x="1892439" y="2705232"/>
            <a:ext cx="3527425" cy="1801812"/>
            <a:chOff x="2567940" y="3062978"/>
            <a:chExt cx="3528060" cy="1801773"/>
          </a:xfrm>
        </p:grpSpPr>
        <p:pic>
          <p:nvPicPr>
            <p:cNvPr id="38" name="Picture 7">
              <a:extLst>
                <a:ext uri="{FF2B5EF4-FFF2-40B4-BE49-F238E27FC236}">
                  <a16:creationId xmlns:a16="http://schemas.microsoft.com/office/drawing/2014/main" id="{E9F82F18-40A0-4ED5-A3D6-1239E4727CE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67940" y="3062978"/>
              <a:ext cx="3528060" cy="18017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Title 20">
              <a:extLst>
                <a:ext uri="{FF2B5EF4-FFF2-40B4-BE49-F238E27FC236}">
                  <a16:creationId xmlns:a16="http://schemas.microsoft.com/office/drawing/2014/main" id="{8E4EBFA8-5AE7-49BC-81BA-C827E7DEFC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2757" y="3816455"/>
              <a:ext cx="2638426" cy="542185"/>
            </a:xfrm>
            <a:prstGeom prst="roundRect">
              <a:avLst>
                <a:gd name="adj" fmla="val 9639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36000" tIns="72000" rIns="36000" bIns="72000" anchor="ctr" anchorCtr="1"/>
            <a:lstStyle>
              <a:lvl1pPr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9pPr>
            </a:lstStyle>
            <a:p>
              <a:pPr eaLnBrk="1" hangingPunct="1">
                <a:lnSpc>
                  <a:spcPct val="90000"/>
                </a:lnSpc>
              </a:pPr>
              <a:r>
                <a:rPr lang="en-GB" altLang="en-US" sz="2800" b="1">
                  <a:solidFill>
                    <a:srgbClr val="1C1C1C"/>
                  </a:solidFill>
                  <a:latin typeface="Twinkl SemiBold" pitchFamily="2" charset="0"/>
                </a:rPr>
                <a:t>Prepositions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375394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>
            <a:extLst>
              <a:ext uri="{FF2B5EF4-FFF2-40B4-BE49-F238E27FC236}">
                <a16:creationId xmlns:a16="http://schemas.microsoft.com/office/drawing/2014/main" id="{40A4B393-FC67-46E1-B96E-75D42A6CD6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 sz="3600"/>
              <a:t>Preposition Mind Map</a:t>
            </a:r>
          </a:p>
        </p:txBody>
      </p:sp>
      <p:sp>
        <p:nvSpPr>
          <p:cNvPr id="11267" name="Rectangle 4">
            <a:extLst>
              <a:ext uri="{FF2B5EF4-FFF2-40B4-BE49-F238E27FC236}">
                <a16:creationId xmlns:a16="http://schemas.microsoft.com/office/drawing/2014/main" id="{9DDC5D1F-6386-4C3D-BCBD-13B629790C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3620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algn="ctr" eaLnBrk="1" hangingPunct="1"/>
            <a:r>
              <a:rPr lang="en-GB" altLang="en-US"/>
              <a:t>How many different words or phrases (</a:t>
            </a:r>
            <a:r>
              <a:rPr lang="en-GB" altLang="en-US" b="1">
                <a:solidFill>
                  <a:srgbClr val="0070C0"/>
                </a:solidFill>
              </a:rPr>
              <a:t>prepositions</a:t>
            </a:r>
            <a:r>
              <a:rPr lang="en-GB" altLang="en-US"/>
              <a:t>) can you think of to describe </a:t>
            </a:r>
            <a:r>
              <a:rPr lang="en-GB" altLang="en-US" b="1">
                <a:solidFill>
                  <a:srgbClr val="E6007E"/>
                </a:solidFill>
              </a:rPr>
              <a:t>time</a:t>
            </a:r>
            <a:r>
              <a:rPr lang="en-GB" altLang="en-US"/>
              <a:t>, </a:t>
            </a:r>
            <a:r>
              <a:rPr lang="en-GB" altLang="en-US" b="1">
                <a:solidFill>
                  <a:srgbClr val="E6007E"/>
                </a:solidFill>
              </a:rPr>
              <a:t>place</a:t>
            </a:r>
            <a:r>
              <a:rPr lang="en-GB" altLang="en-US"/>
              <a:t> or </a:t>
            </a:r>
            <a:r>
              <a:rPr lang="en-GB" altLang="en-US" b="1">
                <a:solidFill>
                  <a:srgbClr val="E6007E"/>
                </a:solidFill>
              </a:rPr>
              <a:t>movement</a:t>
            </a:r>
            <a:r>
              <a:rPr lang="en-GB" altLang="en-US"/>
              <a:t>?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92FEF78-91CF-4BAD-8768-588F9C40590E}"/>
              </a:ext>
            </a:extLst>
          </p:cNvPr>
          <p:cNvCxnSpPr/>
          <p:nvPr/>
        </p:nvCxnSpPr>
        <p:spPr>
          <a:xfrm flipV="1">
            <a:off x="6880226" y="2667000"/>
            <a:ext cx="530225" cy="922338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1174A765-85EB-4257-A62E-25345D19DC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1" y="2190750"/>
            <a:ext cx="8258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under</a:t>
            </a:r>
            <a:endParaRPr lang="en-GB" alt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68F6A6-ABD3-4C53-A770-59D78B5D4B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3764" y="2281238"/>
            <a:ext cx="8899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before</a:t>
            </a:r>
            <a:endParaRPr lang="en-GB" alt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A4D5F6B-8FC1-4331-8896-4302575E72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69276" y="2759075"/>
            <a:ext cx="16337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at six o’clock</a:t>
            </a:r>
            <a:endParaRPr lang="en-GB" alt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6FFA372-36E3-437D-A674-76E70496F5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5025" y="3449638"/>
            <a:ext cx="698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after</a:t>
            </a:r>
            <a:endParaRPr lang="en-GB" alt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23F8562-85C1-4F0D-81C1-4C1FECCE43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4275" y="4025900"/>
            <a:ext cx="946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toward</a:t>
            </a:r>
            <a:endParaRPr lang="en-GB" alt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61A22DB-173A-4F70-ABC6-12B168E7EC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28076" y="4646613"/>
            <a:ext cx="3905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in</a:t>
            </a:r>
            <a:endParaRPr lang="en-GB" alt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F34EDD7-74FF-41EC-BD55-5DE91AB24B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93089" y="5265738"/>
            <a:ext cx="85151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above</a:t>
            </a:r>
            <a:endParaRPr lang="en-GB" alt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70297BC-615A-41D5-8EA4-389AA6FC8D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3763" y="5530850"/>
            <a:ext cx="666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with</a:t>
            </a:r>
            <a:endParaRPr lang="en-GB" alt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18F75EF-7A9A-4C4A-97EB-61FBB4296B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0325" y="5346700"/>
            <a:ext cx="47961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off</a:t>
            </a:r>
            <a:endParaRPr lang="en-GB" alt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E3A9850-2106-44FF-B6AB-0FC31D707E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08589" y="5626100"/>
            <a:ext cx="90281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during</a:t>
            </a:r>
            <a:endParaRPr lang="en-GB" alt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52CFEEF-D49B-43E7-AFC0-8B02A53BE6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7189" y="5353050"/>
            <a:ext cx="91563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beside</a:t>
            </a:r>
            <a:endParaRPr lang="en-GB" alt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18FDC5F-CD43-4154-A949-7EA8FA4123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8026" y="4887913"/>
            <a:ext cx="85151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above</a:t>
            </a:r>
            <a:endParaRPr lang="en-GB" alt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ADFC269-35D7-4E95-BE2C-170D6E6373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13075" y="4237038"/>
            <a:ext cx="46679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0070C0"/>
                </a:solidFill>
              </a:rPr>
              <a:t>on</a:t>
            </a:r>
            <a:endParaRPr lang="en-GB" alt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ED4DDC6-92EF-406B-826F-89463287BD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2563" y="3419475"/>
            <a:ext cx="1056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through</a:t>
            </a:r>
            <a:endParaRPr lang="en-GB" alt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C4F968D-054D-4C1D-947C-0C1201E019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0901" y="2693988"/>
            <a:ext cx="83869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below</a:t>
            </a:r>
            <a:endParaRPr lang="en-GB" alt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D2C7DC7-6E93-4120-8217-A19AF72DEC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33889" y="2281238"/>
            <a:ext cx="92845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across</a:t>
            </a:r>
            <a:endParaRPr lang="en-GB" altLang="en-US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53D38AF9-131C-469A-A06C-B86D071534D8}"/>
              </a:ext>
            </a:extLst>
          </p:cNvPr>
          <p:cNvCxnSpPr/>
          <p:nvPr/>
        </p:nvCxnSpPr>
        <p:spPr>
          <a:xfrm flipV="1">
            <a:off x="7326313" y="3127376"/>
            <a:ext cx="842962" cy="796925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AF39E7BA-06CD-4443-9FF6-0D1587CF90C4}"/>
              </a:ext>
            </a:extLst>
          </p:cNvPr>
          <p:cNvCxnSpPr/>
          <p:nvPr/>
        </p:nvCxnSpPr>
        <p:spPr>
          <a:xfrm flipV="1">
            <a:off x="7391401" y="3756026"/>
            <a:ext cx="1044575" cy="417513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F304D3F5-F276-4986-926A-32043050AF1D}"/>
              </a:ext>
            </a:extLst>
          </p:cNvPr>
          <p:cNvCxnSpPr/>
          <p:nvPr/>
        </p:nvCxnSpPr>
        <p:spPr>
          <a:xfrm flipV="1">
            <a:off x="7410451" y="4244975"/>
            <a:ext cx="1179513" cy="114300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BC7347A7-E6AB-493E-9531-A1505949A778}"/>
              </a:ext>
            </a:extLst>
          </p:cNvPr>
          <p:cNvCxnSpPr/>
          <p:nvPr/>
        </p:nvCxnSpPr>
        <p:spPr>
          <a:xfrm>
            <a:off x="7321551" y="4460876"/>
            <a:ext cx="1268413" cy="384175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7FA9E5A7-37E6-4B35-823B-44EFEE03C84E}"/>
              </a:ext>
            </a:extLst>
          </p:cNvPr>
          <p:cNvCxnSpPr/>
          <p:nvPr/>
        </p:nvCxnSpPr>
        <p:spPr>
          <a:xfrm>
            <a:off x="7172326" y="4506913"/>
            <a:ext cx="1020763" cy="749300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58B85D17-3A73-464C-A489-8370ACCB22EF}"/>
              </a:ext>
            </a:extLst>
          </p:cNvPr>
          <p:cNvCxnSpPr/>
          <p:nvPr/>
        </p:nvCxnSpPr>
        <p:spPr>
          <a:xfrm>
            <a:off x="6810375" y="4522788"/>
            <a:ext cx="730250" cy="927100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9F1AB9C4-DACC-481C-BE4F-F7656890ED5C}"/>
              </a:ext>
            </a:extLst>
          </p:cNvPr>
          <p:cNvCxnSpPr/>
          <p:nvPr/>
        </p:nvCxnSpPr>
        <p:spPr>
          <a:xfrm>
            <a:off x="6475413" y="4554538"/>
            <a:ext cx="150812" cy="711200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DF4D7490-1314-4C93-BC89-DCE6360D20AC}"/>
              </a:ext>
            </a:extLst>
          </p:cNvPr>
          <p:cNvCxnSpPr/>
          <p:nvPr/>
        </p:nvCxnSpPr>
        <p:spPr>
          <a:xfrm flipH="1">
            <a:off x="5649913" y="4600576"/>
            <a:ext cx="120650" cy="930275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8D6701D0-37EB-4824-8615-D9502135C810}"/>
              </a:ext>
            </a:extLst>
          </p:cNvPr>
          <p:cNvCxnSpPr/>
          <p:nvPr/>
        </p:nvCxnSpPr>
        <p:spPr>
          <a:xfrm flipH="1">
            <a:off x="4711700" y="4460876"/>
            <a:ext cx="446088" cy="804863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8681A320-25AB-4E70-A9D8-80786064DFCF}"/>
              </a:ext>
            </a:extLst>
          </p:cNvPr>
          <p:cNvCxnSpPr/>
          <p:nvPr/>
        </p:nvCxnSpPr>
        <p:spPr>
          <a:xfrm flipH="1">
            <a:off x="3940175" y="4211638"/>
            <a:ext cx="744538" cy="652462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B246CADC-09A2-4703-AA74-F85BD3239701}"/>
              </a:ext>
            </a:extLst>
          </p:cNvPr>
          <p:cNvCxnSpPr/>
          <p:nvPr/>
        </p:nvCxnSpPr>
        <p:spPr>
          <a:xfrm flipH="1">
            <a:off x="3530601" y="4094164"/>
            <a:ext cx="1077913" cy="325437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3C80F4F3-B71D-4C52-B41A-16E003818151}"/>
              </a:ext>
            </a:extLst>
          </p:cNvPr>
          <p:cNvCxnSpPr>
            <a:endCxn id="28" idx="3"/>
          </p:cNvCxnSpPr>
          <p:nvPr/>
        </p:nvCxnSpPr>
        <p:spPr>
          <a:xfrm flipH="1" flipV="1">
            <a:off x="3779264" y="3604141"/>
            <a:ext cx="1013401" cy="255072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3F2E5CCF-0306-4B49-A273-7ECF8B435804}"/>
              </a:ext>
            </a:extLst>
          </p:cNvPr>
          <p:cNvCxnSpPr/>
          <p:nvPr/>
        </p:nvCxnSpPr>
        <p:spPr>
          <a:xfrm flipH="1" flipV="1">
            <a:off x="4191000" y="3038475"/>
            <a:ext cx="966788" cy="496888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E8EACAF6-3C15-445F-B880-76A5393EF0DF}"/>
              </a:ext>
            </a:extLst>
          </p:cNvPr>
          <p:cNvCxnSpPr>
            <a:endCxn id="30" idx="2"/>
          </p:cNvCxnSpPr>
          <p:nvPr/>
        </p:nvCxnSpPr>
        <p:spPr>
          <a:xfrm flipH="1" flipV="1">
            <a:off x="4898118" y="2650570"/>
            <a:ext cx="540658" cy="714930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1D761B27-0D58-48FC-8DB6-50B120AF49DE}"/>
              </a:ext>
            </a:extLst>
          </p:cNvPr>
          <p:cNvCxnSpPr/>
          <p:nvPr/>
        </p:nvCxnSpPr>
        <p:spPr>
          <a:xfrm flipV="1">
            <a:off x="6019801" y="2562225"/>
            <a:ext cx="136525" cy="725488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300" name="Group 8">
            <a:extLst>
              <a:ext uri="{FF2B5EF4-FFF2-40B4-BE49-F238E27FC236}">
                <a16:creationId xmlns:a16="http://schemas.microsoft.com/office/drawing/2014/main" id="{2B83AF09-1CAE-4C70-806B-81B2C7E0D872}"/>
              </a:ext>
            </a:extLst>
          </p:cNvPr>
          <p:cNvGrpSpPr>
            <a:grpSpLocks/>
          </p:cNvGrpSpPr>
          <p:nvPr/>
        </p:nvGrpSpPr>
        <p:grpSpPr bwMode="auto">
          <a:xfrm>
            <a:off x="4327526" y="3001963"/>
            <a:ext cx="3527425" cy="1801812"/>
            <a:chOff x="2567940" y="3062978"/>
            <a:chExt cx="3528060" cy="1801773"/>
          </a:xfrm>
        </p:grpSpPr>
        <p:pic>
          <p:nvPicPr>
            <p:cNvPr id="11301" name="Picture 7">
              <a:extLst>
                <a:ext uri="{FF2B5EF4-FFF2-40B4-BE49-F238E27FC236}">
                  <a16:creationId xmlns:a16="http://schemas.microsoft.com/office/drawing/2014/main" id="{45E49E72-E72C-4BA9-B029-88D7366B7F6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67940" y="3062978"/>
              <a:ext cx="3528060" cy="18017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302" name="Title 20">
              <a:extLst>
                <a:ext uri="{FF2B5EF4-FFF2-40B4-BE49-F238E27FC236}">
                  <a16:creationId xmlns:a16="http://schemas.microsoft.com/office/drawing/2014/main" id="{048A2DD4-8F63-4CEC-9CDF-4A9038A513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2757" y="3816455"/>
              <a:ext cx="2638426" cy="542185"/>
            </a:xfrm>
            <a:prstGeom prst="roundRect">
              <a:avLst>
                <a:gd name="adj" fmla="val 9639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36000" tIns="72000" rIns="36000" bIns="72000" anchor="ctr" anchorCtr="1"/>
            <a:lstStyle>
              <a:lvl1pPr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9pPr>
            </a:lstStyle>
            <a:p>
              <a:pPr eaLnBrk="1" hangingPunct="1">
                <a:lnSpc>
                  <a:spcPct val="90000"/>
                </a:lnSpc>
              </a:pPr>
              <a:r>
                <a:rPr lang="en-GB" altLang="en-US" sz="2800" b="1">
                  <a:solidFill>
                    <a:srgbClr val="1C1C1C"/>
                  </a:solidFill>
                  <a:latin typeface="Twinkl SemiBold" pitchFamily="2" charset="0"/>
                </a:rPr>
                <a:t>Prepositions</a:t>
              </a: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>
            <a:extLst>
              <a:ext uri="{FF2B5EF4-FFF2-40B4-BE49-F238E27FC236}">
                <a16:creationId xmlns:a16="http://schemas.microsoft.com/office/drawing/2014/main" id="{40A4B393-FC67-46E1-B96E-75D42A6CD6A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 sz="3600"/>
              <a:t>Preposition Mind Map</a:t>
            </a:r>
          </a:p>
        </p:txBody>
      </p:sp>
      <p:sp>
        <p:nvSpPr>
          <p:cNvPr id="11267" name="Rectangle 4">
            <a:extLst>
              <a:ext uri="{FF2B5EF4-FFF2-40B4-BE49-F238E27FC236}">
                <a16:creationId xmlns:a16="http://schemas.microsoft.com/office/drawing/2014/main" id="{9DDC5D1F-6386-4C3D-BCBD-13B629790C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3620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algn="ctr" eaLnBrk="1" hangingPunct="1"/>
            <a:r>
              <a:rPr lang="en-GB" altLang="en-US"/>
              <a:t>How many different words or phrases (</a:t>
            </a:r>
            <a:r>
              <a:rPr lang="en-GB" altLang="en-US" b="1">
                <a:solidFill>
                  <a:srgbClr val="0070C0"/>
                </a:solidFill>
              </a:rPr>
              <a:t>prepositions</a:t>
            </a:r>
            <a:r>
              <a:rPr lang="en-GB" altLang="en-US"/>
              <a:t>) can you think of to describe </a:t>
            </a:r>
            <a:r>
              <a:rPr lang="en-GB" altLang="en-US" b="1">
                <a:solidFill>
                  <a:srgbClr val="E6007E"/>
                </a:solidFill>
              </a:rPr>
              <a:t>time</a:t>
            </a:r>
            <a:r>
              <a:rPr lang="en-GB" altLang="en-US"/>
              <a:t>, </a:t>
            </a:r>
            <a:r>
              <a:rPr lang="en-GB" altLang="en-US" b="1">
                <a:solidFill>
                  <a:srgbClr val="E6007E"/>
                </a:solidFill>
              </a:rPr>
              <a:t>place</a:t>
            </a:r>
            <a:r>
              <a:rPr lang="en-GB" altLang="en-US"/>
              <a:t> or </a:t>
            </a:r>
            <a:r>
              <a:rPr lang="en-GB" altLang="en-US" b="1">
                <a:solidFill>
                  <a:srgbClr val="E6007E"/>
                </a:solidFill>
              </a:rPr>
              <a:t>movement</a:t>
            </a:r>
            <a:r>
              <a:rPr lang="en-GB" altLang="en-US"/>
              <a:t>?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92FEF78-91CF-4BAD-8768-588F9C40590E}"/>
              </a:ext>
            </a:extLst>
          </p:cNvPr>
          <p:cNvCxnSpPr/>
          <p:nvPr/>
        </p:nvCxnSpPr>
        <p:spPr>
          <a:xfrm flipV="1">
            <a:off x="6880226" y="2667000"/>
            <a:ext cx="530225" cy="922338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1174A765-85EB-4257-A62E-25345D19DC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7401" y="2190750"/>
            <a:ext cx="8258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under</a:t>
            </a:r>
            <a:endParaRPr lang="en-GB" alt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F68F6A6-ABD3-4C53-A770-59D78B5D4B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3764" y="2281238"/>
            <a:ext cx="8899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before</a:t>
            </a:r>
            <a:endParaRPr lang="en-GB" alt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A4D5F6B-8FC1-4331-8896-4302575E72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69276" y="2759075"/>
            <a:ext cx="163378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at six o’clock</a:t>
            </a:r>
            <a:endParaRPr lang="en-GB" alt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6FFA372-36E3-437D-A674-76E70496F5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5025" y="3449638"/>
            <a:ext cx="698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after</a:t>
            </a:r>
            <a:endParaRPr lang="en-GB" alt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23F8562-85C1-4F0D-81C1-4C1FECCE43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4275" y="4025900"/>
            <a:ext cx="946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toward</a:t>
            </a:r>
            <a:endParaRPr lang="en-GB" alt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C61A22DB-173A-4F70-ABC6-12B168E7EC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28076" y="4646613"/>
            <a:ext cx="3905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in</a:t>
            </a:r>
            <a:endParaRPr lang="en-GB" alt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F34EDD7-74FF-41EC-BD55-5DE91AB24B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93089" y="5265738"/>
            <a:ext cx="85151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above</a:t>
            </a:r>
            <a:endParaRPr lang="en-GB" alt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70297BC-615A-41D5-8EA4-389AA6FC8D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3763" y="5530850"/>
            <a:ext cx="666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with</a:t>
            </a:r>
            <a:endParaRPr lang="en-GB" alt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318F75EF-7A9A-4C4A-97EB-61FBB4296B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10325" y="5346700"/>
            <a:ext cx="47961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off</a:t>
            </a:r>
            <a:endParaRPr lang="en-GB" alt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E3A9850-2106-44FF-B6AB-0FC31D707E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08589" y="5626100"/>
            <a:ext cx="90281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during</a:t>
            </a:r>
            <a:endParaRPr lang="en-GB" alt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52CFEEF-D49B-43E7-AFC0-8B02A53BE6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7189" y="5353050"/>
            <a:ext cx="91563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beside</a:t>
            </a:r>
            <a:endParaRPr lang="en-GB" alt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118FDC5F-CD43-4154-A949-7EA8FA4123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8026" y="4887913"/>
            <a:ext cx="85151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above</a:t>
            </a:r>
            <a:endParaRPr lang="en-GB" alt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ADFC269-35D7-4E95-BE2C-170D6E6373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13075" y="4237038"/>
            <a:ext cx="46679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0070C0"/>
                </a:solidFill>
              </a:rPr>
              <a:t>on</a:t>
            </a:r>
            <a:endParaRPr lang="en-GB" alt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ED4DDC6-92EF-406B-826F-89463287BD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22563" y="3419475"/>
            <a:ext cx="1056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through</a:t>
            </a:r>
            <a:endParaRPr lang="en-GB" alt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C4F968D-054D-4C1D-947C-0C1201E019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0901" y="2693988"/>
            <a:ext cx="83869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below</a:t>
            </a:r>
            <a:endParaRPr lang="en-GB" alt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9D2C7DC7-6E93-4120-8217-A19AF72DEC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33889" y="2281238"/>
            <a:ext cx="92845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across</a:t>
            </a:r>
            <a:endParaRPr lang="en-GB" altLang="en-US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53D38AF9-131C-469A-A06C-B86D071534D8}"/>
              </a:ext>
            </a:extLst>
          </p:cNvPr>
          <p:cNvCxnSpPr/>
          <p:nvPr/>
        </p:nvCxnSpPr>
        <p:spPr>
          <a:xfrm flipV="1">
            <a:off x="7326313" y="3127376"/>
            <a:ext cx="842962" cy="796925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AF39E7BA-06CD-4443-9FF6-0D1587CF90C4}"/>
              </a:ext>
            </a:extLst>
          </p:cNvPr>
          <p:cNvCxnSpPr/>
          <p:nvPr/>
        </p:nvCxnSpPr>
        <p:spPr>
          <a:xfrm flipV="1">
            <a:off x="7391401" y="3756026"/>
            <a:ext cx="1044575" cy="417513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F304D3F5-F276-4986-926A-32043050AF1D}"/>
              </a:ext>
            </a:extLst>
          </p:cNvPr>
          <p:cNvCxnSpPr/>
          <p:nvPr/>
        </p:nvCxnSpPr>
        <p:spPr>
          <a:xfrm flipV="1">
            <a:off x="7410451" y="4244975"/>
            <a:ext cx="1179513" cy="114300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BC7347A7-E6AB-493E-9531-A1505949A778}"/>
              </a:ext>
            </a:extLst>
          </p:cNvPr>
          <p:cNvCxnSpPr/>
          <p:nvPr/>
        </p:nvCxnSpPr>
        <p:spPr>
          <a:xfrm>
            <a:off x="7321551" y="4460876"/>
            <a:ext cx="1268413" cy="384175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7FA9E5A7-37E6-4B35-823B-44EFEE03C84E}"/>
              </a:ext>
            </a:extLst>
          </p:cNvPr>
          <p:cNvCxnSpPr/>
          <p:nvPr/>
        </p:nvCxnSpPr>
        <p:spPr>
          <a:xfrm>
            <a:off x="7172326" y="4506913"/>
            <a:ext cx="1020763" cy="749300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58B85D17-3A73-464C-A489-8370ACCB22EF}"/>
              </a:ext>
            </a:extLst>
          </p:cNvPr>
          <p:cNvCxnSpPr/>
          <p:nvPr/>
        </p:nvCxnSpPr>
        <p:spPr>
          <a:xfrm>
            <a:off x="6810375" y="4522788"/>
            <a:ext cx="730250" cy="927100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9F1AB9C4-DACC-481C-BE4F-F7656890ED5C}"/>
              </a:ext>
            </a:extLst>
          </p:cNvPr>
          <p:cNvCxnSpPr/>
          <p:nvPr/>
        </p:nvCxnSpPr>
        <p:spPr>
          <a:xfrm>
            <a:off x="6475413" y="4554538"/>
            <a:ext cx="150812" cy="711200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DF4D7490-1314-4C93-BC89-DCE6360D20AC}"/>
              </a:ext>
            </a:extLst>
          </p:cNvPr>
          <p:cNvCxnSpPr/>
          <p:nvPr/>
        </p:nvCxnSpPr>
        <p:spPr>
          <a:xfrm flipH="1">
            <a:off x="5649913" y="4600576"/>
            <a:ext cx="120650" cy="930275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8D6701D0-37EB-4824-8615-D9502135C810}"/>
              </a:ext>
            </a:extLst>
          </p:cNvPr>
          <p:cNvCxnSpPr/>
          <p:nvPr/>
        </p:nvCxnSpPr>
        <p:spPr>
          <a:xfrm flipH="1">
            <a:off x="4711700" y="4460876"/>
            <a:ext cx="446088" cy="804863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8681A320-25AB-4E70-A9D8-80786064DFCF}"/>
              </a:ext>
            </a:extLst>
          </p:cNvPr>
          <p:cNvCxnSpPr/>
          <p:nvPr/>
        </p:nvCxnSpPr>
        <p:spPr>
          <a:xfrm flipH="1">
            <a:off x="3940175" y="4211638"/>
            <a:ext cx="744538" cy="652462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B246CADC-09A2-4703-AA74-F85BD3239701}"/>
              </a:ext>
            </a:extLst>
          </p:cNvPr>
          <p:cNvCxnSpPr/>
          <p:nvPr/>
        </p:nvCxnSpPr>
        <p:spPr>
          <a:xfrm flipH="1">
            <a:off x="3530601" y="4094164"/>
            <a:ext cx="1077913" cy="325437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3C80F4F3-B71D-4C52-B41A-16E003818151}"/>
              </a:ext>
            </a:extLst>
          </p:cNvPr>
          <p:cNvCxnSpPr>
            <a:endCxn id="28" idx="3"/>
          </p:cNvCxnSpPr>
          <p:nvPr/>
        </p:nvCxnSpPr>
        <p:spPr>
          <a:xfrm flipH="1" flipV="1">
            <a:off x="3779264" y="3604141"/>
            <a:ext cx="1013401" cy="255072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3F2E5CCF-0306-4B49-A273-7ECF8B435804}"/>
              </a:ext>
            </a:extLst>
          </p:cNvPr>
          <p:cNvCxnSpPr/>
          <p:nvPr/>
        </p:nvCxnSpPr>
        <p:spPr>
          <a:xfrm flipH="1" flipV="1">
            <a:off x="4191000" y="3038475"/>
            <a:ext cx="966788" cy="496888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E8EACAF6-3C15-445F-B880-76A5393EF0DF}"/>
              </a:ext>
            </a:extLst>
          </p:cNvPr>
          <p:cNvCxnSpPr>
            <a:endCxn id="30" idx="2"/>
          </p:cNvCxnSpPr>
          <p:nvPr/>
        </p:nvCxnSpPr>
        <p:spPr>
          <a:xfrm flipH="1" flipV="1">
            <a:off x="4898118" y="2650570"/>
            <a:ext cx="540658" cy="714930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1D761B27-0D58-48FC-8DB6-50B120AF49DE}"/>
              </a:ext>
            </a:extLst>
          </p:cNvPr>
          <p:cNvCxnSpPr/>
          <p:nvPr/>
        </p:nvCxnSpPr>
        <p:spPr>
          <a:xfrm flipV="1">
            <a:off x="6019801" y="2562225"/>
            <a:ext cx="136525" cy="725488"/>
          </a:xfrm>
          <a:prstGeom prst="line">
            <a:avLst/>
          </a:prstGeom>
          <a:ln w="28575">
            <a:solidFill>
              <a:srgbClr val="E6007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300" name="Group 8">
            <a:extLst>
              <a:ext uri="{FF2B5EF4-FFF2-40B4-BE49-F238E27FC236}">
                <a16:creationId xmlns:a16="http://schemas.microsoft.com/office/drawing/2014/main" id="{2B83AF09-1CAE-4C70-806B-81B2C7E0D872}"/>
              </a:ext>
            </a:extLst>
          </p:cNvPr>
          <p:cNvGrpSpPr>
            <a:grpSpLocks/>
          </p:cNvGrpSpPr>
          <p:nvPr/>
        </p:nvGrpSpPr>
        <p:grpSpPr bwMode="auto">
          <a:xfrm>
            <a:off x="4327526" y="3001963"/>
            <a:ext cx="3527425" cy="1801812"/>
            <a:chOff x="2567940" y="3062978"/>
            <a:chExt cx="3528060" cy="1801773"/>
          </a:xfrm>
        </p:grpSpPr>
        <p:pic>
          <p:nvPicPr>
            <p:cNvPr id="11301" name="Picture 7">
              <a:extLst>
                <a:ext uri="{FF2B5EF4-FFF2-40B4-BE49-F238E27FC236}">
                  <a16:creationId xmlns:a16="http://schemas.microsoft.com/office/drawing/2014/main" id="{45E49E72-E72C-4BA9-B029-88D7366B7F6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67940" y="3062978"/>
              <a:ext cx="3528060" cy="18017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302" name="Title 20">
              <a:extLst>
                <a:ext uri="{FF2B5EF4-FFF2-40B4-BE49-F238E27FC236}">
                  <a16:creationId xmlns:a16="http://schemas.microsoft.com/office/drawing/2014/main" id="{048A2DD4-8F63-4CEC-9CDF-4A9038A513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12757" y="3816455"/>
              <a:ext cx="2638426" cy="542185"/>
            </a:xfrm>
            <a:prstGeom prst="roundRect">
              <a:avLst>
                <a:gd name="adj" fmla="val 9639"/>
              </a:avLst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36000" tIns="72000" rIns="36000" bIns="72000" anchor="ctr" anchorCtr="1"/>
            <a:lstStyle>
              <a:lvl1pPr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anose="020B0604020202020204" pitchFamily="2" charset="0"/>
                </a:defRPr>
              </a:lvl9pPr>
            </a:lstStyle>
            <a:p>
              <a:pPr eaLnBrk="1" hangingPunct="1">
                <a:lnSpc>
                  <a:spcPct val="90000"/>
                </a:lnSpc>
              </a:pPr>
              <a:r>
                <a:rPr lang="en-GB" altLang="en-US" sz="2800" b="1">
                  <a:solidFill>
                    <a:srgbClr val="1C1C1C"/>
                  </a:solidFill>
                  <a:latin typeface="Twinkl SemiBold" pitchFamily="2" charset="0"/>
                </a:rPr>
                <a:t>Prepositions</a:t>
              </a: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00DD0CEB-34C6-419C-8A58-BAC0674FB672}"/>
              </a:ext>
            </a:extLst>
          </p:cNvPr>
          <p:cNvSpPr txBox="1"/>
          <p:nvPr/>
        </p:nvSpPr>
        <p:spPr>
          <a:xfrm>
            <a:off x="428348" y="4660553"/>
            <a:ext cx="2770711" cy="1754326"/>
          </a:xfrm>
          <a:prstGeom prst="rect">
            <a:avLst/>
          </a:prstGeom>
          <a:noFill/>
          <a:ln w="571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dirty="0"/>
              <a:t>Add some to your pot of prepositions!</a:t>
            </a:r>
          </a:p>
        </p:txBody>
      </p:sp>
    </p:spTree>
    <p:extLst>
      <p:ext uri="{BB962C8B-B14F-4D97-AF65-F5344CB8AC3E}">
        <p14:creationId xmlns:p14="http://schemas.microsoft.com/office/powerpoint/2010/main" val="28339858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20">
            <a:extLst>
              <a:ext uri="{FF2B5EF4-FFF2-40B4-BE49-F238E27FC236}">
                <a16:creationId xmlns:a16="http://schemas.microsoft.com/office/drawing/2014/main" id="{E513C106-2EA7-4EE7-B7E2-6F4FDF345F5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479426"/>
            <a:ext cx="8220075" cy="993775"/>
          </a:xfrm>
        </p:spPr>
        <p:txBody>
          <a:bodyPr/>
          <a:lstStyle/>
          <a:p>
            <a:r>
              <a:rPr lang="en-GB" altLang="en-US" sz="3600"/>
              <a:t>Preposition Or Not?</a:t>
            </a:r>
          </a:p>
        </p:txBody>
      </p:sp>
      <p:sp>
        <p:nvSpPr>
          <p:cNvPr id="12291" name="Rectangle 4">
            <a:extLst>
              <a:ext uri="{FF2B5EF4-FFF2-40B4-BE49-F238E27FC236}">
                <a16:creationId xmlns:a16="http://schemas.microsoft.com/office/drawing/2014/main" id="{020EC396-2949-4D68-9D91-BCB074E331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362075"/>
            <a:ext cx="7632700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algn="ctr" eaLnBrk="1" hangingPunct="1"/>
            <a:r>
              <a:rPr lang="en-GB" altLang="en-US"/>
              <a:t>Keeping in mind that ‘a </a:t>
            </a:r>
            <a:r>
              <a:rPr lang="en-GB" altLang="en-US" b="1">
                <a:solidFill>
                  <a:srgbClr val="0070C0"/>
                </a:solidFill>
              </a:rPr>
              <a:t>preposition</a:t>
            </a:r>
            <a:r>
              <a:rPr lang="en-GB" altLang="en-US">
                <a:solidFill>
                  <a:srgbClr val="0070C0"/>
                </a:solidFill>
              </a:rPr>
              <a:t> </a:t>
            </a:r>
            <a:r>
              <a:rPr lang="en-GB" altLang="en-US"/>
              <a:t>is a word or phrase used to describe a </a:t>
            </a:r>
            <a:r>
              <a:rPr lang="en-GB" altLang="en-US" b="1">
                <a:solidFill>
                  <a:srgbClr val="E6007E"/>
                </a:solidFill>
              </a:rPr>
              <a:t>place</a:t>
            </a:r>
            <a:r>
              <a:rPr lang="en-GB" altLang="en-US"/>
              <a:t>, </a:t>
            </a:r>
            <a:r>
              <a:rPr lang="en-GB" altLang="en-US" b="1">
                <a:solidFill>
                  <a:srgbClr val="E6007E"/>
                </a:solidFill>
              </a:rPr>
              <a:t>time</a:t>
            </a:r>
            <a:r>
              <a:rPr lang="en-GB" altLang="en-US">
                <a:solidFill>
                  <a:srgbClr val="E6007E"/>
                </a:solidFill>
              </a:rPr>
              <a:t> </a:t>
            </a:r>
            <a:r>
              <a:rPr lang="en-GB" altLang="en-US"/>
              <a:t>or </a:t>
            </a:r>
            <a:r>
              <a:rPr lang="en-GB" altLang="en-US" b="1">
                <a:solidFill>
                  <a:srgbClr val="E6007E"/>
                </a:solidFill>
              </a:rPr>
              <a:t>movement</a:t>
            </a:r>
            <a:r>
              <a:rPr lang="en-GB" altLang="en-US"/>
              <a:t>’ sort the following words into the correct circles: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4E1C08A9-CFBE-4C98-B074-4EE110A15E06}"/>
              </a:ext>
            </a:extLst>
          </p:cNvPr>
          <p:cNvSpPr/>
          <p:nvPr/>
        </p:nvSpPr>
        <p:spPr>
          <a:xfrm>
            <a:off x="2857500" y="2171701"/>
            <a:ext cx="2997200" cy="2900363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762FC77E-9E87-490E-AC7A-789B23891F41}"/>
              </a:ext>
            </a:extLst>
          </p:cNvPr>
          <p:cNvSpPr/>
          <p:nvPr/>
        </p:nvSpPr>
        <p:spPr>
          <a:xfrm>
            <a:off x="6446838" y="2171701"/>
            <a:ext cx="2997200" cy="290036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294" name="Rectangle 1">
            <a:extLst>
              <a:ext uri="{FF2B5EF4-FFF2-40B4-BE49-F238E27FC236}">
                <a16:creationId xmlns:a16="http://schemas.microsoft.com/office/drawing/2014/main" id="{66B65EBE-29B4-4DE6-9550-9AC647CF2C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14738" y="2376488"/>
            <a:ext cx="1582484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0070C0"/>
                </a:solidFill>
              </a:rPr>
              <a:t>Prepositions</a:t>
            </a:r>
            <a:endParaRPr lang="en-GB" altLang="en-US"/>
          </a:p>
        </p:txBody>
      </p:sp>
      <p:sp>
        <p:nvSpPr>
          <p:cNvPr id="12295" name="Rectangle 6">
            <a:extLst>
              <a:ext uri="{FF2B5EF4-FFF2-40B4-BE49-F238E27FC236}">
                <a16:creationId xmlns:a16="http://schemas.microsoft.com/office/drawing/2014/main" id="{3CF25900-4762-42DC-A297-778ABE0DCA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81826" y="2297113"/>
            <a:ext cx="19272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algn="ctr" eaLnBrk="1" hangingPunct="1"/>
            <a:r>
              <a:rPr lang="en-GB" altLang="en-US" b="1">
                <a:solidFill>
                  <a:srgbClr val="E6007E"/>
                </a:solidFill>
              </a:rPr>
              <a:t>Not</a:t>
            </a:r>
            <a:br>
              <a:rPr lang="en-GB" altLang="en-US" b="1">
                <a:solidFill>
                  <a:srgbClr val="E6007E"/>
                </a:solidFill>
              </a:rPr>
            </a:br>
            <a:r>
              <a:rPr lang="en-GB" altLang="en-US" b="1">
                <a:solidFill>
                  <a:srgbClr val="E6007E"/>
                </a:solidFill>
              </a:rPr>
              <a:t>Prepositions</a:t>
            </a:r>
            <a:endParaRPr lang="en-GB" altLang="en-US">
              <a:solidFill>
                <a:srgbClr val="E6007E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401EE6F-8385-474D-8769-E645C0BB8E5F}"/>
              </a:ext>
            </a:extLst>
          </p:cNvPr>
          <p:cNvSpPr/>
          <p:nvPr/>
        </p:nvSpPr>
        <p:spPr>
          <a:xfrm>
            <a:off x="2338388" y="5272088"/>
            <a:ext cx="7505700" cy="95091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D4520EE-41C0-49A2-BC53-463A7584FE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62214" y="5392738"/>
            <a:ext cx="7905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/>
              <a:t>angry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4AA2244-1576-4DB3-BA70-403A976E9D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3176" y="5392738"/>
            <a:ext cx="14446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u="sng"/>
              <a:t>before</a:t>
            </a:r>
            <a:r>
              <a:rPr lang="en-GB" altLang="en-US"/>
              <a:t> lunch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34D2E62-9FCD-4376-B104-5A4A1D8DC4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4525" y="5392738"/>
            <a:ext cx="13731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 u="sng"/>
              <a:t>after</a:t>
            </a:r>
            <a:r>
              <a:rPr lang="en-GB" altLang="en-US"/>
              <a:t> school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EEEDAF0-4831-4A3B-80C9-01E585F253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34275" y="5392738"/>
            <a:ext cx="5715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/>
              <a:t>and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F80BE2B-9633-4A32-A056-D81137CD8C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689975" y="5392738"/>
            <a:ext cx="774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/>
              <a:t>under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C044DA7-F914-4E5F-AF61-F9774BCB44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81326" y="5753100"/>
            <a:ext cx="10017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/>
              <a:t>through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A135A7B-E652-4B67-8193-EAF48BA419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81526" y="5753100"/>
            <a:ext cx="74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/>
              <a:t>threw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6782B83-C524-494D-8680-7805AF5D40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35664" y="5753100"/>
            <a:ext cx="86433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/>
              <a:t>beside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C758FF2-52E7-4DBE-8F86-7F0CCA716C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3914" y="5753100"/>
            <a:ext cx="86433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/>
              <a:t>decide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619C13E-F415-4EDF-91F5-27CC552A3A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0263" y="5753100"/>
            <a:ext cx="36420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anose="020B0604020202020204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anose="020B0604020202020204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anose="020B0604020202020204" pitchFamily="2" charset="0"/>
              </a:defRPr>
            </a:lvl9pPr>
          </a:lstStyle>
          <a:p>
            <a:pPr eaLnBrk="1" hangingPunct="1"/>
            <a:r>
              <a:rPr lang="en-GB" altLang="en-US"/>
              <a:t>in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0.56146 -0.33958 " pathEditMode="relative" rAng="0" ptsTypes="AA">
                                      <p:cBhvr>
                                        <p:cTn id="6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073" y="-16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44444E-6 L -0.02118 -0.38287 " pathEditMode="relative" rAng="0" ptsTypes="AA">
                                      <p:cBhvr>
                                        <p:cTn id="10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9" y="-19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44444E-6 L -0.22622 -0.328 " pathEditMode="relative" rAng="0" ptsTypes="AA">
                                      <p:cBhvr>
                                        <p:cTn id="14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19" y="-16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0.01875 -0.29166 " pathEditMode="relative" rAng="0" ptsTypes="AA">
                                      <p:cBhvr>
                                        <p:cTn id="18" dur="1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8" y="-14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4.44444E-6 L -0.51441 -0.27013 " pathEditMode="relative" rAng="0" ptsTypes="AA">
                                      <p:cBhvr>
                                        <p:cTn id="22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29" y="-13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7.40741E-7 L 0.10226 -0.27245 " pathEditMode="relative" rAng="0" ptsTypes="AA">
                                      <p:cBhvr>
                                        <p:cTn id="26" dur="1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04" y="-1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7.40741E-7 L 0.33038 -0.29398 " pathEditMode="relative" rAng="0" ptsTypes="AA">
                                      <p:cBhvr>
                                        <p:cTn id="30" dur="1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10" y="-1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7.40741E-7 L -0.21007 -0.21829 " pathEditMode="relative" rAng="0" ptsTypes="AA">
                                      <p:cBhvr>
                                        <p:cTn id="34" dur="1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03" y="-10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022E-16 -7.40741E-7 L 0.04479 -0.2338 " pathEditMode="relative" rAng="0" ptsTypes="AA">
                                      <p:cBhvr>
                                        <p:cTn id="38" dur="1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0" y="-11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7.40741E-7 L -0.47187 -0.16667 " pathEditMode="relative" rAng="0" ptsTypes="AA">
                                      <p:cBhvr>
                                        <p:cTn id="42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94" y="-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96C21-B505-4F31-9A47-28CA4F0C28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322" y="264533"/>
            <a:ext cx="9875520" cy="1356360"/>
          </a:xfrm>
        </p:spPr>
        <p:txBody>
          <a:bodyPr>
            <a:normAutofit fontScale="90000"/>
          </a:bodyPr>
          <a:lstStyle/>
          <a:p>
            <a:r>
              <a:rPr lang="en-GB" sz="5300" u="sng" dirty="0">
                <a:latin typeface="Calibri" panose="020F0502020204030204" pitchFamily="34" charset="0"/>
                <a:cs typeface="Calibri" panose="020F0502020204030204" pitchFamily="34" charset="0"/>
              </a:rPr>
              <a:t>Now it’s your turn!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87F7D06-C5B0-43AF-B04C-C891D46E35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23090" y="2035024"/>
            <a:ext cx="5022258" cy="4475172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B45620BD-233C-41C2-9428-36D9A1C0CD4E}"/>
              </a:ext>
            </a:extLst>
          </p:cNvPr>
          <p:cNvSpPr txBox="1">
            <a:spLocks/>
          </p:cNvSpPr>
          <p:nvPr/>
        </p:nvSpPr>
        <p:spPr>
          <a:xfrm>
            <a:off x="546652" y="1500810"/>
            <a:ext cx="5511895" cy="50093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Paddlers: Fill in the blanks and write sentences using the picture prompts. 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Snorkellers: Fill in the blanks and write sentences using the picture prompts.</a:t>
            </a:r>
          </a:p>
          <a:p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200" dirty="0">
                <a:latin typeface="Calibri" panose="020F0502020204030204" pitchFamily="34" charset="0"/>
                <a:cs typeface="Calibri" panose="020F0502020204030204" pitchFamily="34" charset="0"/>
              </a:rPr>
              <a:t>Divers: Write sentences using the picture prompts and highlight the propositions of place. </a:t>
            </a:r>
            <a:b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Flowchart: Process 7">
            <a:extLst>
              <a:ext uri="{FF2B5EF4-FFF2-40B4-BE49-F238E27FC236}">
                <a16:creationId xmlns:a16="http://schemas.microsoft.com/office/drawing/2014/main" id="{708CF15A-1703-42B9-877E-C0F4E36D7750}"/>
              </a:ext>
            </a:extLst>
          </p:cNvPr>
          <p:cNvSpPr/>
          <p:nvPr/>
        </p:nvSpPr>
        <p:spPr>
          <a:xfrm>
            <a:off x="437322" y="1133061"/>
            <a:ext cx="5511895" cy="5377135"/>
          </a:xfrm>
          <a:prstGeom prst="flowChartProcess">
            <a:avLst/>
          </a:prstGeom>
          <a:noFill/>
          <a:ln w="57150"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9332862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D9D01AC2-EE7D-4E49-99EE-8E62E4E7E8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48</TotalTime>
  <Words>334</Words>
  <Application>Microsoft Office PowerPoint</Application>
  <PresentationFormat>Widescreen</PresentationFormat>
  <Paragraphs>89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Calibri</vt:lpstr>
      <vt:lpstr>Corbel</vt:lpstr>
      <vt:lpstr>Twinkl</vt:lpstr>
      <vt:lpstr>Twinkl SemiBold</vt:lpstr>
      <vt:lpstr>Basis</vt:lpstr>
      <vt:lpstr>Monday 7th December 2020 L.O: To apply prepositions of place. C: Explanation Text </vt:lpstr>
      <vt:lpstr>Where Is Everything?</vt:lpstr>
      <vt:lpstr>Where Is Everything?</vt:lpstr>
      <vt:lpstr>How many prepositions can you think of?  </vt:lpstr>
      <vt:lpstr>How many prepositions can you think of?  </vt:lpstr>
      <vt:lpstr>Preposition Mind Map</vt:lpstr>
      <vt:lpstr>Preposition Mind Map</vt:lpstr>
      <vt:lpstr>Preposition Or Not?</vt:lpstr>
      <vt:lpstr>Now it’s your turn!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1st December 2020 L.O: To identify key features. C: Explanation Text</dc:title>
  <dc:creator>alice watton</dc:creator>
  <cp:lastModifiedBy>alice watton</cp:lastModifiedBy>
  <cp:revision>7</cp:revision>
  <dcterms:created xsi:type="dcterms:W3CDTF">2020-11-22T19:35:26Z</dcterms:created>
  <dcterms:modified xsi:type="dcterms:W3CDTF">2020-12-06T19:36:12Z</dcterms:modified>
</cp:coreProperties>
</file>