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41"/>
  </p:notesMasterIdLst>
  <p:sldIdLst>
    <p:sldId id="256" r:id="rId5"/>
    <p:sldId id="257" r:id="rId6"/>
    <p:sldId id="267" r:id="rId7"/>
    <p:sldId id="268" r:id="rId8"/>
    <p:sldId id="258" r:id="rId9"/>
    <p:sldId id="259" r:id="rId10"/>
    <p:sldId id="260" r:id="rId11"/>
    <p:sldId id="261" r:id="rId12"/>
    <p:sldId id="262" r:id="rId13"/>
    <p:sldId id="269" r:id="rId14"/>
    <p:sldId id="270" r:id="rId15"/>
    <p:sldId id="271" r:id="rId16"/>
    <p:sldId id="263" r:id="rId17"/>
    <p:sldId id="264" r:id="rId18"/>
    <p:sldId id="266" r:id="rId19"/>
    <p:sldId id="272" r:id="rId20"/>
    <p:sldId id="273" r:id="rId21"/>
    <p:sldId id="274" r:id="rId22"/>
    <p:sldId id="275" r:id="rId23"/>
    <p:sldId id="276" r:id="rId24"/>
    <p:sldId id="278" r:id="rId25"/>
    <p:sldId id="279" r:id="rId26"/>
    <p:sldId id="280" r:id="rId27"/>
    <p:sldId id="282" r:id="rId28"/>
    <p:sldId id="283" r:id="rId29"/>
    <p:sldId id="284" r:id="rId30"/>
    <p:sldId id="285" r:id="rId31"/>
    <p:sldId id="286" r:id="rId32"/>
    <p:sldId id="287" r:id="rId33"/>
    <p:sldId id="288" r:id="rId34"/>
    <p:sldId id="290" r:id="rId35"/>
    <p:sldId id="289" r:id="rId36"/>
    <p:sldId id="291" r:id="rId37"/>
    <p:sldId id="292" r:id="rId38"/>
    <p:sldId id="293" r:id="rId39"/>
    <p:sldId id="29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8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8F22F8-475F-9A27-B766-A1C233CFF476}" v="34" dt="2020-06-05T09:55:45.8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8"/>
    <p:restoredTop sz="94648"/>
  </p:normalViewPr>
  <p:slideViewPr>
    <p:cSldViewPr snapToGrid="0" snapToObjects="1">
      <p:cViewPr>
        <p:scale>
          <a:sx n="100" d="100"/>
          <a:sy n="100" d="100"/>
        </p:scale>
        <p:origin x="-144" y="-176"/>
      </p:cViewPr>
      <p:guideLst>
        <p:guide orient="horz" pos="2160"/>
        <p:guide pos="3840"/>
      </p:guideLst>
    </p:cSldViewPr>
  </p:slideViewPr>
  <p:notesTextViewPr>
    <p:cViewPr>
      <p:scale>
        <a:sx n="1" d="1"/>
        <a:sy n="1" d="1"/>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slide" Target="slides/slide22.xml" Id="rId26" /><Relationship Type="http://schemas.openxmlformats.org/officeDocument/2006/relationships/slide" Target="slides/slide35.xml" Id="rId39" /><Relationship Type="http://schemas.openxmlformats.org/officeDocument/2006/relationships/slide" Target="slides/slide17.xml" Id="rId21" /><Relationship Type="http://schemas.openxmlformats.org/officeDocument/2006/relationships/slide" Target="slides/slide30.xml" Id="rId34" /><Relationship Type="http://schemas.openxmlformats.org/officeDocument/2006/relationships/presProps" Target="presProps.xml" Id="rId42" /><Relationship Type="http://schemas.microsoft.com/office/2015/10/relationships/revisionInfo" Target="revisionInfo.xml" Id="rId47" /><Relationship Type="http://schemas.openxmlformats.org/officeDocument/2006/relationships/slide" Target="slides/slide3.xml" Id="rId7"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slide" Target="slides/slide25.xml" Id="rId29"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20.xml" Id="rId24" /><Relationship Type="http://schemas.openxmlformats.org/officeDocument/2006/relationships/slide" Target="slides/slide28.xml" Id="rId32" /><Relationship Type="http://schemas.openxmlformats.org/officeDocument/2006/relationships/slide" Target="slides/slide33.xml" Id="rId37" /><Relationship Type="http://schemas.openxmlformats.org/officeDocument/2006/relationships/slide" Target="slides/slide36.xml" Id="rId40" /><Relationship Type="http://schemas.openxmlformats.org/officeDocument/2006/relationships/tableStyles" Target="tableStyles.xml" Id="rId45"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slide" Target="slides/slide19.xml" Id="rId23" /><Relationship Type="http://schemas.openxmlformats.org/officeDocument/2006/relationships/slide" Target="slides/slide24.xml" Id="rId28" /><Relationship Type="http://schemas.openxmlformats.org/officeDocument/2006/relationships/slide" Target="slides/slide32.xml" Id="rId36"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 Target="slides/slide27.xml" Id="rId31" /><Relationship Type="http://schemas.openxmlformats.org/officeDocument/2006/relationships/theme" Target="theme/theme1.xml" Id="rId44"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slide" Target="slides/slide18.xml" Id="rId22" /><Relationship Type="http://schemas.openxmlformats.org/officeDocument/2006/relationships/slide" Target="slides/slide23.xml" Id="rId27" /><Relationship Type="http://schemas.openxmlformats.org/officeDocument/2006/relationships/slide" Target="slides/slide26.xml" Id="rId30" /><Relationship Type="http://schemas.openxmlformats.org/officeDocument/2006/relationships/slide" Target="slides/slide31.xml" Id="rId35" /><Relationship Type="http://schemas.openxmlformats.org/officeDocument/2006/relationships/viewProps" Target="viewProps.xml" Id="rId43" /><Relationship Type="http://schemas.openxmlformats.org/officeDocument/2006/relationships/slide" Target="slides/slide4.xml" Id="rId8" /><Relationship Type="http://schemas.openxmlformats.org/officeDocument/2006/relationships/customXml" Target="../customXml/item3.xml" Id="rId3"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slide" Target="slides/slide21.xml" Id="rId25" /><Relationship Type="http://schemas.openxmlformats.org/officeDocument/2006/relationships/slide" Target="slides/slide29.xml" Id="rId33" /><Relationship Type="http://schemas.openxmlformats.org/officeDocument/2006/relationships/slide" Target="slides/slide34.xml" Id="rId38" /><Relationship Type="http://schemas.openxmlformats.org/officeDocument/2006/relationships/slide" Target="slides/slide16.xml" Id="rId20" /><Relationship Type="http://schemas.openxmlformats.org/officeDocument/2006/relationships/notesMaster" Target="notesMasters/notesMaster1.xml" Id="rId41"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216B91-1A44-D740-B58F-7B8B34C796B4}" type="datetimeFigureOut">
              <a:rPr lang="en-US" smtClean="0"/>
              <a:t>6/5/2020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D1FB91-C2D1-904D-B2BC-5E221266AC7F}" type="slidenum">
              <a:rPr lang="en-US" smtClean="0"/>
              <a:t>‹#›</a:t>
            </a:fld>
            <a:endParaRPr lang="en-US"/>
          </a:p>
        </p:txBody>
      </p:sp>
    </p:spTree>
    <p:extLst>
      <p:ext uri="{BB962C8B-B14F-4D97-AF65-F5344CB8AC3E}">
        <p14:creationId xmlns:p14="http://schemas.microsoft.com/office/powerpoint/2010/main" val="317204630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look at the image and try to identify the features of a non-chronological report.</a:t>
            </a:r>
          </a:p>
        </p:txBody>
      </p:sp>
      <p:sp>
        <p:nvSpPr>
          <p:cNvPr id="4" name="Slide Number Placeholder 3"/>
          <p:cNvSpPr>
            <a:spLocks noGrp="1"/>
          </p:cNvSpPr>
          <p:nvPr>
            <p:ph type="sldNum" sz="quarter" idx="10"/>
          </p:nvPr>
        </p:nvSpPr>
        <p:spPr/>
        <p:txBody>
          <a:bodyPr/>
          <a:lstStyle/>
          <a:p>
            <a:fld id="{5C14DA45-52B1-4BFC-A127-7896E705BA7C}" type="slidenum">
              <a:rPr lang="en-GB" smtClean="0"/>
              <a:t>4</a:t>
            </a:fld>
            <a:endParaRPr lang="en-GB"/>
          </a:p>
        </p:txBody>
      </p:sp>
    </p:spTree>
    <p:extLst>
      <p:ext uri="{BB962C8B-B14F-4D97-AF65-F5344CB8AC3E}">
        <p14:creationId xmlns:p14="http://schemas.microsoft.com/office/powerpoint/2010/main" val="3096082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GB"/>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B88107EA-613F-D347-B8BD-71EC25211E34}" type="datetimeFigureOut">
              <a:rPr lang="en-US" smtClean="0"/>
              <a:t>6/5/2020</a:t>
            </a:fld>
            <a:endParaRPr lang="en-US"/>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232C5204-631E-6A4B-8FB2-8CB93940E7C9}" type="slidenum">
              <a:rPr lang="en-US" smtClean="0"/>
              <a:t>‹#›</a:t>
            </a:fld>
            <a:endParaRPr lang="en-US"/>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07050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601179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B88107EA-613F-D347-B8BD-71EC25211E34}" type="datetimeFigureOut">
              <a:rPr lang="en-US" smtClean="0"/>
              <a:t>6/5/2020</a:t>
            </a:fld>
            <a:endParaRPr lang="en-US"/>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232C5204-631E-6A4B-8FB2-8CB93940E7C9}" type="slidenum">
              <a:rPr lang="en-US" smtClean="0"/>
              <a:t>‹#›</a:t>
            </a:fld>
            <a:endParaRPr lang="en-US"/>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068434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88107EA-613F-D347-B8BD-71EC25211E34}" type="datetimeFigureOut">
              <a:rPr lang="en-US" smtClean="0"/>
              <a:t>6/5/2020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42198904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88107EA-613F-D347-B8BD-71EC25211E34}" type="datetimeFigureOut">
              <a:rPr lang="en-US" smtClean="0"/>
              <a:t>6/5/2020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37891053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88107EA-613F-D347-B8BD-71EC25211E34}" type="datetimeFigureOut">
              <a:rPr lang="en-US" smtClean="0"/>
              <a:t>6/5/2020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853326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8107EA-613F-D347-B8BD-71EC25211E34}" type="datetimeFigureOut">
              <a:rPr lang="en-US" smtClean="0"/>
              <a:t>6/5/2020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763535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GB"/>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B88107EA-613F-D347-B8BD-71EC25211E34}" type="datetimeFigureOut">
              <a:rPr lang="en-US" smtClean="0"/>
              <a:t>6/5/2020</a:t>
            </a:fld>
            <a:endParaRPr lang="en-US"/>
          </a:p>
        </p:txBody>
      </p:sp>
      <p:sp>
        <p:nvSpPr>
          <p:cNvPr id="6" name="Footer Placeholder 5"/>
          <p:cNvSpPr>
            <a:spLocks noGrp="1"/>
          </p:cNvSpPr>
          <p:nvPr>
            <p:ph type="ftr" sz="quarter" idx="11"/>
          </p:nvPr>
        </p:nvSpPr>
        <p:spPr>
          <a:xfrm>
            <a:off x="2103620" y="6375679"/>
            <a:ext cx="3482179" cy="345796"/>
          </a:xfrm>
        </p:spPr>
        <p:txBody>
          <a:bodyPr/>
          <a:lstStyle/>
          <a:p>
            <a:endParaRPr lang="en-US"/>
          </a:p>
        </p:txBody>
      </p:sp>
      <p:sp>
        <p:nvSpPr>
          <p:cNvPr id="7" name="Slide Number Placeholder 6"/>
          <p:cNvSpPr>
            <a:spLocks noGrp="1"/>
          </p:cNvSpPr>
          <p:nvPr>
            <p:ph type="sldNum" sz="quarter" idx="12"/>
          </p:nvPr>
        </p:nvSpPr>
        <p:spPr>
          <a:xfrm>
            <a:off x="5691014" y="6375679"/>
            <a:ext cx="1232456" cy="345796"/>
          </a:xfrm>
        </p:spPr>
        <p:txBody>
          <a:bodyPr/>
          <a:lstStyle/>
          <a:p>
            <a:fld id="{232C5204-631E-6A4B-8FB2-8CB93940E7C9}" type="slidenum">
              <a:rPr lang="en-US" smtClean="0"/>
              <a:t>‹#›</a:t>
            </a:fld>
            <a:endParaRPr lang="en-US"/>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4928122"/>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GB"/>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B88107EA-613F-D347-B8BD-71EC25211E34}" type="datetimeFigureOut">
              <a:rPr lang="en-US" smtClean="0"/>
              <a:t>6/5/2020</a:t>
            </a:fld>
            <a:endParaRPr lang="en-US"/>
          </a:p>
        </p:txBody>
      </p:sp>
      <p:sp>
        <p:nvSpPr>
          <p:cNvPr id="6" name="Footer Placeholder 5"/>
          <p:cNvSpPr>
            <a:spLocks noGrp="1"/>
          </p:cNvSpPr>
          <p:nvPr>
            <p:ph type="ftr" sz="quarter" idx="11"/>
          </p:nvPr>
        </p:nvSpPr>
        <p:spPr>
          <a:xfrm>
            <a:off x="2103621" y="6375679"/>
            <a:ext cx="3482178" cy="345796"/>
          </a:xfrm>
        </p:spPr>
        <p:txBody>
          <a:bodyPr/>
          <a:lstStyle/>
          <a:p>
            <a:endParaRPr lang="en-US"/>
          </a:p>
        </p:txBody>
      </p:sp>
      <p:sp>
        <p:nvSpPr>
          <p:cNvPr id="7" name="Slide Number Placeholder 6"/>
          <p:cNvSpPr>
            <a:spLocks noGrp="1"/>
          </p:cNvSpPr>
          <p:nvPr>
            <p:ph type="sldNum" sz="quarter" idx="12"/>
          </p:nvPr>
        </p:nvSpPr>
        <p:spPr>
          <a:xfrm>
            <a:off x="5687568" y="6375679"/>
            <a:ext cx="1234440" cy="345796"/>
          </a:xfrm>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693041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795613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63816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B88107EA-613F-D347-B8BD-71EC25211E34}" type="datetimeFigureOut">
              <a:rPr lang="en-US" smtClean="0"/>
              <a:t>6/5/2020</a:t>
            </a:fld>
            <a:endParaRPr 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32C5204-631E-6A4B-8FB2-8CB93940E7C9}" type="slidenum">
              <a:rPr lang="en-US" smtClean="0"/>
              <a:t>‹#›</a:t>
            </a:fld>
            <a:endParaRPr lang="en-US"/>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56541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Non-chronological reports</a:t>
            </a:r>
          </a:p>
        </p:txBody>
      </p:sp>
      <p:sp>
        <p:nvSpPr>
          <p:cNvPr id="3" name="Subtitle 2"/>
          <p:cNvSpPr>
            <a:spLocks noGrp="1"/>
          </p:cNvSpPr>
          <p:nvPr>
            <p:ph type="subTitle" idx="1"/>
          </p:nvPr>
        </p:nvSpPr>
        <p:spPr/>
        <p:txBody>
          <a:bodyPr/>
          <a:lstStyle/>
          <a:p>
            <a:r>
              <a:rPr lang="en-US" dirty="0"/>
              <a:t>Monday</a:t>
            </a:r>
          </a:p>
        </p:txBody>
      </p:sp>
    </p:spTree>
    <p:extLst>
      <p:ext uri="{BB962C8B-B14F-4D97-AF65-F5344CB8AC3E}">
        <p14:creationId xmlns:p14="http://schemas.microsoft.com/office/powerpoint/2010/main" val="1194101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non-chronological report?</a:t>
            </a:r>
          </a:p>
        </p:txBody>
      </p:sp>
      <p:sp>
        <p:nvSpPr>
          <p:cNvPr id="3" name="Content Placeholder 2"/>
          <p:cNvSpPr>
            <a:spLocks noGrp="1"/>
          </p:cNvSpPr>
          <p:nvPr>
            <p:ph idx="1"/>
          </p:nvPr>
        </p:nvSpPr>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n-US" dirty="0"/>
              <a:t>A non-chronological report is a piece of writing that provides the reader with factual information about a chosen topic. The information provided in the report is not in any specific order so individuals can use reading techniques such as scanning and skim reading to find out the information they need. </a:t>
            </a:r>
          </a:p>
        </p:txBody>
      </p:sp>
    </p:spTree>
    <p:extLst>
      <p:ext uri="{BB962C8B-B14F-4D97-AF65-F5344CB8AC3E}">
        <p14:creationId xmlns:p14="http://schemas.microsoft.com/office/powerpoint/2010/main" val="506706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a non-chronological report</a:t>
            </a:r>
          </a:p>
        </p:txBody>
      </p:sp>
      <p:sp>
        <p:nvSpPr>
          <p:cNvPr id="3" name="Content Placeholder 2"/>
          <p:cNvSpPr>
            <a:spLocks noGrp="1"/>
          </p:cNvSpPr>
          <p:nvPr>
            <p:ph idx="1"/>
          </p:nvPr>
        </p:nvSpPr>
        <p:spPr/>
        <p:txBody>
          <a:bodyPr/>
          <a:lstStyle/>
          <a:p>
            <a:pPr marL="0" indent="0">
              <a:buNone/>
            </a:pPr>
            <a:r>
              <a:rPr lang="en-US" dirty="0"/>
              <a:t>Look at the report on the next page and see if you can work out what some of the features might be.</a:t>
            </a:r>
          </a:p>
        </p:txBody>
      </p:sp>
    </p:spTree>
    <p:extLst>
      <p:ext uri="{BB962C8B-B14F-4D97-AF65-F5344CB8AC3E}">
        <p14:creationId xmlns:p14="http://schemas.microsoft.com/office/powerpoint/2010/main" val="1839313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non-chronological report example">
            <a:extLst>
              <a:ext uri="{FF2B5EF4-FFF2-40B4-BE49-F238E27FC236}">
                <a16:creationId xmlns:a16="http://schemas.microsoft.com/office/drawing/2014/main" id="{0FC5A2B1-079A-4254-91D5-F37FB5D2B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030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angle: Rounded Corners 5">
            <a:extLst>
              <a:ext uri="{FF2B5EF4-FFF2-40B4-BE49-F238E27FC236}">
                <a16:creationId xmlns:a16="http://schemas.microsoft.com/office/drawing/2014/main" id="{542B1007-AC05-466C-B1BB-6EC5CB6A3591}"/>
              </a:ext>
            </a:extLst>
          </p:cNvPr>
          <p:cNvSpPr/>
          <p:nvPr/>
        </p:nvSpPr>
        <p:spPr>
          <a:xfrm>
            <a:off x="235974" y="840658"/>
            <a:ext cx="6975987" cy="122411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621F611F-3708-4921-A6E8-D680AE5A064E}"/>
              </a:ext>
            </a:extLst>
          </p:cNvPr>
          <p:cNvSpPr/>
          <p:nvPr/>
        </p:nvSpPr>
        <p:spPr>
          <a:xfrm>
            <a:off x="235974" y="2094270"/>
            <a:ext cx="2344994" cy="383458"/>
          </a:xfrm>
          <a:prstGeom prst="roundRect">
            <a:avLst/>
          </a:prstGeom>
          <a:noFill/>
          <a:ln w="57150">
            <a:solidFill>
              <a:srgbClr val="00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85CEE2D0-3099-48C0-978D-76727AED9C30}"/>
              </a:ext>
            </a:extLst>
          </p:cNvPr>
          <p:cNvSpPr/>
          <p:nvPr/>
        </p:nvSpPr>
        <p:spPr>
          <a:xfrm>
            <a:off x="3868992" y="2094270"/>
            <a:ext cx="1455176" cy="383458"/>
          </a:xfrm>
          <a:prstGeom prst="roundRect">
            <a:avLst/>
          </a:prstGeom>
          <a:noFill/>
          <a:ln w="57150">
            <a:solidFill>
              <a:srgbClr val="00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0F76D24C-C0DA-47C9-8BE6-6367E7F626E9}"/>
              </a:ext>
            </a:extLst>
          </p:cNvPr>
          <p:cNvSpPr/>
          <p:nvPr/>
        </p:nvSpPr>
        <p:spPr>
          <a:xfrm>
            <a:off x="235974" y="5442155"/>
            <a:ext cx="1455176" cy="383458"/>
          </a:xfrm>
          <a:prstGeom prst="roundRect">
            <a:avLst/>
          </a:prstGeom>
          <a:noFill/>
          <a:ln w="57150">
            <a:solidFill>
              <a:srgbClr val="00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CFB46638-CA39-40E4-A16E-0D063AFAB62E}"/>
              </a:ext>
            </a:extLst>
          </p:cNvPr>
          <p:cNvSpPr/>
          <p:nvPr/>
        </p:nvSpPr>
        <p:spPr>
          <a:xfrm>
            <a:off x="7334864" y="132736"/>
            <a:ext cx="1809136" cy="383458"/>
          </a:xfrm>
          <a:prstGeom prst="roundRect">
            <a:avLst/>
          </a:prstGeom>
          <a:noFill/>
          <a:ln w="57150">
            <a:solidFill>
              <a:srgbClr val="00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5DC44922-9118-47C7-B63E-1463755F7071}"/>
              </a:ext>
            </a:extLst>
          </p:cNvPr>
          <p:cNvSpPr/>
          <p:nvPr/>
        </p:nvSpPr>
        <p:spPr>
          <a:xfrm>
            <a:off x="235974" y="2507223"/>
            <a:ext cx="3451124" cy="2831691"/>
          </a:xfrm>
          <a:prstGeom prst="roundRect">
            <a:avLst>
              <a:gd name="adj" fmla="val 6250"/>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0F54F185-2AEE-4F84-890E-295F37CBCA7F}"/>
              </a:ext>
            </a:extLst>
          </p:cNvPr>
          <p:cNvSpPr/>
          <p:nvPr/>
        </p:nvSpPr>
        <p:spPr>
          <a:xfrm>
            <a:off x="3937821" y="4336025"/>
            <a:ext cx="2099187" cy="1032385"/>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6987FE91-0DA2-4F5C-AE78-BED3CC15FB57}"/>
              </a:ext>
            </a:extLst>
          </p:cNvPr>
          <p:cNvSpPr/>
          <p:nvPr/>
        </p:nvSpPr>
        <p:spPr>
          <a:xfrm>
            <a:off x="7329949" y="3392130"/>
            <a:ext cx="4748980" cy="2050020"/>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a:extLst>
              <a:ext uri="{FF2B5EF4-FFF2-40B4-BE49-F238E27FC236}">
                <a16:creationId xmlns:a16="http://schemas.microsoft.com/office/drawing/2014/main" id="{BAE14DED-06B8-4DFE-BE27-A293831DD9D0}"/>
              </a:ext>
            </a:extLst>
          </p:cNvPr>
          <p:cNvCxnSpPr/>
          <p:nvPr/>
        </p:nvCxnSpPr>
        <p:spPr>
          <a:xfrm>
            <a:off x="7329949" y="752167"/>
            <a:ext cx="4277032" cy="0"/>
          </a:xfrm>
          <a:prstGeom prst="line">
            <a:avLst/>
          </a:prstGeom>
          <a:ln w="571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16742DA-6D70-4EA4-9414-FF090DBB93B7}"/>
              </a:ext>
            </a:extLst>
          </p:cNvPr>
          <p:cNvCxnSpPr>
            <a:cxnSpLocks/>
          </p:cNvCxnSpPr>
          <p:nvPr/>
        </p:nvCxnSpPr>
        <p:spPr>
          <a:xfrm>
            <a:off x="8480323" y="2851347"/>
            <a:ext cx="1238864" cy="0"/>
          </a:xfrm>
          <a:prstGeom prst="line">
            <a:avLst/>
          </a:prstGeom>
          <a:ln w="57150">
            <a:solidFill>
              <a:srgbClr val="7030A0"/>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1E1CA385-1DF3-43F0-AFD6-FEE0851ECB41}"/>
              </a:ext>
            </a:extLst>
          </p:cNvPr>
          <p:cNvSpPr/>
          <p:nvPr/>
        </p:nvSpPr>
        <p:spPr>
          <a:xfrm>
            <a:off x="2082331" y="962233"/>
            <a:ext cx="3283271" cy="769441"/>
          </a:xfrm>
          <a:prstGeom prst="rect">
            <a:avLst/>
          </a:prstGeom>
          <a:noFill/>
        </p:spPr>
        <p:txBody>
          <a:bodyPr wrap="none" lIns="91440" tIns="45720" rIns="91440" bIns="45720">
            <a:spAutoFit/>
          </a:bodyPr>
          <a:lstStyle/>
          <a:p>
            <a:pPr algn="ctr"/>
            <a:r>
              <a:rPr lang="en-US" sz="4400" b="1" cap="none" spc="0" dirty="0">
                <a:ln w="22225">
                  <a:solidFill>
                    <a:srgbClr val="C00000"/>
                  </a:solidFill>
                  <a:prstDash val="solid"/>
                </a:ln>
                <a:solidFill>
                  <a:srgbClr val="FF0000"/>
                </a:solidFill>
                <a:effectLst/>
                <a:latin typeface="Berlin Sans FB Demi" panose="020E0802020502020306" pitchFamily="34" charset="0"/>
              </a:rPr>
              <a:t>Introduction</a:t>
            </a:r>
          </a:p>
        </p:txBody>
      </p:sp>
      <p:sp>
        <p:nvSpPr>
          <p:cNvPr id="22" name="Rectangle 21">
            <a:extLst>
              <a:ext uri="{FF2B5EF4-FFF2-40B4-BE49-F238E27FC236}">
                <a16:creationId xmlns:a16="http://schemas.microsoft.com/office/drawing/2014/main" id="{B144CBB8-D947-4E1B-BF69-4A017D3241A1}"/>
              </a:ext>
            </a:extLst>
          </p:cNvPr>
          <p:cNvSpPr/>
          <p:nvPr/>
        </p:nvSpPr>
        <p:spPr>
          <a:xfrm>
            <a:off x="5181598" y="1976280"/>
            <a:ext cx="2861187" cy="1077218"/>
          </a:xfrm>
          <a:prstGeom prst="rect">
            <a:avLst/>
          </a:prstGeom>
          <a:noFill/>
        </p:spPr>
        <p:txBody>
          <a:bodyPr wrap="square" lIns="91440" tIns="45720" rIns="91440" bIns="45720">
            <a:spAutoFit/>
          </a:bodyPr>
          <a:lstStyle/>
          <a:p>
            <a:pPr algn="ctr"/>
            <a:r>
              <a:rPr lang="en-US" sz="3200" b="1" dirty="0">
                <a:ln w="22225">
                  <a:solidFill>
                    <a:schemeClr val="accent6">
                      <a:lumMod val="50000"/>
                    </a:schemeClr>
                  </a:solidFill>
                  <a:prstDash val="solid"/>
                </a:ln>
                <a:solidFill>
                  <a:srgbClr val="00CC00"/>
                </a:solidFill>
                <a:latin typeface="Berlin Sans FB Demi" panose="020E0802020502020306" pitchFamily="34" charset="0"/>
              </a:rPr>
              <a:t>Sub-headings</a:t>
            </a:r>
          </a:p>
        </p:txBody>
      </p:sp>
      <p:sp>
        <p:nvSpPr>
          <p:cNvPr id="23" name="Rectangle 22">
            <a:extLst>
              <a:ext uri="{FF2B5EF4-FFF2-40B4-BE49-F238E27FC236}">
                <a16:creationId xmlns:a16="http://schemas.microsoft.com/office/drawing/2014/main" id="{417DE8C0-5BF2-48C3-9B0B-E4C36930D4CF}"/>
              </a:ext>
            </a:extLst>
          </p:cNvPr>
          <p:cNvSpPr/>
          <p:nvPr/>
        </p:nvSpPr>
        <p:spPr>
          <a:xfrm>
            <a:off x="530942" y="3258807"/>
            <a:ext cx="2861187" cy="1200329"/>
          </a:xfrm>
          <a:prstGeom prst="rect">
            <a:avLst/>
          </a:prstGeom>
          <a:noFill/>
        </p:spPr>
        <p:txBody>
          <a:bodyPr wrap="square" lIns="91440" tIns="45720" rIns="91440" bIns="45720">
            <a:spAutoFit/>
          </a:bodyPr>
          <a:lstStyle/>
          <a:p>
            <a:pPr algn="ctr"/>
            <a:r>
              <a:rPr lang="en-US" sz="3600" b="1" dirty="0">
                <a:ln w="22225">
                  <a:solidFill>
                    <a:srgbClr val="002060"/>
                  </a:solidFill>
                  <a:prstDash val="solid"/>
                </a:ln>
                <a:solidFill>
                  <a:srgbClr val="00B0F0"/>
                </a:solidFill>
                <a:latin typeface="Berlin Sans FB Demi" panose="020E0802020502020306" pitchFamily="34" charset="0"/>
              </a:rPr>
              <a:t>Factual information</a:t>
            </a:r>
            <a:endParaRPr lang="en-US" sz="3600" b="1" cap="none" spc="0" dirty="0">
              <a:ln w="22225">
                <a:solidFill>
                  <a:srgbClr val="002060"/>
                </a:solidFill>
                <a:prstDash val="solid"/>
              </a:ln>
              <a:solidFill>
                <a:srgbClr val="00B0F0"/>
              </a:solidFill>
              <a:effectLst/>
              <a:latin typeface="Berlin Sans FB Demi" panose="020E0802020502020306" pitchFamily="34" charset="0"/>
            </a:endParaRPr>
          </a:p>
        </p:txBody>
      </p:sp>
      <p:cxnSp>
        <p:nvCxnSpPr>
          <p:cNvPr id="24" name="Straight Connector 23">
            <a:extLst>
              <a:ext uri="{FF2B5EF4-FFF2-40B4-BE49-F238E27FC236}">
                <a16:creationId xmlns:a16="http://schemas.microsoft.com/office/drawing/2014/main" id="{EA61EB75-D249-452D-80B2-272E58F2E45F}"/>
              </a:ext>
            </a:extLst>
          </p:cNvPr>
          <p:cNvCxnSpPr>
            <a:cxnSpLocks/>
          </p:cNvCxnSpPr>
          <p:nvPr/>
        </p:nvCxnSpPr>
        <p:spPr>
          <a:xfrm>
            <a:off x="1342103" y="6012418"/>
            <a:ext cx="1238864" cy="0"/>
          </a:xfrm>
          <a:prstGeom prst="line">
            <a:avLst/>
          </a:prstGeom>
          <a:ln w="57150">
            <a:solidFill>
              <a:srgbClr val="7030A0"/>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0A94AF17-5B23-42D8-A73B-95EE1939D4FC}"/>
              </a:ext>
            </a:extLst>
          </p:cNvPr>
          <p:cNvSpPr/>
          <p:nvPr/>
        </p:nvSpPr>
        <p:spPr>
          <a:xfrm>
            <a:off x="7905135" y="4043637"/>
            <a:ext cx="3770672" cy="584775"/>
          </a:xfrm>
          <a:prstGeom prst="rect">
            <a:avLst/>
          </a:prstGeom>
          <a:noFill/>
        </p:spPr>
        <p:txBody>
          <a:bodyPr wrap="square" lIns="91440" tIns="45720" rIns="91440" bIns="45720">
            <a:spAutoFit/>
          </a:bodyPr>
          <a:lstStyle/>
          <a:p>
            <a:pPr algn="ctr"/>
            <a:r>
              <a:rPr lang="en-US" sz="3200" b="1" cap="none" spc="0" dirty="0">
                <a:ln w="22225">
                  <a:solidFill>
                    <a:schemeClr val="accent4">
                      <a:lumMod val="50000"/>
                    </a:schemeClr>
                  </a:solidFill>
                  <a:prstDash val="solid"/>
                </a:ln>
                <a:solidFill>
                  <a:srgbClr val="FFC000"/>
                </a:solidFill>
                <a:effectLst/>
                <a:latin typeface="Berlin Sans FB Demi" panose="020E0802020502020306" pitchFamily="34" charset="0"/>
              </a:rPr>
              <a:t>Pictures/Diagrams</a:t>
            </a:r>
          </a:p>
        </p:txBody>
      </p:sp>
      <p:sp>
        <p:nvSpPr>
          <p:cNvPr id="26" name="Rectangle 25">
            <a:extLst>
              <a:ext uri="{FF2B5EF4-FFF2-40B4-BE49-F238E27FC236}">
                <a16:creationId xmlns:a16="http://schemas.microsoft.com/office/drawing/2014/main" id="{428AE219-AAF0-4039-9A1B-68C8DCD1060A}"/>
              </a:ext>
            </a:extLst>
          </p:cNvPr>
          <p:cNvSpPr/>
          <p:nvPr/>
        </p:nvSpPr>
        <p:spPr>
          <a:xfrm>
            <a:off x="7836309" y="1179575"/>
            <a:ext cx="3770672" cy="1077218"/>
          </a:xfrm>
          <a:prstGeom prst="rect">
            <a:avLst/>
          </a:prstGeom>
          <a:noFill/>
        </p:spPr>
        <p:txBody>
          <a:bodyPr wrap="square" lIns="91440" tIns="45720" rIns="91440" bIns="45720">
            <a:spAutoFit/>
          </a:bodyPr>
          <a:lstStyle/>
          <a:p>
            <a:pPr algn="ctr"/>
            <a:r>
              <a:rPr lang="en-US" sz="3200" b="1" cap="none" spc="0" dirty="0">
                <a:ln w="22225">
                  <a:solidFill>
                    <a:srgbClr val="002060"/>
                  </a:solidFill>
                  <a:prstDash val="solid"/>
                </a:ln>
                <a:solidFill>
                  <a:srgbClr val="7030A0"/>
                </a:solidFill>
                <a:effectLst/>
                <a:latin typeface="Berlin Sans FB Demi" panose="020E0802020502020306" pitchFamily="34" charset="0"/>
              </a:rPr>
              <a:t>Present Tense &amp; Third person</a:t>
            </a:r>
          </a:p>
        </p:txBody>
      </p:sp>
      <p:sp>
        <p:nvSpPr>
          <p:cNvPr id="21" name="Rectangle 20">
            <a:extLst>
              <a:ext uri="{FF2B5EF4-FFF2-40B4-BE49-F238E27FC236}">
                <a16:creationId xmlns:a16="http://schemas.microsoft.com/office/drawing/2014/main" id="{B144CBB8-D947-4E1B-BF69-4A017D3241A1}"/>
              </a:ext>
            </a:extLst>
          </p:cNvPr>
          <p:cNvSpPr/>
          <p:nvPr/>
        </p:nvSpPr>
        <p:spPr>
          <a:xfrm>
            <a:off x="5181598" y="5368410"/>
            <a:ext cx="3758586" cy="584776"/>
          </a:xfrm>
          <a:prstGeom prst="rect">
            <a:avLst/>
          </a:prstGeom>
          <a:noFill/>
        </p:spPr>
        <p:txBody>
          <a:bodyPr wrap="square" lIns="91440" tIns="45720" rIns="91440" bIns="45720">
            <a:spAutoFit/>
          </a:bodyPr>
          <a:lstStyle/>
          <a:p>
            <a:pPr algn="ctr"/>
            <a:r>
              <a:rPr lang="en-US" sz="3200" b="1" dirty="0">
                <a:ln w="22225">
                  <a:solidFill>
                    <a:schemeClr val="accent6">
                      <a:lumMod val="50000"/>
                    </a:schemeClr>
                  </a:solidFill>
                  <a:prstDash val="solid"/>
                </a:ln>
                <a:solidFill>
                  <a:srgbClr val="FF7818"/>
                </a:solidFill>
                <a:latin typeface="Berlin Sans FB Demi" panose="020E0802020502020306" pitchFamily="34" charset="0"/>
              </a:rPr>
              <a:t>Formal language</a:t>
            </a:r>
          </a:p>
        </p:txBody>
      </p:sp>
      <p:grpSp>
        <p:nvGrpSpPr>
          <p:cNvPr id="5" name="Group 4"/>
          <p:cNvGrpSpPr/>
          <p:nvPr/>
        </p:nvGrpSpPr>
        <p:grpSpPr>
          <a:xfrm>
            <a:off x="344950" y="1180805"/>
            <a:ext cx="8906385" cy="5284725"/>
            <a:chOff x="344950" y="1180805"/>
            <a:chExt cx="8906385" cy="5284725"/>
          </a:xfrm>
        </p:grpSpPr>
        <p:cxnSp>
          <p:nvCxnSpPr>
            <p:cNvPr id="4" name="Straight Connector 3"/>
            <p:cNvCxnSpPr/>
            <p:nvPr/>
          </p:nvCxnSpPr>
          <p:spPr>
            <a:xfrm>
              <a:off x="5511800" y="3147896"/>
              <a:ext cx="1346200"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3977968" y="3392130"/>
              <a:ext cx="1346200"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5511800" y="4163896"/>
              <a:ext cx="1346200"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344950" y="6465530"/>
              <a:ext cx="1346200"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a:off x="7905135" y="1180805"/>
              <a:ext cx="1346200"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a:off x="344950" y="2706330"/>
              <a:ext cx="1346200"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grpSp>
      <p:sp>
        <p:nvSpPr>
          <p:cNvPr id="14" name="Content Placeholder 13"/>
          <p:cNvSpPr>
            <a:spLocks noGrp="1"/>
          </p:cNvSpPr>
          <p:nvPr>
            <p:ph idx="1"/>
          </p:nvPr>
        </p:nvSpPr>
        <p:spPr/>
        <p:txBody>
          <a:bodyPr/>
          <a:lstStyle/>
          <a:p>
            <a:endParaRPr lang="en-US" dirty="0"/>
          </a:p>
        </p:txBody>
      </p:sp>
    </p:spTree>
    <p:extLst>
      <p:ext uri="{BB962C8B-B14F-4D97-AF65-F5344CB8AC3E}">
        <p14:creationId xmlns:p14="http://schemas.microsoft.com/office/powerpoint/2010/main" val="36161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 calcmode="lin" valueType="num">
                                      <p:cBhvr additive="base">
                                        <p:cTn id="48" dur="500" fill="hold"/>
                                        <p:tgtEl>
                                          <p:spTgt spid="23"/>
                                        </p:tgtEl>
                                        <p:attrNameLst>
                                          <p:attrName>ppt_x</p:attrName>
                                        </p:attrNameLst>
                                      </p:cBhvr>
                                      <p:tavLst>
                                        <p:tav tm="0">
                                          <p:val>
                                            <p:strVal val="#ppt_x"/>
                                          </p:val>
                                        </p:tav>
                                        <p:tav tm="100000">
                                          <p:val>
                                            <p:strVal val="#ppt_x"/>
                                          </p:val>
                                        </p:tav>
                                      </p:tavLst>
                                    </p:anim>
                                    <p:anim calcmode="lin" valueType="num">
                                      <p:cBhvr additive="base">
                                        <p:cTn id="4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fill="hold"/>
                                        <p:tgtEl>
                                          <p:spTgt spid="13"/>
                                        </p:tgtEl>
                                        <p:attrNameLst>
                                          <p:attrName>ppt_x</p:attrName>
                                        </p:attrNameLst>
                                      </p:cBhvr>
                                      <p:tavLst>
                                        <p:tav tm="0">
                                          <p:val>
                                            <p:strVal val="#ppt_x"/>
                                          </p:val>
                                        </p:tav>
                                        <p:tav tm="100000">
                                          <p:val>
                                            <p:strVal val="#ppt_x"/>
                                          </p:val>
                                        </p:tav>
                                      </p:tavLst>
                                    </p:anim>
                                    <p:anim calcmode="lin" valueType="num">
                                      <p:cBhvr additive="base">
                                        <p:cTn id="59" dur="5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ppt_x"/>
                                          </p:val>
                                        </p:tav>
                                        <p:tav tm="100000">
                                          <p:val>
                                            <p:strVal val="#ppt_x"/>
                                          </p:val>
                                        </p:tav>
                                      </p:tavLst>
                                    </p:anim>
                                    <p:anim calcmode="lin" valueType="num">
                                      <p:cBhvr additive="base">
                                        <p:cTn id="63"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fill="hold"/>
                                        <p:tgtEl>
                                          <p:spTgt spid="24"/>
                                        </p:tgtEl>
                                        <p:attrNameLst>
                                          <p:attrName>ppt_x</p:attrName>
                                        </p:attrNameLst>
                                      </p:cBhvr>
                                      <p:tavLst>
                                        <p:tav tm="0">
                                          <p:val>
                                            <p:strVal val="#ppt_x"/>
                                          </p:val>
                                        </p:tav>
                                        <p:tav tm="100000">
                                          <p:val>
                                            <p:strVal val="#ppt_x"/>
                                          </p:val>
                                        </p:tav>
                                      </p:tavLst>
                                    </p:anim>
                                    <p:anim calcmode="lin" valueType="num">
                                      <p:cBhvr additive="base">
                                        <p:cTn id="69" dur="500" fill="hold"/>
                                        <p:tgtEl>
                                          <p:spTgt spid="24"/>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500" fill="hold"/>
                                        <p:tgtEl>
                                          <p:spTgt spid="16"/>
                                        </p:tgtEl>
                                        <p:attrNameLst>
                                          <p:attrName>ppt_x</p:attrName>
                                        </p:attrNameLst>
                                      </p:cBhvr>
                                      <p:tavLst>
                                        <p:tav tm="0">
                                          <p:val>
                                            <p:strVal val="#ppt_x"/>
                                          </p:val>
                                        </p:tav>
                                        <p:tav tm="100000">
                                          <p:val>
                                            <p:strVal val="#ppt_x"/>
                                          </p:val>
                                        </p:tav>
                                      </p:tavLst>
                                    </p:anim>
                                    <p:anim calcmode="lin" valueType="num">
                                      <p:cBhvr additive="base">
                                        <p:cTn id="73" dur="5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500" fill="hold"/>
                                        <p:tgtEl>
                                          <p:spTgt spid="18"/>
                                        </p:tgtEl>
                                        <p:attrNameLst>
                                          <p:attrName>ppt_x</p:attrName>
                                        </p:attrNameLst>
                                      </p:cBhvr>
                                      <p:tavLst>
                                        <p:tav tm="0">
                                          <p:val>
                                            <p:strVal val="#ppt_x"/>
                                          </p:val>
                                        </p:tav>
                                        <p:tav tm="100000">
                                          <p:val>
                                            <p:strVal val="#ppt_x"/>
                                          </p:val>
                                        </p:tav>
                                      </p:tavLst>
                                    </p:anim>
                                    <p:anim calcmode="lin" valueType="num">
                                      <p:cBhvr additive="base">
                                        <p:cTn id="77" dur="500" fill="hold"/>
                                        <p:tgtEl>
                                          <p:spTgt spid="18"/>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ppt_x"/>
                                          </p:val>
                                        </p:tav>
                                        <p:tav tm="100000">
                                          <p:val>
                                            <p:strVal val="#ppt_x"/>
                                          </p:val>
                                        </p:tav>
                                      </p:tavLst>
                                    </p:anim>
                                    <p:anim calcmode="lin" valueType="num">
                                      <p:cBhvr additive="base">
                                        <p:cTn id="81"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 presetClass="entr" presetSubtype="0" fill="hold" nodeType="clickEffect">
                                  <p:stCondLst>
                                    <p:cond delay="0"/>
                                  </p:stCondLst>
                                  <p:childTnLst>
                                    <p:set>
                                      <p:cBhvr>
                                        <p:cTn id="85" dur="1" fill="hold">
                                          <p:stCondLst>
                                            <p:cond delay="0"/>
                                          </p:stCondLst>
                                        </p:cTn>
                                        <p:tgtEl>
                                          <p:spTgt spid="1026"/>
                                        </p:tgtEl>
                                        <p:attrNameLst>
                                          <p:attrName>style.visibility</p:attrName>
                                        </p:attrNameLst>
                                      </p:cBhvr>
                                      <p:to>
                                        <p:strVal val="visible"/>
                                      </p:to>
                                    </p:set>
                                  </p:childTnLst>
                                </p:cTn>
                              </p:par>
                              <p:par>
                                <p:cTn id="86" presetID="2" presetClass="entr" presetSubtype="4" fill="hold" grpId="0"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ppt_x"/>
                                          </p:val>
                                        </p:tav>
                                        <p:tav tm="100000">
                                          <p:val>
                                            <p:strVal val="#ppt_x"/>
                                          </p:val>
                                        </p:tav>
                                      </p:tavLst>
                                    </p:anim>
                                    <p:anim calcmode="lin" valueType="num">
                                      <p:cBhvr additive="base">
                                        <p:cTn id="8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nodeType="clickEffect">
                                  <p:stCondLst>
                                    <p:cond delay="0"/>
                                  </p:stCondLst>
                                  <p:childTnLst>
                                    <p:set>
                                      <p:cBhvr>
                                        <p:cTn id="9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1" grpId="0" animBg="1"/>
      <p:bldP spid="12" grpId="0" animBg="1"/>
      <p:bldP spid="9" grpId="0" animBg="1"/>
      <p:bldP spid="13" grpId="0" animBg="1"/>
      <p:bldP spid="15" grpId="0" animBg="1"/>
      <p:bldP spid="20" grpId="0"/>
      <p:bldP spid="22" grpId="0"/>
      <p:bldP spid="23" grpId="0"/>
      <p:bldP spid="25" grpId="0"/>
      <p:bldP spid="26"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a non-chronological report </a:t>
            </a:r>
          </a:p>
        </p:txBody>
      </p:sp>
      <p:sp>
        <p:nvSpPr>
          <p:cNvPr id="3" name="Content Placeholder 2"/>
          <p:cNvSpPr>
            <a:spLocks noGrp="1"/>
          </p:cNvSpPr>
          <p:nvPr>
            <p:ph idx="1"/>
          </p:nvPr>
        </p:nvSpPr>
        <p:spPr/>
        <p:txBody>
          <a:bodyPr>
            <a:normAutofit fontScale="92500" lnSpcReduction="10000"/>
          </a:bodyPr>
          <a:lstStyle/>
          <a:p>
            <a:r>
              <a:rPr lang="en-US" dirty="0"/>
              <a:t>Heading</a:t>
            </a:r>
          </a:p>
          <a:p>
            <a:r>
              <a:rPr lang="en-US" dirty="0"/>
              <a:t>Introduction</a:t>
            </a:r>
          </a:p>
          <a:p>
            <a:r>
              <a:rPr lang="en-US" dirty="0"/>
              <a:t>Subheadings</a:t>
            </a:r>
          </a:p>
          <a:p>
            <a:r>
              <a:rPr lang="en-US" dirty="0"/>
              <a:t>Present tense</a:t>
            </a:r>
          </a:p>
          <a:p>
            <a:r>
              <a:rPr lang="en-US" dirty="0"/>
              <a:t>Third person</a:t>
            </a:r>
          </a:p>
          <a:p>
            <a:r>
              <a:rPr lang="en-US" dirty="0"/>
              <a:t>Formal language</a:t>
            </a:r>
          </a:p>
          <a:p>
            <a:r>
              <a:rPr lang="en-US" dirty="0"/>
              <a:t>Diagrams/ images</a:t>
            </a:r>
          </a:p>
          <a:p>
            <a:r>
              <a:rPr lang="en-US" dirty="0"/>
              <a:t>Captions</a:t>
            </a:r>
          </a:p>
          <a:p>
            <a:r>
              <a:rPr lang="en-US" dirty="0"/>
              <a:t>Factual information </a:t>
            </a:r>
            <a:r>
              <a:rPr lang="en-US" dirty="0" err="1"/>
              <a:t>organised</a:t>
            </a:r>
            <a:r>
              <a:rPr lang="en-US" dirty="0"/>
              <a:t> into paragraphs</a:t>
            </a:r>
          </a:p>
          <a:p>
            <a:endParaRPr lang="en-US" dirty="0"/>
          </a:p>
        </p:txBody>
      </p:sp>
    </p:spTree>
    <p:extLst>
      <p:ext uri="{BB962C8B-B14F-4D97-AF65-F5344CB8AC3E}">
        <p14:creationId xmlns:p14="http://schemas.microsoft.com/office/powerpoint/2010/main" val="1086206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472696"/>
            <a:ext cx="10178322" cy="1492132"/>
          </a:xfrm>
        </p:spPr>
        <p:txBody>
          <a:bodyPr>
            <a:normAutofit/>
          </a:bodyPr>
          <a:lstStyle/>
          <a:p>
            <a:pPr algn="ctr"/>
            <a:r>
              <a:rPr lang="en-US" sz="6600"/>
              <a:t>Heading</a:t>
            </a:r>
            <a:endParaRPr lang="en-US" sz="6600" dirty="0"/>
          </a:p>
        </p:txBody>
      </p:sp>
      <p:sp>
        <p:nvSpPr>
          <p:cNvPr id="3" name="Content Placeholder 2"/>
          <p:cNvSpPr>
            <a:spLocks noGrp="1"/>
          </p:cNvSpPr>
          <p:nvPr>
            <p:ph idx="1"/>
          </p:nvPr>
        </p:nvSpPr>
        <p:spPr>
          <a:xfrm>
            <a:off x="1251678" y="1416757"/>
            <a:ext cx="10178322" cy="841022"/>
          </a:xfrm>
        </p:spPr>
        <p:txBody>
          <a:bodyPr>
            <a:norm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n-US" sz="2400" dirty="0"/>
              <a:t>The heading of a non-chronological report is often found at the top of the report. This informs the reader what the report is about. </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p:txBody>
      </p:sp>
      <p:pic>
        <p:nvPicPr>
          <p:cNvPr id="5" name="Picture 4"/>
          <p:cNvPicPr>
            <a:picLocks noChangeAspect="1"/>
          </p:cNvPicPr>
          <p:nvPr/>
        </p:nvPicPr>
        <p:blipFill>
          <a:blip r:embed="rId2"/>
          <a:stretch>
            <a:fillRect/>
          </a:stretch>
        </p:blipFill>
        <p:spPr>
          <a:xfrm>
            <a:off x="1617134" y="2257779"/>
            <a:ext cx="3053644" cy="3053644"/>
          </a:xfrm>
          <a:prstGeom prst="rect">
            <a:avLst/>
          </a:prstGeom>
        </p:spPr>
      </p:pic>
      <p:sp>
        <p:nvSpPr>
          <p:cNvPr id="6" name="TextBox 5"/>
          <p:cNvSpPr txBox="1"/>
          <p:nvPr/>
        </p:nvSpPr>
        <p:spPr>
          <a:xfrm>
            <a:off x="1573306" y="5405718"/>
            <a:ext cx="2971800" cy="461665"/>
          </a:xfrm>
          <a:prstGeom prst="rect">
            <a:avLst/>
          </a:prstGeom>
          <a:noFill/>
        </p:spPr>
        <p:txBody>
          <a:bodyPr wrap="square" rtlCol="0">
            <a:spAutoFit/>
          </a:bodyPr>
          <a:lstStyle/>
          <a:p>
            <a:pPr algn="ctr"/>
            <a:r>
              <a:rPr lang="en-US" sz="2400" dirty="0"/>
              <a:t>Hammerhead sharks</a:t>
            </a:r>
          </a:p>
        </p:txBody>
      </p:sp>
      <p:pic>
        <p:nvPicPr>
          <p:cNvPr id="7" name="Picture 6"/>
          <p:cNvPicPr>
            <a:picLocks noChangeAspect="1"/>
          </p:cNvPicPr>
          <p:nvPr/>
        </p:nvPicPr>
        <p:blipFill>
          <a:blip r:embed="rId3"/>
          <a:stretch>
            <a:fillRect/>
          </a:stretch>
        </p:blipFill>
        <p:spPr>
          <a:xfrm>
            <a:off x="6340839" y="2436548"/>
            <a:ext cx="4194340" cy="2790401"/>
          </a:xfrm>
          <a:prstGeom prst="rect">
            <a:avLst/>
          </a:prstGeom>
        </p:spPr>
      </p:pic>
      <p:sp>
        <p:nvSpPr>
          <p:cNvPr id="8" name="TextBox 7"/>
          <p:cNvSpPr txBox="1"/>
          <p:nvPr/>
        </p:nvSpPr>
        <p:spPr>
          <a:xfrm>
            <a:off x="6475310" y="5432612"/>
            <a:ext cx="4241996" cy="461665"/>
          </a:xfrm>
          <a:prstGeom prst="rect">
            <a:avLst/>
          </a:prstGeom>
          <a:noFill/>
        </p:spPr>
        <p:txBody>
          <a:bodyPr wrap="square" rtlCol="0">
            <a:spAutoFit/>
          </a:bodyPr>
          <a:lstStyle/>
          <a:p>
            <a:pPr algn="ctr"/>
            <a:r>
              <a:rPr lang="en-US" sz="2400" dirty="0"/>
              <a:t>Mosques</a:t>
            </a:r>
            <a:r>
              <a:rPr lang="en-US" dirty="0"/>
              <a:t> </a:t>
            </a:r>
          </a:p>
        </p:txBody>
      </p:sp>
    </p:spTree>
    <p:extLst>
      <p:ext uri="{BB962C8B-B14F-4D97-AF65-F5344CB8AC3E}">
        <p14:creationId xmlns:p14="http://schemas.microsoft.com/office/powerpoint/2010/main" val="1601259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600" dirty="0"/>
              <a:t>Introduction</a:t>
            </a:r>
          </a:p>
        </p:txBody>
      </p:sp>
      <p:sp>
        <p:nvSpPr>
          <p:cNvPr id="3" name="Content Placeholder 2"/>
          <p:cNvSpPr>
            <a:spLocks noGrp="1"/>
          </p:cNvSpPr>
          <p:nvPr>
            <p:ph idx="1"/>
          </p:nvPr>
        </p:nvSpPr>
        <p:spPr>
          <a:xfrm>
            <a:off x="1251678" y="1600201"/>
            <a:ext cx="10178322" cy="4459940"/>
          </a:xfrm>
        </p:spPr>
        <p:txBody>
          <a:bodyPr vert="horz" lIns="91440" tIns="45720" rIns="91440" bIns="45720" rtlCol="0" anchor="t">
            <a:normAutofit/>
          </a:bodyPr>
          <a:lstStyle/>
          <a:p>
            <a:pPr marL="0" indent="0" algn="just">
              <a:lnSpc>
                <a:spcPct val="100000"/>
              </a:lnSpc>
              <a:spcBef>
                <a:spcPts val="0"/>
              </a:spcBef>
              <a:buClrTx/>
              <a:buNone/>
              <a:defRPr/>
            </a:pPr>
            <a:r>
              <a:rPr lang="en-US" sz="2400" dirty="0"/>
              <a:t>The introduction tells the reader what they we will be reading about.  This part of the report is extremely important.  The text should be written in formal language. </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r>
              <a:rPr lang="en-US" sz="2400" dirty="0"/>
              <a:t>What could the heading be to this introduction?</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r>
              <a:rPr lang="en-US" sz="2400" dirty="0"/>
              <a:t>The Emperor Penguin, the largest species of penguin at 1.15m tall, is the only animal to inhabit the open ice of Antarctica during the winter months.  With increasing temperatures (caused by global warming), the Emperor Penguin is considered as threatened by human activity. </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1555936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a:t>Subheading</a:t>
            </a:r>
          </a:p>
        </p:txBody>
      </p:sp>
      <p:sp>
        <p:nvSpPr>
          <p:cNvPr id="3" name="Content Placeholder 2"/>
          <p:cNvSpPr>
            <a:spLocks noGrp="1"/>
          </p:cNvSpPr>
          <p:nvPr>
            <p:ph idx="1"/>
          </p:nvPr>
        </p:nvSpPr>
        <p:spPr>
          <a:xfrm>
            <a:off x="1251678" y="1604683"/>
            <a:ext cx="10178322" cy="3593591"/>
          </a:xfrm>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a:t>A subheading separates your information into easier chunks of information. This allows the reader to successfully scan and skim read the report to find the information they want to learn about.</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800" dirty="0"/>
              <a:t>Have a think…. What could be the subheadings for the heading ’Ultimate Frisbee’?</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p>
        </p:txBody>
      </p:sp>
    </p:spTree>
    <p:extLst>
      <p:ext uri="{BB962C8B-B14F-4D97-AF65-F5344CB8AC3E}">
        <p14:creationId xmlns:p14="http://schemas.microsoft.com/office/powerpoint/2010/main" val="1061711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a:t>Subheading</a:t>
            </a:r>
          </a:p>
        </p:txBody>
      </p:sp>
      <p:sp>
        <p:nvSpPr>
          <p:cNvPr id="3" name="Content Placeholder 2"/>
          <p:cNvSpPr>
            <a:spLocks noGrp="1"/>
          </p:cNvSpPr>
          <p:nvPr>
            <p:ph idx="1"/>
          </p:nvPr>
        </p:nvSpPr>
        <p:spPr>
          <a:xfrm>
            <a:off x="1251678" y="1604683"/>
            <a:ext cx="10178322" cy="4545105"/>
          </a:xfrm>
        </p:spPr>
        <p:txBody>
          <a:bodyPr>
            <a:normAutofit fontScale="92500" lnSpcReduction="10000"/>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a:t>A subheading separates your information into easier chunks of information. This allows the reader to successfully scan and skim read the recount to find the information they want to learn about.</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800" dirty="0"/>
              <a:t>Have a think…. What could be the subheadings for the heading ’Ultimate Frisbee’?</a:t>
            </a:r>
          </a:p>
          <a:p>
            <a:pPr marL="0" marR="0" lvl="0" indent="0" algn="ctr" defTabSz="914400" eaLnBrk="1" fontAlgn="auto" latinLnBrk="0" hangingPunct="1">
              <a:lnSpc>
                <a:spcPct val="100000"/>
              </a:lnSpc>
              <a:spcBef>
                <a:spcPts val="0"/>
              </a:spcBef>
              <a:spcAft>
                <a:spcPts val="0"/>
              </a:spcAft>
              <a:buClrTx/>
              <a:buSzTx/>
              <a:buFontTx/>
              <a:buNone/>
              <a:tabLst/>
              <a:defRPr/>
            </a:pPr>
            <a:endParaRPr lang="en-US" sz="2800" dirty="0"/>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The Rules                            Playing safely</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solidFill>
                <a:srgbClr val="FF0000"/>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Throwing the Frisbee           Correct clothing</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solidFill>
                <a:srgbClr val="FF0000"/>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Playing defense                     </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solidFill>
                <a:srgbClr val="FF0000"/>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Catching the Frisbee</a:t>
            </a:r>
          </a:p>
        </p:txBody>
      </p:sp>
    </p:spTree>
    <p:extLst>
      <p:ext uri="{BB962C8B-B14F-4D97-AF65-F5344CB8AC3E}">
        <p14:creationId xmlns:p14="http://schemas.microsoft.com/office/powerpoint/2010/main" val="1953054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Present tense</a:t>
            </a:r>
          </a:p>
        </p:txBody>
      </p:sp>
      <p:sp>
        <p:nvSpPr>
          <p:cNvPr id="3" name="Content Placeholder 2"/>
          <p:cNvSpPr>
            <a:spLocks noGrp="1"/>
          </p:cNvSpPr>
          <p:nvPr>
            <p:ph idx="1"/>
          </p:nvPr>
        </p:nvSpPr>
        <p:spPr/>
        <p:txBody>
          <a:bodyPr/>
          <a:lstStyle/>
          <a:p>
            <a:pPr marL="0" indent="0">
              <a:buNone/>
            </a:pPr>
            <a:r>
              <a:rPr lang="en-US" dirty="0"/>
              <a:t>The present tense of verbs (doing words) expresses actions or events that are happening now. E.g. I </a:t>
            </a:r>
            <a:r>
              <a:rPr lang="en-US" b="1" dirty="0">
                <a:solidFill>
                  <a:srgbClr val="800000"/>
                </a:solidFill>
              </a:rPr>
              <a:t>feel</a:t>
            </a:r>
            <a:r>
              <a:rPr lang="en-US" dirty="0"/>
              <a:t> happy, I </a:t>
            </a:r>
            <a:r>
              <a:rPr lang="en-US" b="1" dirty="0">
                <a:solidFill>
                  <a:srgbClr val="800000"/>
                </a:solidFill>
              </a:rPr>
              <a:t>am</a:t>
            </a:r>
            <a:r>
              <a:rPr lang="en-US" dirty="0"/>
              <a:t> here, I </a:t>
            </a:r>
            <a:r>
              <a:rPr lang="en-US" b="1" dirty="0">
                <a:solidFill>
                  <a:srgbClr val="800000"/>
                </a:solidFill>
              </a:rPr>
              <a:t>like</a:t>
            </a:r>
            <a:r>
              <a:rPr lang="en-US" dirty="0"/>
              <a:t> strawberries, I </a:t>
            </a:r>
            <a:r>
              <a:rPr lang="en-US" b="1" dirty="0">
                <a:solidFill>
                  <a:srgbClr val="800000"/>
                </a:solidFill>
              </a:rPr>
              <a:t>have</a:t>
            </a:r>
            <a:r>
              <a:rPr lang="en-US" dirty="0"/>
              <a:t> a brother.</a:t>
            </a:r>
          </a:p>
          <a:p>
            <a:pPr marL="0" indent="0">
              <a:buNone/>
            </a:pPr>
            <a:endParaRPr lang="en-US" dirty="0"/>
          </a:p>
          <a:p>
            <a:pPr marL="0" indent="0">
              <a:buNone/>
            </a:pPr>
            <a:r>
              <a:rPr lang="en-US" dirty="0"/>
              <a:t>The present tense is also used to express actions or events that are habitually performed, but might not be happening now. E.g. I always </a:t>
            </a:r>
            <a:r>
              <a:rPr lang="en-US" b="1" dirty="0">
                <a:solidFill>
                  <a:srgbClr val="800000"/>
                </a:solidFill>
              </a:rPr>
              <a:t>walk</a:t>
            </a:r>
            <a:r>
              <a:rPr lang="en-US" dirty="0"/>
              <a:t> to school, I </a:t>
            </a:r>
            <a:r>
              <a:rPr lang="en-US" b="1" dirty="0" err="1">
                <a:solidFill>
                  <a:srgbClr val="800000"/>
                </a:solidFill>
              </a:rPr>
              <a:t>practise</a:t>
            </a:r>
            <a:r>
              <a:rPr lang="en-US" dirty="0"/>
              <a:t> the clarinet everyday. </a:t>
            </a:r>
          </a:p>
          <a:p>
            <a:pPr marL="0" indent="0">
              <a:buNone/>
            </a:pPr>
            <a:endParaRPr lang="en-US" dirty="0"/>
          </a:p>
          <a:p>
            <a:pPr marL="0" indent="0">
              <a:buNone/>
            </a:pPr>
            <a:r>
              <a:rPr lang="en-US" dirty="0">
                <a:solidFill>
                  <a:schemeClr val="tx1"/>
                </a:solidFill>
              </a:rPr>
              <a:t>Non chronological reports are written in the present tense.</a:t>
            </a:r>
          </a:p>
        </p:txBody>
      </p:sp>
    </p:spTree>
    <p:extLst>
      <p:ext uri="{BB962C8B-B14F-4D97-AF65-F5344CB8AC3E}">
        <p14:creationId xmlns:p14="http://schemas.microsoft.com/office/powerpoint/2010/main" val="3426322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Third person</a:t>
            </a:r>
          </a:p>
        </p:txBody>
      </p:sp>
      <p:sp>
        <p:nvSpPr>
          <p:cNvPr id="3" name="Content Placeholder 2"/>
          <p:cNvSpPr>
            <a:spLocks noGrp="1"/>
          </p:cNvSpPr>
          <p:nvPr>
            <p:ph idx="1"/>
          </p:nvPr>
        </p:nvSpPr>
        <p:spPr>
          <a:xfrm>
            <a:off x="1150078" y="1536700"/>
            <a:ext cx="10178322" cy="1320292"/>
          </a:xfrm>
        </p:spPr>
        <p:txBody>
          <a:bodyPr>
            <a:normAutofit lnSpcReduction="10000"/>
          </a:bodyPr>
          <a:lstStyle/>
          <a:p>
            <a:pPr marL="0" indent="0">
              <a:buNone/>
            </a:pPr>
            <a:r>
              <a:rPr lang="en-US" dirty="0"/>
              <a:t>A text can be written in first, second or third person. Non- chronological reports are written in </a:t>
            </a:r>
            <a:r>
              <a:rPr lang="en-US" b="1" dirty="0"/>
              <a:t>THIRD</a:t>
            </a:r>
            <a:r>
              <a:rPr lang="en-US" dirty="0"/>
              <a:t> person as the reports are describing something or someone, e.g. an animal or another person. In a report written in third person, you might use the name of who you’re writing about (e.g. Joe), an appropriate noun (e.g. tiger) or a pronoun.</a:t>
            </a:r>
          </a:p>
        </p:txBody>
      </p:sp>
      <p:pic>
        <p:nvPicPr>
          <p:cNvPr id="4" name="Picture 3" descr="first-second-third-person-grammar-.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7780" y="3124200"/>
            <a:ext cx="7094220" cy="3733800"/>
          </a:xfrm>
          <a:prstGeom prst="rect">
            <a:avLst/>
          </a:prstGeom>
        </p:spPr>
      </p:pic>
      <p:sp>
        <p:nvSpPr>
          <p:cNvPr id="5" name="TextBox 4"/>
          <p:cNvSpPr txBox="1"/>
          <p:nvPr/>
        </p:nvSpPr>
        <p:spPr>
          <a:xfrm>
            <a:off x="1251678" y="3295134"/>
            <a:ext cx="3942105" cy="1754327"/>
          </a:xfrm>
          <a:prstGeom prst="rect">
            <a:avLst/>
          </a:prstGeom>
          <a:noFill/>
        </p:spPr>
        <p:txBody>
          <a:bodyPr wrap="none" rtlCol="0">
            <a:spAutoFit/>
          </a:bodyPr>
          <a:lstStyle/>
          <a:p>
            <a:r>
              <a:rPr lang="en-US" dirty="0"/>
              <a:t>Third person pronouns:</a:t>
            </a:r>
          </a:p>
          <a:p>
            <a:endParaRPr lang="en-US" dirty="0"/>
          </a:p>
          <a:p>
            <a:r>
              <a:rPr lang="en-US" dirty="0"/>
              <a:t>Singular (one): he, she, it, him, her, his, its.</a:t>
            </a:r>
          </a:p>
          <a:p>
            <a:endParaRPr lang="en-US" dirty="0"/>
          </a:p>
          <a:p>
            <a:r>
              <a:rPr lang="en-US" dirty="0"/>
              <a:t>Plural (more than one): they, them, their,</a:t>
            </a:r>
          </a:p>
          <a:p>
            <a:r>
              <a:rPr lang="en-US" dirty="0"/>
              <a:t>theirs.</a:t>
            </a:r>
          </a:p>
        </p:txBody>
      </p:sp>
    </p:spTree>
    <p:extLst>
      <p:ext uri="{BB962C8B-B14F-4D97-AF65-F5344CB8AC3E}">
        <p14:creationId xmlns:p14="http://schemas.microsoft.com/office/powerpoint/2010/main" val="333879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Formal language</a:t>
            </a:r>
          </a:p>
        </p:txBody>
      </p:sp>
      <p:sp>
        <p:nvSpPr>
          <p:cNvPr id="3" name="Content Placeholder 2"/>
          <p:cNvSpPr>
            <a:spLocks noGrp="1"/>
          </p:cNvSpPr>
          <p:nvPr>
            <p:ph idx="1"/>
          </p:nvPr>
        </p:nvSpPr>
        <p:spPr>
          <a:xfrm>
            <a:off x="1251678" y="1244601"/>
            <a:ext cx="10178322" cy="3593591"/>
          </a:xfrm>
        </p:spPr>
        <p:txBody>
          <a:bodyPr>
            <a:normAutofit/>
          </a:bodyPr>
          <a:lstStyle/>
          <a:p>
            <a:pPr marL="0" indent="0">
              <a:buNone/>
            </a:pPr>
            <a:r>
              <a:rPr lang="en-US" dirty="0"/>
              <a:t>Formal language is used when writing formal letters, especially to people we don’t know, and for writing non-fiction texts, such as instructions, explanations or reports.</a:t>
            </a:r>
          </a:p>
          <a:p>
            <a:pPr marL="0" indent="0">
              <a:buNone/>
            </a:pPr>
            <a:endParaRPr lang="en-US" dirty="0"/>
          </a:p>
          <a:p>
            <a:pPr marL="0" indent="0">
              <a:buNone/>
            </a:pPr>
            <a:r>
              <a:rPr lang="en-US" dirty="0"/>
              <a:t>Formal language uses Standard English (no slang or dialect), and uses more polite vocabulary. It also tends to avoid contractions (e.g. don’t, won’t, isn’t) and personal remarks or opinions.</a:t>
            </a:r>
          </a:p>
          <a:p>
            <a:pPr marL="0" indent="0">
              <a:buNone/>
            </a:pPr>
            <a:endParaRPr lang="en-US" dirty="0"/>
          </a:p>
        </p:txBody>
      </p:sp>
      <p:pic>
        <p:nvPicPr>
          <p:cNvPr id="5" name="Picture 4" descr="Screen Shot 2020-06-04 at 21.13.3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4686" y="3378200"/>
            <a:ext cx="3408364" cy="3009392"/>
          </a:xfrm>
          <a:prstGeom prst="rect">
            <a:avLst/>
          </a:prstGeom>
        </p:spPr>
      </p:pic>
      <p:pic>
        <p:nvPicPr>
          <p:cNvPr id="6" name="Picture 5" descr="Screen Shot 2020-06-04 at 21.13.4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4567" y="3594100"/>
            <a:ext cx="3591633" cy="2793492"/>
          </a:xfrm>
          <a:prstGeom prst="rect">
            <a:avLst/>
          </a:prstGeom>
        </p:spPr>
      </p:pic>
      <p:cxnSp>
        <p:nvCxnSpPr>
          <p:cNvPr id="13" name="Straight Arrow Connector 12"/>
          <p:cNvCxnSpPr/>
          <p:nvPr/>
        </p:nvCxnSpPr>
        <p:spPr>
          <a:xfrm>
            <a:off x="4584700" y="4343400"/>
            <a:ext cx="2616200" cy="0"/>
          </a:xfrm>
          <a:prstGeom prst="straightConnector1">
            <a:avLst/>
          </a:prstGeom>
          <a:ln w="53975">
            <a:solidFill>
              <a:srgbClr val="008000"/>
            </a:solidFill>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flipV="1">
            <a:off x="3263900" y="4699000"/>
            <a:ext cx="3937000" cy="38100"/>
          </a:xfrm>
          <a:prstGeom prst="straightConnector1">
            <a:avLst/>
          </a:prstGeom>
          <a:ln w="53975">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p:nvPr/>
        </p:nvCxnSpPr>
        <p:spPr>
          <a:xfrm flipV="1">
            <a:off x="4330700" y="5283200"/>
            <a:ext cx="2870200" cy="25400"/>
          </a:xfrm>
          <a:prstGeom prst="straightConnector1">
            <a:avLst/>
          </a:prstGeom>
          <a:ln w="53975">
            <a:solidFill>
              <a:srgbClr val="008000"/>
            </a:solidFill>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p:nvPr/>
        </p:nvCxnSpPr>
        <p:spPr>
          <a:xfrm>
            <a:off x="4102100" y="6007100"/>
            <a:ext cx="3098800" cy="0"/>
          </a:xfrm>
          <a:prstGeom prst="straightConnector1">
            <a:avLst/>
          </a:prstGeom>
          <a:ln w="53975">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632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Diagrams/pictures </a:t>
            </a:r>
          </a:p>
        </p:txBody>
      </p:sp>
      <p:sp>
        <p:nvSpPr>
          <p:cNvPr id="3" name="Content Placeholder 2"/>
          <p:cNvSpPr>
            <a:spLocks noGrp="1"/>
          </p:cNvSpPr>
          <p:nvPr>
            <p:ph idx="1"/>
          </p:nvPr>
        </p:nvSpPr>
        <p:spPr>
          <a:xfrm>
            <a:off x="1251678" y="1128451"/>
            <a:ext cx="10178322" cy="3593591"/>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Often we find diagrams or pictures in non-chronological reports to support the facts written in the report. </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a:p>
            <a:pPr marL="0" marR="0" lvl="0" indent="0" defTabSz="914400" eaLnBrk="1" fontAlgn="auto" latinLnBrk="0" hangingPunct="1">
              <a:lnSpc>
                <a:spcPct val="100000"/>
              </a:lnSpc>
              <a:spcBef>
                <a:spcPts val="0"/>
              </a:spcBef>
              <a:spcAft>
                <a:spcPts val="0"/>
              </a:spcAft>
              <a:buClrTx/>
              <a:buSzTx/>
              <a:buFontTx/>
              <a:buNone/>
              <a:tabLst/>
              <a:defRPr/>
            </a:pPr>
            <a:r>
              <a:rPr lang="en-US" dirty="0"/>
              <a:t>For example, if it was a report on a dinosaur, you might find a diagram about the different bones it has:</a:t>
            </a:r>
          </a:p>
        </p:txBody>
      </p:sp>
      <p:pic>
        <p:nvPicPr>
          <p:cNvPr id="4" name="Picture 3"/>
          <p:cNvPicPr>
            <a:picLocks noChangeAspect="1"/>
          </p:cNvPicPr>
          <p:nvPr/>
        </p:nvPicPr>
        <p:blipFill>
          <a:blip r:embed="rId2"/>
          <a:stretch>
            <a:fillRect/>
          </a:stretch>
        </p:blipFill>
        <p:spPr>
          <a:xfrm>
            <a:off x="3567954" y="2620583"/>
            <a:ext cx="5020982" cy="3379883"/>
          </a:xfrm>
          <a:prstGeom prst="rect">
            <a:avLst/>
          </a:prstGeom>
        </p:spPr>
      </p:pic>
    </p:spTree>
    <p:extLst>
      <p:ext uri="{BB962C8B-B14F-4D97-AF65-F5344CB8AC3E}">
        <p14:creationId xmlns:p14="http://schemas.microsoft.com/office/powerpoint/2010/main" val="984873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Captions</a:t>
            </a:r>
          </a:p>
        </p:txBody>
      </p:sp>
      <p:sp>
        <p:nvSpPr>
          <p:cNvPr id="3" name="Content Placeholder 2"/>
          <p:cNvSpPr>
            <a:spLocks noGrp="1"/>
          </p:cNvSpPr>
          <p:nvPr>
            <p:ph idx="1"/>
          </p:nvPr>
        </p:nvSpPr>
        <p:spPr>
          <a:xfrm>
            <a:off x="1251678" y="1128451"/>
            <a:ext cx="10178322" cy="3593591"/>
          </a:xfrm>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dirty="0"/>
              <a:t>Captions appear underneath photos or diagrams in your report.  This gives the reader a little bit more information about what they are seeing.</a:t>
            </a:r>
          </a:p>
          <a:p>
            <a:pPr marL="0" marR="0" lvl="0" indent="0" defTabSz="914400" eaLnBrk="1" fontAlgn="auto" latinLnBrk="0" hangingPunct="1">
              <a:lnSpc>
                <a:spcPct val="100000"/>
              </a:lnSpc>
              <a:spcBef>
                <a:spcPts val="0"/>
              </a:spcBef>
              <a:spcAft>
                <a:spcPts val="0"/>
              </a:spcAft>
              <a:buClrTx/>
              <a:buSzTx/>
              <a:buFontTx/>
              <a:buNone/>
              <a:tabLst/>
              <a:defRPr/>
            </a:pPr>
            <a:endParaRPr lang="en-US" sz="2800" dirty="0"/>
          </a:p>
          <a:p>
            <a:pPr marL="0" marR="0" lvl="0" indent="0" defTabSz="914400" eaLnBrk="1" fontAlgn="auto" latinLnBrk="0" hangingPunct="1">
              <a:lnSpc>
                <a:spcPct val="100000"/>
              </a:lnSpc>
              <a:spcBef>
                <a:spcPts val="0"/>
              </a:spcBef>
              <a:spcAft>
                <a:spcPts val="0"/>
              </a:spcAft>
              <a:buClrTx/>
              <a:buSzTx/>
              <a:buFontTx/>
              <a:buNone/>
              <a:tabLst/>
              <a:defRPr/>
            </a:pPr>
            <a:r>
              <a:rPr lang="en-US" sz="2800" dirty="0"/>
              <a:t>Try to write a caption for the photos below:</a:t>
            </a:r>
          </a:p>
        </p:txBody>
      </p:sp>
      <p:pic>
        <p:nvPicPr>
          <p:cNvPr id="4" name="Picture 3"/>
          <p:cNvPicPr>
            <a:picLocks noChangeAspect="1"/>
          </p:cNvPicPr>
          <p:nvPr/>
        </p:nvPicPr>
        <p:blipFill>
          <a:blip r:embed="rId2"/>
          <a:stretch>
            <a:fillRect/>
          </a:stretch>
        </p:blipFill>
        <p:spPr>
          <a:xfrm>
            <a:off x="1739153" y="3814060"/>
            <a:ext cx="3648635" cy="1654048"/>
          </a:xfrm>
          <a:prstGeom prst="rect">
            <a:avLst/>
          </a:prstGeom>
        </p:spPr>
      </p:pic>
      <p:pic>
        <p:nvPicPr>
          <p:cNvPr id="5" name="Picture 4"/>
          <p:cNvPicPr>
            <a:picLocks noChangeAspect="1"/>
          </p:cNvPicPr>
          <p:nvPr/>
        </p:nvPicPr>
        <p:blipFill>
          <a:blip r:embed="rId3"/>
          <a:stretch>
            <a:fillRect/>
          </a:stretch>
        </p:blipFill>
        <p:spPr>
          <a:xfrm>
            <a:off x="7076515" y="3390134"/>
            <a:ext cx="3238500" cy="2501900"/>
          </a:xfrm>
          <a:prstGeom prst="rect">
            <a:avLst/>
          </a:prstGeom>
        </p:spPr>
      </p:pic>
    </p:spTree>
    <p:extLst>
      <p:ext uri="{BB962C8B-B14F-4D97-AF65-F5344CB8AC3E}">
        <p14:creationId xmlns:p14="http://schemas.microsoft.com/office/powerpoint/2010/main" val="461283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Factual information </a:t>
            </a:r>
            <a:r>
              <a:rPr lang="en-US" dirty="0" err="1"/>
              <a:t>organised</a:t>
            </a:r>
            <a:r>
              <a:rPr lang="en-US" dirty="0"/>
              <a:t> into subheadings</a:t>
            </a:r>
          </a:p>
        </p:txBody>
      </p:sp>
      <p:sp>
        <p:nvSpPr>
          <p:cNvPr id="3" name="Content Placeholder 2"/>
          <p:cNvSpPr>
            <a:spLocks noGrp="1"/>
          </p:cNvSpPr>
          <p:nvPr>
            <p:ph idx="1"/>
          </p:nvPr>
        </p:nvSpPr>
        <p:spPr>
          <a:xfrm>
            <a:off x="1251678" y="2110379"/>
            <a:ext cx="10178322" cy="1521822"/>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Your non-chronological report will be divided into sections and each section will have a subheading.</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a:p>
            <a:pPr marL="0" marR="0" lvl="0" indent="0" defTabSz="914400" eaLnBrk="1" fontAlgn="auto" latinLnBrk="0" hangingPunct="1">
              <a:lnSpc>
                <a:spcPct val="100000"/>
              </a:lnSpc>
              <a:spcBef>
                <a:spcPts val="0"/>
              </a:spcBef>
              <a:spcAft>
                <a:spcPts val="0"/>
              </a:spcAft>
              <a:buClrTx/>
              <a:buSzTx/>
              <a:buFontTx/>
              <a:buNone/>
              <a:tabLst/>
              <a:defRPr/>
            </a:pPr>
            <a:r>
              <a:rPr lang="en-US" dirty="0"/>
              <a:t>All of the information in each section will relate to the subheading.</a:t>
            </a:r>
          </a:p>
        </p:txBody>
      </p:sp>
      <p:pic>
        <p:nvPicPr>
          <p:cNvPr id="4" name="Picture 3" descr="Screen Shot 2020-06-04 at 21.20.3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3606800"/>
            <a:ext cx="3568700" cy="3251200"/>
          </a:xfrm>
          <a:prstGeom prst="rect">
            <a:avLst/>
          </a:prstGeom>
        </p:spPr>
      </p:pic>
      <p:sp>
        <p:nvSpPr>
          <p:cNvPr id="5" name="TextBox 4"/>
          <p:cNvSpPr txBox="1"/>
          <p:nvPr/>
        </p:nvSpPr>
        <p:spPr>
          <a:xfrm>
            <a:off x="4711700" y="3955534"/>
            <a:ext cx="7340471" cy="923330"/>
          </a:xfrm>
          <a:prstGeom prst="rect">
            <a:avLst/>
          </a:prstGeom>
          <a:noFill/>
        </p:spPr>
        <p:txBody>
          <a:bodyPr wrap="none" rtlCol="0">
            <a:spAutoFit/>
          </a:bodyPr>
          <a:lstStyle/>
          <a:p>
            <a:r>
              <a:rPr lang="en-US" dirty="0"/>
              <a:t>E.g.  All of the information in this paragraph relates to how dangerous</a:t>
            </a:r>
          </a:p>
          <a:p>
            <a:r>
              <a:rPr lang="en-US" dirty="0" err="1"/>
              <a:t>werewovles</a:t>
            </a:r>
            <a:r>
              <a:rPr lang="en-US" dirty="0"/>
              <a:t> are. There should only be information relating to the subheading</a:t>
            </a:r>
          </a:p>
          <a:p>
            <a:r>
              <a:rPr lang="en-US" dirty="0"/>
              <a:t>in each section.</a:t>
            </a:r>
          </a:p>
        </p:txBody>
      </p:sp>
    </p:spTree>
    <p:extLst>
      <p:ext uri="{BB962C8B-B14F-4D97-AF65-F5344CB8AC3E}">
        <p14:creationId xmlns:p14="http://schemas.microsoft.com/office/powerpoint/2010/main" val="1469890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Identify the features</a:t>
            </a:r>
          </a:p>
        </p:txBody>
      </p:sp>
      <p:sp>
        <p:nvSpPr>
          <p:cNvPr id="3" name="Content Placeholder 2"/>
          <p:cNvSpPr>
            <a:spLocks noGrp="1"/>
          </p:cNvSpPr>
          <p:nvPr>
            <p:ph idx="1"/>
          </p:nvPr>
        </p:nvSpPr>
        <p:spPr/>
        <p:txBody>
          <a:bodyPr/>
          <a:lstStyle/>
          <a:p>
            <a:pPr marL="0" indent="0">
              <a:buNone/>
            </a:pPr>
            <a:r>
              <a:rPr lang="en-US" dirty="0"/>
              <a:t>Look at the text and underline the features of non-chronological reports.</a:t>
            </a:r>
          </a:p>
        </p:txBody>
      </p:sp>
    </p:spTree>
    <p:extLst>
      <p:ext uri="{BB962C8B-B14F-4D97-AF65-F5344CB8AC3E}">
        <p14:creationId xmlns:p14="http://schemas.microsoft.com/office/powerpoint/2010/main" val="3090546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Non-chronological reports</a:t>
            </a:r>
          </a:p>
        </p:txBody>
      </p:sp>
      <p:sp>
        <p:nvSpPr>
          <p:cNvPr id="3" name="Subtitle 2"/>
          <p:cNvSpPr>
            <a:spLocks noGrp="1"/>
          </p:cNvSpPr>
          <p:nvPr>
            <p:ph type="subTitle" idx="1"/>
          </p:nvPr>
        </p:nvSpPr>
        <p:spPr/>
        <p:txBody>
          <a:bodyPr/>
          <a:lstStyle/>
          <a:p>
            <a:r>
              <a:rPr lang="en-US" dirty="0"/>
              <a:t>Tuesday</a:t>
            </a:r>
          </a:p>
        </p:txBody>
      </p:sp>
    </p:spTree>
    <p:extLst>
      <p:ext uri="{BB962C8B-B14F-4D97-AF65-F5344CB8AC3E}">
        <p14:creationId xmlns:p14="http://schemas.microsoft.com/office/powerpoint/2010/main" val="16961746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Fronted adverbials</a:t>
            </a:r>
          </a:p>
        </p:txBody>
      </p:sp>
      <p:sp>
        <p:nvSpPr>
          <p:cNvPr id="3" name="Content Placeholder 2"/>
          <p:cNvSpPr>
            <a:spLocks noGrp="1"/>
          </p:cNvSpPr>
          <p:nvPr>
            <p:ph idx="1"/>
          </p:nvPr>
        </p:nvSpPr>
        <p:spPr>
          <a:xfrm>
            <a:off x="1251678" y="2286001"/>
            <a:ext cx="10178322" cy="4000499"/>
          </a:xfrm>
        </p:spPr>
        <p:txBody>
          <a:bodyPr>
            <a:normAutofit/>
          </a:bodyPr>
          <a:lstStyle/>
          <a:p>
            <a:pPr marL="0" indent="0">
              <a:buNone/>
            </a:pPr>
            <a:r>
              <a:rPr lang="en-US" b="1" dirty="0"/>
              <a:t>What is a fronted adverbial? </a:t>
            </a:r>
          </a:p>
          <a:p>
            <a:pPr marL="0" indent="0">
              <a:buNone/>
            </a:pPr>
            <a:endParaRPr lang="en-US" dirty="0"/>
          </a:p>
          <a:p>
            <a:pPr marL="0" indent="0">
              <a:buNone/>
            </a:pPr>
            <a:r>
              <a:rPr lang="en-US" dirty="0"/>
              <a:t>This is when a </a:t>
            </a:r>
            <a:r>
              <a:rPr lang="en-US" b="1" dirty="0"/>
              <a:t>word</a:t>
            </a:r>
            <a:r>
              <a:rPr lang="en-US" dirty="0"/>
              <a:t> or a </a:t>
            </a:r>
            <a:r>
              <a:rPr lang="en-US" b="1" dirty="0"/>
              <a:t>phrase</a:t>
            </a:r>
            <a:r>
              <a:rPr lang="en-US" dirty="0"/>
              <a:t> is put at the </a:t>
            </a:r>
            <a:r>
              <a:rPr lang="en-US" b="1" dirty="0"/>
              <a:t>start of a sentence </a:t>
            </a:r>
            <a:r>
              <a:rPr lang="en-US" dirty="0"/>
              <a:t>(followed by a </a:t>
            </a:r>
            <a:r>
              <a:rPr lang="en-US" b="1" dirty="0"/>
              <a:t>comma</a:t>
            </a:r>
            <a:r>
              <a:rPr lang="en-US" dirty="0"/>
              <a:t>), to explain </a:t>
            </a:r>
            <a:r>
              <a:rPr lang="en-US" b="1" dirty="0"/>
              <a:t>how (manner), when (time) </a:t>
            </a:r>
            <a:r>
              <a:rPr lang="en-US" dirty="0"/>
              <a:t>or</a:t>
            </a:r>
            <a:r>
              <a:rPr lang="en-US" b="1" dirty="0"/>
              <a:t> where (place/location) </a:t>
            </a:r>
            <a:r>
              <a:rPr lang="en-US" dirty="0"/>
              <a:t>something is being done. </a:t>
            </a:r>
          </a:p>
          <a:p>
            <a:pPr marL="0" indent="0">
              <a:buNone/>
            </a:pPr>
            <a:endParaRPr lang="en-US" dirty="0"/>
          </a:p>
          <a:p>
            <a:pPr marL="0" indent="0">
              <a:buNone/>
            </a:pPr>
            <a:r>
              <a:rPr lang="en-US" dirty="0"/>
              <a:t>Examples:</a:t>
            </a:r>
          </a:p>
          <a:p>
            <a:r>
              <a:rPr lang="en-US" dirty="0"/>
              <a:t>How (manner): Suddenly, Cautiously, Happily.</a:t>
            </a:r>
          </a:p>
          <a:p>
            <a:r>
              <a:rPr lang="en-US" dirty="0"/>
              <a:t>When (time): The next day,  An hour later,  Afterwards.</a:t>
            </a:r>
          </a:p>
          <a:p>
            <a:r>
              <a:rPr lang="en-US" dirty="0"/>
              <a:t>Where (place/location): Next door, In London, Under the bridge, In a faraway land.</a:t>
            </a:r>
          </a:p>
          <a:p>
            <a:endParaRPr lang="en-US" dirty="0"/>
          </a:p>
        </p:txBody>
      </p:sp>
    </p:spTree>
    <p:extLst>
      <p:ext uri="{BB962C8B-B14F-4D97-AF65-F5344CB8AC3E}">
        <p14:creationId xmlns:p14="http://schemas.microsoft.com/office/powerpoint/2010/main" val="3461449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Examples-</a:t>
            </a:r>
            <a:r>
              <a:rPr lang="en-US" dirty="0">
                <a:solidFill>
                  <a:srgbClr val="FF0000"/>
                </a:solidFill>
              </a:rPr>
              <a:t>fronted adverbials</a:t>
            </a:r>
          </a:p>
        </p:txBody>
      </p:sp>
      <p:sp>
        <p:nvSpPr>
          <p:cNvPr id="3" name="Content Placeholder 2"/>
          <p:cNvSpPr>
            <a:spLocks noGrp="1"/>
          </p:cNvSpPr>
          <p:nvPr>
            <p:ph idx="1"/>
          </p:nvPr>
        </p:nvSpPr>
        <p:spPr/>
        <p:txBody>
          <a:bodyPr/>
          <a:lstStyle/>
          <a:p>
            <a:pPr marL="0" indent="0">
              <a:buNone/>
            </a:pPr>
            <a:r>
              <a:rPr lang="en-GB" b="1" dirty="0">
                <a:solidFill>
                  <a:srgbClr val="FF0000"/>
                </a:solidFill>
                <a:latin typeface="Comic Sans MS" charset="0"/>
              </a:rPr>
              <a:t>As soon as he could, </a:t>
            </a:r>
            <a:r>
              <a:rPr lang="en-GB" b="1" dirty="0">
                <a:latin typeface="Comic Sans MS" charset="0"/>
              </a:rPr>
              <a:t>Tom jumped off the train.</a:t>
            </a:r>
          </a:p>
          <a:p>
            <a:pPr marL="0" indent="0">
              <a:buNone/>
            </a:pPr>
            <a:endParaRPr lang="en-GB" b="1" dirty="0">
              <a:latin typeface="Comic Sans MS" charset="0"/>
            </a:endParaRPr>
          </a:p>
          <a:p>
            <a:pPr marL="0" indent="0">
              <a:buNone/>
            </a:pPr>
            <a:endParaRPr lang="en-GB" b="1" dirty="0">
              <a:latin typeface="Comic Sans MS" charset="0"/>
            </a:endParaRPr>
          </a:p>
          <a:p>
            <a:pPr marL="0" indent="0">
              <a:buNone/>
            </a:pPr>
            <a:endParaRPr lang="en-GB" b="1" dirty="0">
              <a:latin typeface="Comic Sans MS" charset="0"/>
            </a:endParaRPr>
          </a:p>
          <a:p>
            <a:pPr marL="0" indent="0">
              <a:buNone/>
            </a:pPr>
            <a:endParaRPr lang="en-GB" b="1" dirty="0">
              <a:latin typeface="Comic Sans MS" charset="0"/>
            </a:endParaRPr>
          </a:p>
          <a:p>
            <a:pPr marL="0" indent="0">
              <a:buNone/>
            </a:pPr>
            <a:r>
              <a:rPr lang="en-GB" b="1" dirty="0">
                <a:solidFill>
                  <a:srgbClr val="FF0000"/>
                </a:solidFill>
                <a:latin typeface="Comic Sans MS" charset="0"/>
              </a:rPr>
              <a:t>Last week, </a:t>
            </a:r>
            <a:r>
              <a:rPr lang="en-GB" b="1" dirty="0">
                <a:latin typeface="Comic Sans MS" charset="0"/>
              </a:rPr>
              <a:t>I went to the dentist.</a:t>
            </a:r>
          </a:p>
          <a:p>
            <a:pPr marL="0" indent="0">
              <a:buNone/>
            </a:pPr>
            <a:endParaRPr lang="en-US" dirty="0"/>
          </a:p>
        </p:txBody>
      </p:sp>
      <p:pic>
        <p:nvPicPr>
          <p:cNvPr id="4" name="Picture 2" descr="http://i.crackedcdn.com/phpimages/article/3/0/1/55301.jpg?v=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3138" y="1874517"/>
            <a:ext cx="4286250" cy="1924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4" descr="http://3.bp.blogspot.com/_zu5xVd55_XI/SDI7-8hHuRI/AAAAAAAAA6I/nV83EVPvyuo/s320/NEW-1.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4198938"/>
            <a:ext cx="2895600" cy="2543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729830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Examples-</a:t>
            </a:r>
            <a:r>
              <a:rPr lang="en-US" dirty="0">
                <a:solidFill>
                  <a:srgbClr val="FF0000"/>
                </a:solidFill>
              </a:rPr>
              <a:t>fronted adverbials</a:t>
            </a:r>
          </a:p>
        </p:txBody>
      </p:sp>
      <p:sp>
        <p:nvSpPr>
          <p:cNvPr id="3" name="Content Placeholder 2"/>
          <p:cNvSpPr>
            <a:spLocks noGrp="1"/>
          </p:cNvSpPr>
          <p:nvPr>
            <p:ph idx="1"/>
          </p:nvPr>
        </p:nvSpPr>
        <p:spPr/>
        <p:txBody>
          <a:bodyPr/>
          <a:lstStyle/>
          <a:p>
            <a:pPr marL="0" indent="0">
              <a:buNone/>
            </a:pPr>
            <a:endParaRPr lang="en-GB" b="1" dirty="0">
              <a:latin typeface="Comic Sans MS" charset="0"/>
            </a:endParaRPr>
          </a:p>
          <a:p>
            <a:pPr marL="0" indent="0">
              <a:buNone/>
            </a:pPr>
            <a:r>
              <a:rPr lang="en-GB" b="1" dirty="0">
                <a:solidFill>
                  <a:srgbClr val="FF0000"/>
                </a:solidFill>
                <a:latin typeface="Comic Sans MS" charset="0"/>
              </a:rPr>
              <a:t>In the winter, </a:t>
            </a:r>
            <a:r>
              <a:rPr lang="en-GB" b="1" dirty="0">
                <a:latin typeface="Comic Sans MS" charset="0"/>
              </a:rPr>
              <a:t>some animals hibernate.</a:t>
            </a:r>
          </a:p>
          <a:p>
            <a:pPr marL="0" indent="0">
              <a:buNone/>
            </a:pPr>
            <a:endParaRPr lang="en-GB" b="1" dirty="0">
              <a:latin typeface="Comic Sans MS" charset="0"/>
            </a:endParaRPr>
          </a:p>
          <a:p>
            <a:pPr marL="0" indent="0">
              <a:buNone/>
            </a:pPr>
            <a:endParaRPr lang="en-GB" b="1" dirty="0">
              <a:latin typeface="Comic Sans MS" charset="0"/>
            </a:endParaRPr>
          </a:p>
          <a:p>
            <a:pPr marL="0" indent="0">
              <a:buNone/>
            </a:pPr>
            <a:endParaRPr lang="en-GB" b="1" dirty="0">
              <a:latin typeface="Comic Sans MS" charset="0"/>
            </a:endParaRPr>
          </a:p>
          <a:p>
            <a:pPr marL="0" indent="0">
              <a:buNone/>
            </a:pPr>
            <a:r>
              <a:rPr lang="en-GB" b="1" dirty="0">
                <a:solidFill>
                  <a:srgbClr val="FF0000"/>
                </a:solidFill>
                <a:latin typeface="Comic Sans MS" charset="0"/>
              </a:rPr>
              <a:t>Outside my house, </a:t>
            </a:r>
            <a:r>
              <a:rPr lang="en-GB" b="1" dirty="0">
                <a:latin typeface="Comic Sans MS" charset="0"/>
              </a:rPr>
              <a:t>I found a pizza.</a:t>
            </a:r>
          </a:p>
        </p:txBody>
      </p:sp>
      <p:pic>
        <p:nvPicPr>
          <p:cNvPr id="6" name="Picture 2" descr="http://images.clipartof.com/thumbnails/442712-Royalty-Free-RF-Clip-Art-Illustration-Of-A-Cartoon-Hibernating-Bear.jpg"/>
          <p:cNvPicPr>
            <a:picLocks noChangeAspect="1" noChangeArrowheads="1"/>
          </p:cNvPicPr>
          <p:nvPr/>
        </p:nvPicPr>
        <p:blipFill>
          <a:blip r:embed="rId2">
            <a:extLst>
              <a:ext uri="{28A0092B-C50C-407E-A947-70E740481C1C}">
                <a14:useLocalDpi xmlns:a14="http://schemas.microsoft.com/office/drawing/2010/main" val="0"/>
              </a:ext>
            </a:extLst>
          </a:blip>
          <a:srcRect r="13747" b="4240"/>
          <a:stretch>
            <a:fillRect/>
          </a:stretch>
        </p:blipFill>
        <p:spPr bwMode="auto">
          <a:xfrm>
            <a:off x="8072438" y="1493517"/>
            <a:ext cx="1871662" cy="2092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4" descr="http://watermarked.cutcaster.com/cutcaster-photo-100387616-Cartoon-pizza-box.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2838" y="4622800"/>
            <a:ext cx="2102462" cy="202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1063531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Which fronted adverbial</a:t>
            </a:r>
          </a:p>
        </p:txBody>
      </p:sp>
      <p:sp>
        <p:nvSpPr>
          <p:cNvPr id="3" name="Content Placeholder 2"/>
          <p:cNvSpPr>
            <a:spLocks noGrp="1"/>
          </p:cNvSpPr>
          <p:nvPr>
            <p:ph idx="1"/>
          </p:nvPr>
        </p:nvSpPr>
        <p:spPr>
          <a:xfrm>
            <a:off x="1251678" y="1485901"/>
            <a:ext cx="10178322" cy="3593591"/>
          </a:xfrm>
        </p:spPr>
        <p:txBody>
          <a:bodyPr/>
          <a:lstStyle/>
          <a:p>
            <a:pPr marL="0" indent="0">
              <a:buNone/>
            </a:pPr>
            <a:r>
              <a:rPr lang="en-GB" b="1" dirty="0">
                <a:solidFill>
                  <a:srgbClr val="002060"/>
                </a:solidFill>
                <a:latin typeface="Comic Sans MS" charset="0"/>
              </a:rPr>
              <a:t>Can you match the fronted adverbial to each sentence so they all make sense?</a:t>
            </a:r>
          </a:p>
          <a:p>
            <a:pPr marL="0" indent="0">
              <a:buNone/>
            </a:pPr>
            <a:endParaRPr lang="en-US" dirty="0"/>
          </a:p>
        </p:txBody>
      </p:sp>
      <p:sp>
        <p:nvSpPr>
          <p:cNvPr id="4" name="TextBox 3"/>
          <p:cNvSpPr txBox="1">
            <a:spLocks noChangeArrowheads="1"/>
          </p:cNvSpPr>
          <p:nvPr/>
        </p:nvSpPr>
        <p:spPr bwMode="auto">
          <a:xfrm>
            <a:off x="1674813" y="2771267"/>
            <a:ext cx="3187700" cy="2308225"/>
          </a:xfrm>
          <a:prstGeom prst="rect">
            <a:avLst/>
          </a:prstGeom>
          <a:solidFill>
            <a:srgbClr val="FFFF00"/>
          </a:solidFill>
          <a:ln w="9525">
            <a:solidFill>
              <a:srgbClr val="FF0000"/>
            </a:solidFill>
            <a:miter lim="800000"/>
            <a:headEnd/>
            <a:tailEnd/>
          </a:ln>
        </p:spPr>
        <p:txBody>
          <a:bodyPr wrap="none" anchor="t">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GB" sz="2400" b="1" dirty="0">
                <a:latin typeface="Comic Sans MS" charset="0"/>
              </a:rPr>
              <a:t>Gently,</a:t>
            </a:r>
          </a:p>
          <a:p>
            <a:pPr eaLnBrk="1" hangingPunct="1"/>
            <a:r>
              <a:rPr lang="en-GB" sz="2400" b="1" dirty="0">
                <a:latin typeface="Comic Sans MS" charset="0"/>
              </a:rPr>
              <a:t>Before I go to bed,</a:t>
            </a:r>
          </a:p>
          <a:p>
            <a:pPr eaLnBrk="1" hangingPunct="1"/>
            <a:r>
              <a:rPr lang="en-GB" sz="2400" b="1" dirty="0">
                <a:latin typeface="Comic Sans MS" charset="0"/>
              </a:rPr>
              <a:t>At last,</a:t>
            </a:r>
          </a:p>
          <a:p>
            <a:pPr eaLnBrk="1" hangingPunct="1"/>
            <a:r>
              <a:rPr lang="en-GB" sz="2400" b="1" dirty="0">
                <a:latin typeface="Comic Sans MS" charset="0"/>
              </a:rPr>
              <a:t>Suddenly,</a:t>
            </a:r>
          </a:p>
          <a:p>
            <a:pPr eaLnBrk="1" hangingPunct="1"/>
            <a:r>
              <a:rPr lang="en-GB" sz="2400" b="1" dirty="0">
                <a:latin typeface="Comic Sans MS" charset="0"/>
              </a:rPr>
              <a:t>At the park,</a:t>
            </a:r>
          </a:p>
          <a:p>
            <a:pPr eaLnBrk="1" hangingPunct="1"/>
            <a:r>
              <a:rPr lang="en-GB" sz="2400" b="1" dirty="0">
                <a:latin typeface="Comic Sans MS"/>
                <a:ea typeface="ＭＳ Ｐゴシック"/>
                <a:cs typeface="Arial"/>
              </a:rPr>
              <a:t>Every playtime,</a:t>
            </a:r>
            <a:endParaRPr lang="en-GB" sz="2400" b="1" dirty="0">
              <a:latin typeface="Comic Sans MS" charset="0"/>
            </a:endParaRPr>
          </a:p>
        </p:txBody>
      </p:sp>
      <p:sp>
        <p:nvSpPr>
          <p:cNvPr id="5" name="Content Placeholder 2"/>
          <p:cNvSpPr txBox="1">
            <a:spLocks/>
          </p:cNvSpPr>
          <p:nvPr/>
        </p:nvSpPr>
        <p:spPr>
          <a:xfrm>
            <a:off x="6522244" y="2416175"/>
            <a:ext cx="5161756" cy="3473450"/>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buFont typeface="Arial" charset="0"/>
              <a:buNone/>
            </a:pPr>
            <a:r>
              <a:rPr lang="en-GB" sz="2400" b="1" dirty="0">
                <a:solidFill>
                  <a:srgbClr val="002060"/>
                </a:solidFill>
                <a:latin typeface="Comic Sans MS" charset="0"/>
              </a:rPr>
              <a:t>I clean my teeth.</a:t>
            </a:r>
          </a:p>
          <a:p>
            <a:pPr>
              <a:buFont typeface="Arial" charset="0"/>
              <a:buNone/>
            </a:pPr>
            <a:r>
              <a:rPr lang="en-GB" sz="2400" b="1" dirty="0">
                <a:solidFill>
                  <a:srgbClr val="002060"/>
                </a:solidFill>
                <a:latin typeface="Comic Sans MS" charset="0"/>
              </a:rPr>
              <a:t>The ground began to shake.</a:t>
            </a:r>
          </a:p>
          <a:p>
            <a:pPr>
              <a:buFont typeface="Arial" charset="0"/>
              <a:buNone/>
            </a:pPr>
            <a:r>
              <a:rPr lang="en-GB" sz="2400" b="1" dirty="0">
                <a:solidFill>
                  <a:srgbClr val="002060"/>
                </a:solidFill>
                <a:latin typeface="Comic Sans MS" charset="0"/>
              </a:rPr>
              <a:t>I lost my coat.</a:t>
            </a:r>
          </a:p>
          <a:p>
            <a:pPr>
              <a:buFont typeface="Arial" charset="0"/>
              <a:buNone/>
            </a:pPr>
            <a:r>
              <a:rPr lang="en-GB" sz="2400" b="1" dirty="0">
                <a:solidFill>
                  <a:srgbClr val="002060"/>
                </a:solidFill>
                <a:latin typeface="Comic Sans MS" charset="0"/>
              </a:rPr>
              <a:t>I play football.</a:t>
            </a:r>
          </a:p>
          <a:p>
            <a:pPr>
              <a:buFont typeface="Arial" charset="0"/>
              <a:buNone/>
            </a:pPr>
            <a:r>
              <a:rPr lang="en-GB" sz="2400" b="1" dirty="0">
                <a:solidFill>
                  <a:srgbClr val="002060"/>
                </a:solidFill>
                <a:latin typeface="Comic Sans MS" charset="0"/>
              </a:rPr>
              <a:t>She lifted the sleeping baby.</a:t>
            </a:r>
          </a:p>
          <a:p>
            <a:pPr>
              <a:buFont typeface="Arial" charset="0"/>
              <a:buNone/>
            </a:pPr>
            <a:r>
              <a:rPr lang="en-GB" sz="2400" b="1" dirty="0">
                <a:solidFill>
                  <a:srgbClr val="002060"/>
                </a:solidFill>
                <a:latin typeface="Comic Sans MS" charset="0"/>
              </a:rPr>
              <a:t>I reached the finish line.</a:t>
            </a:r>
          </a:p>
          <a:p>
            <a:pPr>
              <a:buFont typeface="Arial" charset="0"/>
              <a:buNone/>
            </a:pPr>
            <a:endParaRPr lang="en-GB" sz="2400" dirty="0">
              <a:latin typeface="Comic Sans MS" charset="0"/>
            </a:endParaRPr>
          </a:p>
          <a:p>
            <a:pPr>
              <a:buFont typeface="Arial" charset="0"/>
              <a:buNone/>
            </a:pPr>
            <a:endParaRPr lang="en-GB" sz="2400" dirty="0">
              <a:latin typeface="Comic Sans MS" charset="0"/>
            </a:endParaRPr>
          </a:p>
        </p:txBody>
      </p:sp>
    </p:spTree>
    <p:extLst>
      <p:ext uri="{BB962C8B-B14F-4D97-AF65-F5344CB8AC3E}">
        <p14:creationId xmlns:p14="http://schemas.microsoft.com/office/powerpoint/2010/main" val="374969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additive="base">
                                        <p:cTn id="1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additive="base">
                                        <p:cTn id="2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additive="base">
                                        <p:cTn id="3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4" end="4"/>
                                            </p:txEl>
                                          </p:spTgt>
                                        </p:tgtEl>
                                        <p:attrNameLst>
                                          <p:attrName>style.visibility</p:attrName>
                                        </p:attrNameLst>
                                      </p:cBhvr>
                                      <p:to>
                                        <p:strVal val="visible"/>
                                      </p:to>
                                    </p:set>
                                    <p:anim calcmode="lin" valueType="num">
                                      <p:cBhvr additive="base">
                                        <p:cTn id="3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anim calcmode="lin" valueType="num">
                                      <p:cBhvr additive="base">
                                        <p:cTn id="4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Which fronted adverbial</a:t>
            </a:r>
          </a:p>
        </p:txBody>
      </p:sp>
      <p:sp>
        <p:nvSpPr>
          <p:cNvPr id="3" name="Content Placeholder 2"/>
          <p:cNvSpPr>
            <a:spLocks noGrp="1"/>
          </p:cNvSpPr>
          <p:nvPr>
            <p:ph idx="1"/>
          </p:nvPr>
        </p:nvSpPr>
        <p:spPr/>
        <p:txBody>
          <a:bodyPr>
            <a:normAutofit fontScale="85000" lnSpcReduction="20000"/>
          </a:bodyPr>
          <a:lstStyle/>
          <a:p>
            <a:r>
              <a:rPr lang="en-GB" dirty="0">
                <a:solidFill>
                  <a:srgbClr val="FF0000"/>
                </a:solidFill>
                <a:latin typeface="Comic Sans MS" charset="0"/>
              </a:rPr>
              <a:t>Gently, </a:t>
            </a:r>
            <a:r>
              <a:rPr lang="en-GB" dirty="0">
                <a:latin typeface="Comic Sans MS" charset="0"/>
              </a:rPr>
              <a:t>she lifted the sleeping baby.</a:t>
            </a:r>
          </a:p>
          <a:p>
            <a:endParaRPr lang="en-GB" dirty="0">
              <a:solidFill>
                <a:srgbClr val="FF0000"/>
              </a:solidFill>
              <a:latin typeface="Comic Sans MS" charset="0"/>
            </a:endParaRPr>
          </a:p>
          <a:p>
            <a:r>
              <a:rPr lang="en-GB" dirty="0">
                <a:solidFill>
                  <a:srgbClr val="FF0000"/>
                </a:solidFill>
                <a:latin typeface="Comic Sans MS" charset="0"/>
              </a:rPr>
              <a:t>Before I go to bed, </a:t>
            </a:r>
            <a:r>
              <a:rPr lang="en-GB" dirty="0">
                <a:latin typeface="Comic Sans MS" charset="0"/>
              </a:rPr>
              <a:t>I clean my teeth.</a:t>
            </a:r>
          </a:p>
          <a:p>
            <a:endParaRPr lang="en-GB" dirty="0">
              <a:latin typeface="Comic Sans MS" charset="0"/>
            </a:endParaRPr>
          </a:p>
          <a:p>
            <a:r>
              <a:rPr lang="en-GB" dirty="0">
                <a:solidFill>
                  <a:srgbClr val="FF0000"/>
                </a:solidFill>
                <a:latin typeface="Comic Sans MS" charset="0"/>
              </a:rPr>
              <a:t>At last, </a:t>
            </a:r>
            <a:r>
              <a:rPr lang="en-GB" dirty="0">
                <a:latin typeface="Comic Sans MS" charset="0"/>
              </a:rPr>
              <a:t>I reached the finish line.</a:t>
            </a:r>
          </a:p>
          <a:p>
            <a:endParaRPr lang="en-GB" dirty="0">
              <a:latin typeface="Comic Sans MS" charset="0"/>
            </a:endParaRPr>
          </a:p>
          <a:p>
            <a:r>
              <a:rPr lang="en-GB" dirty="0">
                <a:solidFill>
                  <a:srgbClr val="FF0000"/>
                </a:solidFill>
                <a:latin typeface="Comic Sans MS" charset="0"/>
              </a:rPr>
              <a:t>Suddenly, </a:t>
            </a:r>
            <a:r>
              <a:rPr lang="en-GB" dirty="0">
                <a:latin typeface="Comic Sans MS" charset="0"/>
              </a:rPr>
              <a:t>the ground began to shake.</a:t>
            </a:r>
          </a:p>
          <a:p>
            <a:endParaRPr lang="en-GB" dirty="0">
              <a:latin typeface="Comic Sans MS" charset="0"/>
            </a:endParaRPr>
          </a:p>
          <a:p>
            <a:r>
              <a:rPr lang="en-GB" dirty="0">
                <a:solidFill>
                  <a:srgbClr val="FF0000"/>
                </a:solidFill>
                <a:latin typeface="Comic Sans MS" charset="0"/>
              </a:rPr>
              <a:t>At the park, </a:t>
            </a:r>
            <a:r>
              <a:rPr lang="en-GB" dirty="0">
                <a:latin typeface="Comic Sans MS" charset="0"/>
              </a:rPr>
              <a:t>I lost my coat.</a:t>
            </a:r>
          </a:p>
          <a:p>
            <a:endParaRPr lang="en-GB" dirty="0">
              <a:solidFill>
                <a:srgbClr val="FF0000"/>
              </a:solidFill>
              <a:latin typeface="Comic Sans MS" charset="0"/>
            </a:endParaRPr>
          </a:p>
          <a:p>
            <a:r>
              <a:rPr lang="en-GB" dirty="0">
                <a:solidFill>
                  <a:srgbClr val="FF0000"/>
                </a:solidFill>
                <a:latin typeface="Comic Sans MS" charset="0"/>
              </a:rPr>
              <a:t>Every playtime, </a:t>
            </a:r>
            <a:r>
              <a:rPr lang="en-GB" dirty="0">
                <a:latin typeface="Comic Sans MS" charset="0"/>
              </a:rPr>
              <a:t>I play football.</a:t>
            </a:r>
          </a:p>
          <a:p>
            <a:endParaRPr lang="en-GB" sz="1800" dirty="0">
              <a:latin typeface="Comic Sans MS" charset="0"/>
            </a:endParaRPr>
          </a:p>
          <a:p>
            <a:endParaRPr lang="en-US" dirty="0"/>
          </a:p>
        </p:txBody>
      </p:sp>
      <p:pic>
        <p:nvPicPr>
          <p:cNvPr id="4" name="Picture 2" descr="http://www.clipart-box.com/zoom/baby-sleeping-120701.jpg"/>
          <p:cNvPicPr>
            <a:picLocks noChangeAspect="1" noChangeArrowheads="1"/>
          </p:cNvPicPr>
          <p:nvPr/>
        </p:nvPicPr>
        <p:blipFill>
          <a:blip r:embed="rId2">
            <a:extLst>
              <a:ext uri="{28A0092B-C50C-407E-A947-70E740481C1C}">
                <a14:useLocalDpi xmlns:a14="http://schemas.microsoft.com/office/drawing/2010/main" val="0"/>
              </a:ext>
            </a:extLst>
          </a:blip>
          <a:srcRect l="10870" r="15218"/>
          <a:stretch>
            <a:fillRect/>
          </a:stretch>
        </p:blipFill>
        <p:spPr bwMode="auto">
          <a:xfrm>
            <a:off x="8726488" y="3068638"/>
            <a:ext cx="2447925" cy="3313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2120958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Your turn to write some sentences</a:t>
            </a:r>
          </a:p>
        </p:txBody>
      </p:sp>
      <p:sp>
        <p:nvSpPr>
          <p:cNvPr id="5" name="Rectangle 3"/>
          <p:cNvSpPr>
            <a:spLocks noChangeArrowheads="1"/>
          </p:cNvSpPr>
          <p:nvPr/>
        </p:nvSpPr>
        <p:spPr bwMode="auto">
          <a:xfrm>
            <a:off x="1654969" y="2343150"/>
            <a:ext cx="2808288" cy="1938337"/>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r>
              <a:rPr lang="en-GB" sz="2000" dirty="0">
                <a:solidFill>
                  <a:srgbClr val="FF0000"/>
                </a:solidFill>
                <a:latin typeface="Comic Sans MS" charset="0"/>
              </a:rPr>
              <a:t>When </a:t>
            </a:r>
          </a:p>
          <a:p>
            <a:r>
              <a:rPr lang="en-GB" sz="2000" dirty="0">
                <a:latin typeface="Comic Sans MS" charset="0"/>
              </a:rPr>
              <a:t>Every week … </a:t>
            </a:r>
          </a:p>
          <a:p>
            <a:r>
              <a:rPr lang="en-GB" sz="2000" dirty="0">
                <a:latin typeface="Comic Sans MS" charset="0"/>
              </a:rPr>
              <a:t>During playtime … </a:t>
            </a:r>
          </a:p>
          <a:p>
            <a:r>
              <a:rPr lang="en-GB" sz="2000" dirty="0">
                <a:latin typeface="Comic Sans MS" charset="0"/>
              </a:rPr>
              <a:t>Once a year … </a:t>
            </a:r>
          </a:p>
          <a:p>
            <a:r>
              <a:rPr lang="en-GB" sz="2000" dirty="0">
                <a:latin typeface="Comic Sans MS" charset="0"/>
              </a:rPr>
              <a:t>Before I go to bed … </a:t>
            </a:r>
          </a:p>
          <a:p>
            <a:r>
              <a:rPr lang="en-GB" sz="2000" dirty="0">
                <a:latin typeface="Comic Sans MS" charset="0"/>
              </a:rPr>
              <a:t>When I go home …</a:t>
            </a:r>
          </a:p>
        </p:txBody>
      </p:sp>
      <p:sp>
        <p:nvSpPr>
          <p:cNvPr id="6" name="Rectangle 5"/>
          <p:cNvSpPr>
            <a:spLocks noChangeArrowheads="1"/>
          </p:cNvSpPr>
          <p:nvPr/>
        </p:nvSpPr>
        <p:spPr bwMode="auto">
          <a:xfrm>
            <a:off x="5114925" y="2311400"/>
            <a:ext cx="2808288" cy="1938338"/>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r>
              <a:rPr lang="en-GB" sz="2000" dirty="0">
                <a:solidFill>
                  <a:srgbClr val="FF0000"/>
                </a:solidFill>
                <a:latin typeface="Comic Sans MS" charset="0"/>
              </a:rPr>
              <a:t>How </a:t>
            </a:r>
          </a:p>
          <a:p>
            <a:r>
              <a:rPr lang="en-GB" sz="2000" dirty="0">
                <a:latin typeface="Comic Sans MS" charset="0"/>
              </a:rPr>
              <a:t>Without … </a:t>
            </a:r>
          </a:p>
          <a:p>
            <a:r>
              <a:rPr lang="en-GB" sz="2000" dirty="0">
                <a:latin typeface="Comic Sans MS" charset="0"/>
              </a:rPr>
              <a:t>Running … </a:t>
            </a:r>
          </a:p>
          <a:p>
            <a:r>
              <a:rPr lang="en-GB" sz="2000" dirty="0">
                <a:latin typeface="Comic Sans MS" charset="0"/>
              </a:rPr>
              <a:t>Carefully … </a:t>
            </a:r>
          </a:p>
          <a:p>
            <a:r>
              <a:rPr lang="en-GB" sz="2000" dirty="0">
                <a:latin typeface="Comic Sans MS" charset="0"/>
              </a:rPr>
              <a:t>Suddenly … </a:t>
            </a:r>
          </a:p>
          <a:p>
            <a:r>
              <a:rPr lang="en-GB" sz="2000" dirty="0">
                <a:latin typeface="Comic Sans MS" charset="0"/>
              </a:rPr>
              <a:t>Gently …</a:t>
            </a:r>
          </a:p>
        </p:txBody>
      </p:sp>
      <p:sp>
        <p:nvSpPr>
          <p:cNvPr id="7" name="Rectangle 4"/>
          <p:cNvSpPr>
            <a:spLocks noChangeArrowheads="1"/>
          </p:cNvSpPr>
          <p:nvPr/>
        </p:nvSpPr>
        <p:spPr bwMode="auto">
          <a:xfrm>
            <a:off x="8621712" y="2303463"/>
            <a:ext cx="2808288" cy="1939925"/>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r>
              <a:rPr lang="en-GB" sz="2000" dirty="0">
                <a:solidFill>
                  <a:srgbClr val="FF0000"/>
                </a:solidFill>
                <a:latin typeface="Comic Sans MS" charset="0"/>
              </a:rPr>
              <a:t>Where </a:t>
            </a:r>
          </a:p>
          <a:p>
            <a:r>
              <a:rPr lang="en-GB" sz="2000" dirty="0">
                <a:latin typeface="Comic Sans MS" charset="0"/>
              </a:rPr>
              <a:t>Beside my bed … </a:t>
            </a:r>
          </a:p>
          <a:p>
            <a:r>
              <a:rPr lang="en-GB" sz="2000" dirty="0">
                <a:latin typeface="Comic Sans MS" charset="0"/>
              </a:rPr>
              <a:t>On holidays … </a:t>
            </a:r>
          </a:p>
          <a:p>
            <a:r>
              <a:rPr lang="en-GB" sz="2000" dirty="0">
                <a:latin typeface="Comic Sans MS" charset="0"/>
              </a:rPr>
              <a:t>In the park … </a:t>
            </a:r>
          </a:p>
          <a:p>
            <a:r>
              <a:rPr lang="en-GB" sz="2000" dirty="0">
                <a:latin typeface="Comic Sans MS" charset="0"/>
              </a:rPr>
              <a:t>At home … </a:t>
            </a:r>
          </a:p>
          <a:p>
            <a:r>
              <a:rPr lang="en-GB" sz="2000" dirty="0">
                <a:latin typeface="Comic Sans MS" charset="0"/>
              </a:rPr>
              <a:t>Outside my house … </a:t>
            </a:r>
          </a:p>
        </p:txBody>
      </p:sp>
      <p:sp>
        <p:nvSpPr>
          <p:cNvPr id="10" name="TextBox 9"/>
          <p:cNvSpPr txBox="1"/>
          <p:nvPr/>
        </p:nvSpPr>
        <p:spPr>
          <a:xfrm>
            <a:off x="994569" y="5156200"/>
            <a:ext cx="10816431" cy="1015663"/>
          </a:xfrm>
          <a:prstGeom prst="rect">
            <a:avLst/>
          </a:prstGeom>
          <a:noFill/>
        </p:spPr>
        <p:txBody>
          <a:bodyPr wrap="square" rtlCol="0">
            <a:spAutoFit/>
          </a:bodyPr>
          <a:lstStyle/>
          <a:p>
            <a:r>
              <a:rPr lang="en-US" sz="2000" dirty="0"/>
              <a:t>Write 10 of your own sentences using a fronted adverbial. You can use some of the examples above or </a:t>
            </a:r>
          </a:p>
          <a:p>
            <a:r>
              <a:rPr lang="en-US" sz="2000" dirty="0"/>
              <a:t>use your own! </a:t>
            </a:r>
          </a:p>
          <a:p>
            <a:endParaRPr lang="en-US" sz="2000" dirty="0"/>
          </a:p>
        </p:txBody>
      </p:sp>
    </p:spTree>
    <p:extLst>
      <p:ext uri="{BB962C8B-B14F-4D97-AF65-F5344CB8AC3E}">
        <p14:creationId xmlns:p14="http://schemas.microsoft.com/office/powerpoint/2010/main" val="3146105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Non-chronological reports</a:t>
            </a:r>
          </a:p>
        </p:txBody>
      </p:sp>
      <p:sp>
        <p:nvSpPr>
          <p:cNvPr id="3" name="Subtitle 2"/>
          <p:cNvSpPr>
            <a:spLocks noGrp="1"/>
          </p:cNvSpPr>
          <p:nvPr>
            <p:ph type="subTitle" idx="1"/>
          </p:nvPr>
        </p:nvSpPr>
        <p:spPr/>
        <p:txBody>
          <a:bodyPr/>
          <a:lstStyle/>
          <a:p>
            <a:r>
              <a:rPr lang="en-US" dirty="0"/>
              <a:t>Wednesday</a:t>
            </a:r>
          </a:p>
        </p:txBody>
      </p:sp>
    </p:spTree>
    <p:extLst>
      <p:ext uri="{BB962C8B-B14F-4D97-AF65-F5344CB8AC3E}">
        <p14:creationId xmlns:p14="http://schemas.microsoft.com/office/powerpoint/2010/main" val="25657385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Formal writing- 3</a:t>
            </a:r>
            <a:r>
              <a:rPr lang="en-US" baseline="30000" dirty="0"/>
              <a:t>rd</a:t>
            </a:r>
            <a:r>
              <a:rPr lang="en-US" dirty="0"/>
              <a:t> person</a:t>
            </a:r>
          </a:p>
        </p:txBody>
      </p:sp>
      <p:sp>
        <p:nvSpPr>
          <p:cNvPr id="3" name="Content Placeholder 2"/>
          <p:cNvSpPr>
            <a:spLocks noGrp="1"/>
          </p:cNvSpPr>
          <p:nvPr>
            <p:ph idx="1"/>
          </p:nvPr>
        </p:nvSpPr>
        <p:spPr/>
        <p:txBody>
          <a:bodyPr>
            <a:normAutofit/>
          </a:bodyPr>
          <a:lstStyle/>
          <a:p>
            <a:pPr marL="0" indent="0" algn="ctr">
              <a:buNone/>
            </a:pPr>
            <a:r>
              <a:rPr lang="en-US" sz="5400" dirty="0"/>
              <a:t>See the grammar video!</a:t>
            </a:r>
          </a:p>
        </p:txBody>
      </p:sp>
    </p:spTree>
    <p:extLst>
      <p:ext uri="{BB962C8B-B14F-4D97-AF65-F5344CB8AC3E}">
        <p14:creationId xmlns:p14="http://schemas.microsoft.com/office/powerpoint/2010/main" val="2152840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Non-chronological reports</a:t>
            </a:r>
          </a:p>
        </p:txBody>
      </p:sp>
      <p:sp>
        <p:nvSpPr>
          <p:cNvPr id="3" name="Subtitle 2"/>
          <p:cNvSpPr>
            <a:spLocks noGrp="1"/>
          </p:cNvSpPr>
          <p:nvPr>
            <p:ph type="subTitle" idx="1"/>
          </p:nvPr>
        </p:nvSpPr>
        <p:spPr/>
        <p:txBody>
          <a:bodyPr/>
          <a:lstStyle/>
          <a:p>
            <a:r>
              <a:rPr lang="en-US"/>
              <a:t>Thursday</a:t>
            </a:r>
            <a:endParaRPr lang="en-US" dirty="0"/>
          </a:p>
        </p:txBody>
      </p:sp>
    </p:spTree>
    <p:extLst>
      <p:ext uri="{BB962C8B-B14F-4D97-AF65-F5344CB8AC3E}">
        <p14:creationId xmlns:p14="http://schemas.microsoft.com/office/powerpoint/2010/main" val="2612148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Planning your non-chronological report</a:t>
            </a:r>
          </a:p>
        </p:txBody>
      </p:sp>
      <p:sp>
        <p:nvSpPr>
          <p:cNvPr id="3" name="Content Placeholder 2"/>
          <p:cNvSpPr>
            <a:spLocks noGrp="1"/>
          </p:cNvSpPr>
          <p:nvPr>
            <p:ph idx="1"/>
          </p:nvPr>
        </p:nvSpPr>
        <p:spPr>
          <a:xfrm>
            <a:off x="1251678" y="2133601"/>
            <a:ext cx="10584722" cy="4381499"/>
          </a:xfrm>
        </p:spPr>
        <p:txBody>
          <a:bodyPr>
            <a:normAutofit fontScale="32500" lnSpcReduction="20000"/>
          </a:bodyPr>
          <a:lstStyle/>
          <a:p>
            <a:pPr marL="0" indent="0">
              <a:buNone/>
            </a:pPr>
            <a:r>
              <a:rPr lang="en-US" sz="7000" dirty="0">
                <a:solidFill>
                  <a:schemeClr val="tx1"/>
                </a:solidFill>
              </a:rPr>
              <a:t>You will be writing a non-chronological report about life in a Viking village. </a:t>
            </a:r>
          </a:p>
          <a:p>
            <a:pPr marL="0" indent="0">
              <a:buNone/>
            </a:pPr>
            <a:endParaRPr lang="en-US" sz="7000" dirty="0">
              <a:solidFill>
                <a:schemeClr val="tx1"/>
              </a:solidFill>
            </a:endParaRPr>
          </a:p>
          <a:p>
            <a:pPr marL="0" indent="0">
              <a:buNone/>
            </a:pPr>
            <a:r>
              <a:rPr lang="en-US" sz="7000" dirty="0">
                <a:solidFill>
                  <a:schemeClr val="tx1"/>
                </a:solidFill>
              </a:rPr>
              <a:t>You will need to plan an </a:t>
            </a:r>
            <a:r>
              <a:rPr lang="en-US" sz="7000" b="1" dirty="0">
                <a:solidFill>
                  <a:schemeClr val="tx1"/>
                </a:solidFill>
              </a:rPr>
              <a:t>introduction</a:t>
            </a:r>
            <a:r>
              <a:rPr lang="en-US" sz="7000" dirty="0">
                <a:solidFill>
                  <a:schemeClr val="tx1"/>
                </a:solidFill>
              </a:rPr>
              <a:t> to the Vikings, then </a:t>
            </a:r>
            <a:r>
              <a:rPr lang="en-US" sz="7000" b="1" dirty="0">
                <a:solidFill>
                  <a:schemeClr val="tx1"/>
                </a:solidFill>
              </a:rPr>
              <a:t>3-4 sections/paragraphs</a:t>
            </a:r>
            <a:r>
              <a:rPr lang="en-US" sz="7000" dirty="0">
                <a:solidFill>
                  <a:schemeClr val="tx1"/>
                </a:solidFill>
              </a:rPr>
              <a:t> detailing different aspects of  Viking life. </a:t>
            </a:r>
          </a:p>
          <a:p>
            <a:pPr marL="0" indent="0">
              <a:buNone/>
            </a:pPr>
            <a:endParaRPr lang="en-US" sz="7000" dirty="0">
              <a:solidFill>
                <a:schemeClr val="tx1"/>
              </a:solidFill>
            </a:endParaRPr>
          </a:p>
          <a:p>
            <a:pPr marL="0" indent="0">
              <a:buNone/>
            </a:pPr>
            <a:r>
              <a:rPr lang="en-US" sz="7000" dirty="0">
                <a:solidFill>
                  <a:schemeClr val="tx1"/>
                </a:solidFill>
              </a:rPr>
              <a:t>Some aspects you might want to research and write about could be:</a:t>
            </a:r>
          </a:p>
          <a:p>
            <a:pPr marL="0" indent="0">
              <a:buNone/>
            </a:pPr>
            <a:r>
              <a:rPr lang="en-US" sz="7000" dirty="0">
                <a:solidFill>
                  <a:schemeClr val="tx1"/>
                </a:solidFill>
              </a:rPr>
              <a:t>Viking homes/ houses</a:t>
            </a:r>
          </a:p>
          <a:p>
            <a:pPr marL="0" indent="0">
              <a:buNone/>
            </a:pPr>
            <a:r>
              <a:rPr lang="en-US" sz="7000" dirty="0">
                <a:solidFill>
                  <a:schemeClr val="tx1"/>
                </a:solidFill>
              </a:rPr>
              <a:t>Viking jobs</a:t>
            </a:r>
          </a:p>
          <a:p>
            <a:pPr marL="0" indent="0">
              <a:buNone/>
            </a:pPr>
            <a:r>
              <a:rPr lang="en-US" sz="7000" dirty="0">
                <a:solidFill>
                  <a:schemeClr val="tx1"/>
                </a:solidFill>
              </a:rPr>
              <a:t>Viking laws</a:t>
            </a:r>
          </a:p>
          <a:p>
            <a:pPr marL="0" indent="0">
              <a:buNone/>
            </a:pPr>
            <a:r>
              <a:rPr lang="en-US" sz="7000" dirty="0">
                <a:solidFill>
                  <a:schemeClr val="tx1"/>
                </a:solidFill>
              </a:rPr>
              <a:t>Viking entertainment</a:t>
            </a:r>
          </a:p>
          <a:p>
            <a:pPr marL="0" indent="0">
              <a:buNone/>
            </a:pPr>
            <a:r>
              <a:rPr lang="en-US" sz="7000" dirty="0">
                <a:solidFill>
                  <a:schemeClr val="tx1"/>
                </a:solidFill>
              </a:rPr>
              <a:t>Viking daily life/routines</a:t>
            </a:r>
          </a:p>
          <a:p>
            <a:pPr marL="0" indent="0">
              <a:buNone/>
            </a:pPr>
            <a:endParaRPr lang="en-US" dirty="0">
              <a:solidFill>
                <a:schemeClr val="tx1"/>
              </a:solidFill>
            </a:endParaRPr>
          </a:p>
        </p:txBody>
      </p:sp>
    </p:spTree>
    <p:extLst>
      <p:ext uri="{BB962C8B-B14F-4D97-AF65-F5344CB8AC3E}">
        <p14:creationId xmlns:p14="http://schemas.microsoft.com/office/powerpoint/2010/main" val="14528613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Planning your non-chronological report</a:t>
            </a:r>
          </a:p>
        </p:txBody>
      </p:sp>
      <p:sp>
        <p:nvSpPr>
          <p:cNvPr id="3" name="Content Placeholder 2"/>
          <p:cNvSpPr>
            <a:spLocks noGrp="1"/>
          </p:cNvSpPr>
          <p:nvPr>
            <p:ph idx="1"/>
          </p:nvPr>
        </p:nvSpPr>
        <p:spPr/>
        <p:txBody>
          <a:bodyPr/>
          <a:lstStyle/>
          <a:p>
            <a:pPr marL="0" indent="0">
              <a:buNone/>
            </a:pPr>
            <a:r>
              <a:rPr lang="en-US" dirty="0">
                <a:solidFill>
                  <a:srgbClr val="000000"/>
                </a:solidFill>
              </a:rPr>
              <a:t>You could include a </a:t>
            </a:r>
            <a:r>
              <a:rPr lang="en-US" b="1" dirty="0">
                <a:solidFill>
                  <a:srgbClr val="000000"/>
                </a:solidFill>
              </a:rPr>
              <a:t>diagram</a:t>
            </a:r>
            <a:r>
              <a:rPr lang="en-US" dirty="0">
                <a:solidFill>
                  <a:srgbClr val="000000"/>
                </a:solidFill>
              </a:rPr>
              <a:t> to show the layout of a Viking village or home. Don’t forget to include a </a:t>
            </a:r>
            <a:r>
              <a:rPr lang="en-US" b="1" dirty="0">
                <a:solidFill>
                  <a:srgbClr val="000000"/>
                </a:solidFill>
              </a:rPr>
              <a:t>caption</a:t>
            </a:r>
            <a:r>
              <a:rPr lang="en-US" dirty="0">
                <a:solidFill>
                  <a:srgbClr val="000000"/>
                </a:solidFill>
              </a:rPr>
              <a:t> with your diagram.</a:t>
            </a:r>
          </a:p>
          <a:p>
            <a:pPr marL="0" indent="0">
              <a:buNone/>
            </a:pPr>
            <a:endParaRPr lang="en-US" dirty="0">
              <a:solidFill>
                <a:srgbClr val="000000"/>
              </a:solidFill>
            </a:endParaRPr>
          </a:p>
          <a:p>
            <a:pPr marL="0" indent="0">
              <a:buNone/>
            </a:pPr>
            <a:r>
              <a:rPr lang="en-US" dirty="0">
                <a:solidFill>
                  <a:srgbClr val="000000"/>
                </a:solidFill>
              </a:rPr>
              <a:t>Use the planning template to help you plan your report.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5621767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20-06-05 at 01.17.5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6850" y="393700"/>
            <a:ext cx="9817100" cy="6400800"/>
          </a:xfrm>
          <a:prstGeom prst="rect">
            <a:avLst/>
          </a:prstGeom>
        </p:spPr>
      </p:pic>
    </p:spTree>
    <p:extLst>
      <p:ext uri="{BB962C8B-B14F-4D97-AF65-F5344CB8AC3E}">
        <p14:creationId xmlns:p14="http://schemas.microsoft.com/office/powerpoint/2010/main" val="26204463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Planning your non-chronological report</a:t>
            </a:r>
          </a:p>
        </p:txBody>
      </p:sp>
      <p:sp>
        <p:nvSpPr>
          <p:cNvPr id="3" name="Content Placeholder 2"/>
          <p:cNvSpPr>
            <a:spLocks noGrp="1"/>
          </p:cNvSpPr>
          <p:nvPr>
            <p:ph idx="1"/>
          </p:nvPr>
        </p:nvSpPr>
        <p:spPr>
          <a:xfrm>
            <a:off x="1251678" y="2286001"/>
            <a:ext cx="10178322" cy="4305299"/>
          </a:xfrm>
        </p:spPr>
        <p:txBody>
          <a:bodyPr vert="horz" lIns="91440" tIns="45720" rIns="91440" bIns="45720" rtlCol="0" anchor="t">
            <a:normAutofit lnSpcReduction="10000"/>
          </a:bodyPr>
          <a:lstStyle/>
          <a:p>
            <a:pPr marL="0" indent="0">
              <a:buNone/>
            </a:pPr>
            <a:r>
              <a:rPr lang="en-US" dirty="0"/>
              <a:t>Remember that you don’t need to write complete sentences on your planning template. You can write down all your ideas as bullet points, if you wish. </a:t>
            </a:r>
          </a:p>
          <a:p>
            <a:pPr marL="0" indent="0">
              <a:buNone/>
            </a:pPr>
            <a:endParaRPr lang="en-US" dirty="0"/>
          </a:p>
          <a:p>
            <a:pPr marL="0" indent="0">
              <a:buNone/>
            </a:pPr>
            <a:r>
              <a:rPr lang="en-US" dirty="0"/>
              <a:t>Use the word mats to choose some fronted adverbials that you’d like to use throughout your report.</a:t>
            </a:r>
          </a:p>
          <a:p>
            <a:pPr marL="0" indent="0">
              <a:buNone/>
            </a:pPr>
            <a:endParaRPr lang="en-US" dirty="0"/>
          </a:p>
          <a:p>
            <a:pPr marL="0" indent="0">
              <a:buNone/>
            </a:pPr>
            <a:r>
              <a:rPr lang="en-US" dirty="0"/>
              <a:t>Think of something you could draw a diagram of and you could draw a small draft of that diagram on your worksheet.</a:t>
            </a:r>
          </a:p>
          <a:p>
            <a:pPr marL="0" indent="0">
              <a:buNone/>
            </a:pPr>
            <a:endParaRPr lang="en-US" dirty="0"/>
          </a:p>
          <a:p>
            <a:pPr marL="0" indent="0">
              <a:buNone/>
            </a:pPr>
            <a:r>
              <a:rPr lang="en-US" dirty="0"/>
              <a:t>Remember that your introduction should start by introducing the Vikings generally (who were they, where did they come from). By the end of your introduction, you’ll want to mention life in Viking villages and explain that this is the focus of the report.</a:t>
            </a:r>
          </a:p>
          <a:p>
            <a:pPr marL="0" indent="0">
              <a:buNone/>
            </a:pPr>
            <a:endParaRPr lang="en-US" dirty="0"/>
          </a:p>
        </p:txBody>
      </p:sp>
    </p:spTree>
    <p:extLst>
      <p:ext uri="{BB962C8B-B14F-4D97-AF65-F5344CB8AC3E}">
        <p14:creationId xmlns:p14="http://schemas.microsoft.com/office/powerpoint/2010/main" val="31474266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Non-chronological reports</a:t>
            </a:r>
          </a:p>
        </p:txBody>
      </p:sp>
      <p:sp>
        <p:nvSpPr>
          <p:cNvPr id="3" name="Subtitle 2"/>
          <p:cNvSpPr>
            <a:spLocks noGrp="1"/>
          </p:cNvSpPr>
          <p:nvPr>
            <p:ph type="subTitle" idx="1"/>
          </p:nvPr>
        </p:nvSpPr>
        <p:spPr/>
        <p:txBody>
          <a:bodyPr/>
          <a:lstStyle/>
          <a:p>
            <a:r>
              <a:rPr lang="en-US" dirty="0"/>
              <a:t>FRIDAY</a:t>
            </a:r>
          </a:p>
        </p:txBody>
      </p:sp>
    </p:spTree>
    <p:extLst>
      <p:ext uri="{BB962C8B-B14F-4D97-AF65-F5344CB8AC3E}">
        <p14:creationId xmlns:p14="http://schemas.microsoft.com/office/powerpoint/2010/main" val="14261515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Writing your non-chronological report</a:t>
            </a:r>
          </a:p>
        </p:txBody>
      </p:sp>
      <p:sp>
        <p:nvSpPr>
          <p:cNvPr id="3" name="Content Placeholder 2"/>
          <p:cNvSpPr>
            <a:spLocks noGrp="1"/>
          </p:cNvSpPr>
          <p:nvPr>
            <p:ph idx="1"/>
          </p:nvPr>
        </p:nvSpPr>
        <p:spPr/>
        <p:txBody>
          <a:bodyPr/>
          <a:lstStyle/>
          <a:p>
            <a:pPr marL="0" indent="0" algn="ctr">
              <a:buNone/>
            </a:pPr>
            <a:r>
              <a:rPr lang="en-US" b="1" u="sng" dirty="0">
                <a:solidFill>
                  <a:srgbClr val="000000"/>
                </a:solidFill>
              </a:rPr>
              <a:t>Paragraph structure</a:t>
            </a:r>
          </a:p>
          <a:p>
            <a:pPr marL="0" indent="0">
              <a:buNone/>
            </a:pPr>
            <a:r>
              <a:rPr lang="en-US" dirty="0">
                <a:solidFill>
                  <a:srgbClr val="000000"/>
                </a:solidFill>
              </a:rPr>
              <a:t>A paragraph should contain one subject only. This subject will be introduced in the first sentence, which is then supported and explained in the rest of the paragraph. </a:t>
            </a:r>
          </a:p>
          <a:p>
            <a:pPr marL="0" indent="0">
              <a:buNone/>
            </a:pPr>
            <a:endParaRPr lang="en-US" dirty="0">
              <a:solidFill>
                <a:srgbClr val="000000"/>
              </a:solidFill>
            </a:endParaRPr>
          </a:p>
          <a:p>
            <a:pPr marL="0" indent="0">
              <a:buNone/>
            </a:pPr>
            <a:r>
              <a:rPr lang="en-US" dirty="0">
                <a:solidFill>
                  <a:srgbClr val="000000"/>
                </a:solidFill>
              </a:rPr>
              <a:t>Here is an example of a basic paragraph structure you could use.</a:t>
            </a:r>
          </a:p>
        </p:txBody>
      </p:sp>
      <p:pic>
        <p:nvPicPr>
          <p:cNvPr id="4" name="Picture 3" descr="Screen Shot 2020-06-05 at 01.41.1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4200" y="4572000"/>
            <a:ext cx="9131300" cy="2120900"/>
          </a:xfrm>
          <a:prstGeom prst="rect">
            <a:avLst/>
          </a:prstGeom>
        </p:spPr>
      </p:pic>
    </p:spTree>
    <p:extLst>
      <p:ext uri="{BB962C8B-B14F-4D97-AF65-F5344CB8AC3E}">
        <p14:creationId xmlns:p14="http://schemas.microsoft.com/office/powerpoint/2010/main" val="40208338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166485"/>
            <a:ext cx="10178322" cy="1492132"/>
          </a:xfrm>
        </p:spPr>
        <p:txBody>
          <a:bodyPr/>
          <a:lstStyle/>
          <a:p>
            <a:pPr algn="ctr"/>
            <a:r>
              <a:rPr lang="en-US" dirty="0"/>
              <a:t>Paragraph structure</a:t>
            </a:r>
          </a:p>
        </p:txBody>
      </p:sp>
      <p:sp>
        <p:nvSpPr>
          <p:cNvPr id="3" name="Content Placeholder 2"/>
          <p:cNvSpPr>
            <a:spLocks noGrp="1"/>
          </p:cNvSpPr>
          <p:nvPr>
            <p:ph idx="1"/>
          </p:nvPr>
        </p:nvSpPr>
        <p:spPr>
          <a:xfrm>
            <a:off x="1028700" y="1231900"/>
            <a:ext cx="10858500" cy="5410199"/>
          </a:xfrm>
        </p:spPr>
        <p:txBody>
          <a:bodyPr>
            <a:normAutofit/>
          </a:bodyPr>
          <a:lstStyle/>
          <a:p>
            <a:pPr marL="0" indent="0">
              <a:buNone/>
            </a:pPr>
            <a:r>
              <a:rPr lang="en-US" dirty="0"/>
              <a:t>Here is an example paragraph, written using the structure on the previous slide. This paragraph is from a section of a non-chronological report about chickens. The title of this paragraph is “What are chickens?”</a:t>
            </a:r>
          </a:p>
          <a:p>
            <a:pPr marL="0" indent="0">
              <a:buNone/>
            </a:pPr>
            <a:endParaRPr lang="en-US" dirty="0"/>
          </a:p>
          <a:p>
            <a:pPr marL="0" indent="0">
              <a:buNone/>
            </a:pPr>
            <a:r>
              <a:rPr lang="en-US" b="1" dirty="0">
                <a:solidFill>
                  <a:srgbClr val="800000"/>
                </a:solidFill>
              </a:rPr>
              <a:t>Chickens are birds that have been around for centuries. </a:t>
            </a:r>
            <a:r>
              <a:rPr lang="en-US" b="1" dirty="0">
                <a:solidFill>
                  <a:srgbClr val="0000FF"/>
                </a:solidFill>
              </a:rPr>
              <a:t>They were domesticated to provide eggs and meat for humans to eat. One of the earliest recognised breeds is the Dorking, recorded in Italy in the mid-1700s. Female chickens are called hens, and males are called roosters. Chickens have two claw-like feet, two wings and are covered in feathers.</a:t>
            </a:r>
            <a:r>
              <a:rPr lang="en-US" b="1" dirty="0"/>
              <a:t> </a:t>
            </a:r>
            <a:r>
              <a:rPr lang="en-US" b="1" dirty="0">
                <a:solidFill>
                  <a:srgbClr val="008000"/>
                </a:solidFill>
              </a:rPr>
              <a:t>These birds are so familiar that almost everyone in the world can identify them.</a:t>
            </a:r>
          </a:p>
          <a:p>
            <a:pPr marL="0" indent="0">
              <a:buNone/>
            </a:pPr>
            <a:endParaRPr lang="en-US" dirty="0"/>
          </a:p>
          <a:p>
            <a:pPr marL="0" indent="0">
              <a:buNone/>
            </a:pPr>
            <a:r>
              <a:rPr lang="en-US" b="1" dirty="0">
                <a:solidFill>
                  <a:srgbClr val="800000"/>
                </a:solidFill>
              </a:rPr>
              <a:t>Introduction sentence- what is a chicken.</a:t>
            </a:r>
          </a:p>
          <a:p>
            <a:pPr marL="0" indent="0">
              <a:buNone/>
            </a:pPr>
            <a:r>
              <a:rPr lang="en-US" b="1" dirty="0">
                <a:solidFill>
                  <a:srgbClr val="0000FF"/>
                </a:solidFill>
              </a:rPr>
              <a:t>Supporting sentences- describing the history of chickens and some of their body parts.</a:t>
            </a:r>
          </a:p>
          <a:p>
            <a:pPr marL="0" indent="0">
              <a:buNone/>
            </a:pPr>
            <a:r>
              <a:rPr lang="en-US" b="1" dirty="0">
                <a:solidFill>
                  <a:srgbClr val="008000"/>
                </a:solidFill>
              </a:rPr>
              <a:t>Concluding sentence- a final sentence outlining the prominence of chickens and why they’re important enough to be written about.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409350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179185"/>
            <a:ext cx="10178322" cy="1492132"/>
          </a:xfrm>
        </p:spPr>
        <p:txBody>
          <a:bodyPr/>
          <a:lstStyle/>
          <a:p>
            <a:pPr algn="ctr"/>
            <a:r>
              <a:rPr lang="en-US" dirty="0"/>
              <a:t>Paragraph structure</a:t>
            </a:r>
          </a:p>
        </p:txBody>
      </p:sp>
      <p:sp>
        <p:nvSpPr>
          <p:cNvPr id="3" name="Content Placeholder 2"/>
          <p:cNvSpPr>
            <a:spLocks noGrp="1"/>
          </p:cNvSpPr>
          <p:nvPr>
            <p:ph idx="1"/>
          </p:nvPr>
        </p:nvSpPr>
        <p:spPr>
          <a:xfrm>
            <a:off x="1251678" y="1219200"/>
            <a:ext cx="10178322" cy="5397499"/>
          </a:xfrm>
        </p:spPr>
        <p:txBody>
          <a:bodyPr>
            <a:normAutofit/>
          </a:bodyPr>
          <a:lstStyle/>
          <a:p>
            <a:pPr marL="0" indent="0">
              <a:buNone/>
            </a:pPr>
            <a:r>
              <a:rPr lang="en-US" dirty="0"/>
              <a:t>When writing your paragraphs try to follow the previously discussed structure, starting with the introductory topic sentence that outlines what the paragraph will be about.</a:t>
            </a:r>
          </a:p>
          <a:p>
            <a:pPr marL="0" indent="0">
              <a:buNone/>
            </a:pPr>
            <a:endParaRPr lang="en-US" dirty="0"/>
          </a:p>
          <a:p>
            <a:pPr marL="0" indent="0">
              <a:buNone/>
            </a:pPr>
            <a:r>
              <a:rPr lang="en-US" dirty="0"/>
              <a:t>If you were writing a paragraph about Viking houses you could follow the structure like this:</a:t>
            </a:r>
          </a:p>
          <a:p>
            <a:pPr marL="0" indent="0">
              <a:buNone/>
            </a:pPr>
            <a:endParaRPr lang="en-US" dirty="0"/>
          </a:p>
          <a:p>
            <a:pPr marL="0" indent="0">
              <a:buNone/>
            </a:pPr>
            <a:r>
              <a:rPr lang="en-US" b="1" dirty="0">
                <a:solidFill>
                  <a:srgbClr val="800000"/>
                </a:solidFill>
              </a:rPr>
              <a:t>Introduction/topic sentence: </a:t>
            </a:r>
            <a:r>
              <a:rPr lang="en-US" dirty="0"/>
              <a:t>what were they famous for? Did they have a specific name or feature that is characteristic of a Viking house?</a:t>
            </a:r>
          </a:p>
          <a:p>
            <a:pPr marL="0" indent="0">
              <a:buNone/>
            </a:pPr>
            <a:endParaRPr lang="en-US" dirty="0"/>
          </a:p>
          <a:p>
            <a:pPr marL="0" indent="0">
              <a:buNone/>
            </a:pPr>
            <a:r>
              <a:rPr lang="en-US" b="1" dirty="0">
                <a:solidFill>
                  <a:srgbClr val="0000FF"/>
                </a:solidFill>
              </a:rPr>
              <a:t>Supporting sentences: </a:t>
            </a:r>
            <a:r>
              <a:rPr lang="en-US" dirty="0"/>
              <a:t>describe the features of the houses, e.g. roofs, walls, rooms, size, what they were made from.</a:t>
            </a:r>
          </a:p>
          <a:p>
            <a:pPr marL="0" indent="0">
              <a:buNone/>
            </a:pPr>
            <a:endParaRPr lang="en-US" dirty="0"/>
          </a:p>
          <a:p>
            <a:pPr marL="0" indent="0">
              <a:buNone/>
            </a:pPr>
            <a:r>
              <a:rPr lang="en-US" b="1" dirty="0">
                <a:solidFill>
                  <a:srgbClr val="008000"/>
                </a:solidFill>
              </a:rPr>
              <a:t>Concluding sentence: </a:t>
            </a:r>
            <a:r>
              <a:rPr lang="en-US" dirty="0"/>
              <a:t>say how the features of the houses made them nice places to live.</a:t>
            </a:r>
          </a:p>
          <a:p>
            <a:pPr marL="0" indent="0">
              <a:buNone/>
            </a:pPr>
            <a:endParaRPr lang="en-US" dirty="0"/>
          </a:p>
        </p:txBody>
      </p:sp>
    </p:spTree>
    <p:extLst>
      <p:ext uri="{BB962C8B-B14F-4D97-AF65-F5344CB8AC3E}">
        <p14:creationId xmlns:p14="http://schemas.microsoft.com/office/powerpoint/2010/main" val="18390234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14085"/>
            <a:ext cx="10178322" cy="1492132"/>
          </a:xfrm>
        </p:spPr>
        <p:txBody>
          <a:bodyPr/>
          <a:lstStyle/>
          <a:p>
            <a:pPr algn="ctr"/>
            <a:r>
              <a:rPr lang="en-US" dirty="0"/>
              <a:t>Writing your non-chronological report</a:t>
            </a:r>
          </a:p>
        </p:txBody>
      </p:sp>
      <p:sp>
        <p:nvSpPr>
          <p:cNvPr id="3" name="Content Placeholder 2"/>
          <p:cNvSpPr>
            <a:spLocks noGrp="1"/>
          </p:cNvSpPr>
          <p:nvPr>
            <p:ph idx="1"/>
          </p:nvPr>
        </p:nvSpPr>
        <p:spPr>
          <a:xfrm>
            <a:off x="1251678" y="1506217"/>
            <a:ext cx="10610122" cy="5148583"/>
          </a:xfrm>
        </p:spPr>
        <p:txBody>
          <a:bodyPr vert="horz" lIns="91440" tIns="45720" rIns="91440" bIns="45720" rtlCol="0" anchor="t">
            <a:normAutofit fontScale="92500" lnSpcReduction="10000"/>
          </a:bodyPr>
          <a:lstStyle/>
          <a:p>
            <a:pPr marL="0" indent="0">
              <a:buNone/>
            </a:pPr>
            <a:r>
              <a:rPr lang="en-US" dirty="0"/>
              <a:t>Don</a:t>
            </a:r>
            <a:r>
              <a:rPr lang="fr-FR" dirty="0"/>
              <a:t>’</a:t>
            </a:r>
            <a:r>
              <a:rPr lang="en-US" dirty="0"/>
              <a:t>t forget to include all of the features of a non-chronological report.</a:t>
            </a:r>
          </a:p>
          <a:p>
            <a:pPr marL="0" indent="0">
              <a:buNone/>
            </a:pPr>
            <a:endParaRPr lang="en-US" dirty="0"/>
          </a:p>
          <a:p>
            <a:pPr marL="0" indent="0">
              <a:buNone/>
            </a:pPr>
            <a:r>
              <a:rPr lang="en-US" dirty="0"/>
              <a:t>Use this checklist to help you:</a:t>
            </a:r>
          </a:p>
          <a:p>
            <a:pPr marL="0" indent="0">
              <a:buNone/>
            </a:pPr>
            <a:endParaRPr lang="en-US" dirty="0"/>
          </a:p>
          <a:p>
            <a:r>
              <a:rPr lang="en-US" b="1" dirty="0">
                <a:solidFill>
                  <a:srgbClr val="000000"/>
                </a:solidFill>
              </a:rPr>
              <a:t>Heading- </a:t>
            </a:r>
            <a:r>
              <a:rPr lang="en-US" dirty="0"/>
              <a:t>what are you writing about?</a:t>
            </a:r>
          </a:p>
          <a:p>
            <a:r>
              <a:rPr lang="en-US" b="1" dirty="0">
                <a:solidFill>
                  <a:srgbClr val="000000"/>
                </a:solidFill>
              </a:rPr>
              <a:t>Introduction- </a:t>
            </a:r>
            <a:r>
              <a:rPr lang="en-US" dirty="0"/>
              <a:t>introduce your topic generally, then explain the focus of your report.</a:t>
            </a:r>
          </a:p>
          <a:p>
            <a:r>
              <a:rPr lang="en-US" b="1" dirty="0">
                <a:solidFill>
                  <a:schemeClr val="tx1"/>
                </a:solidFill>
              </a:rPr>
              <a:t>Subheadings- </a:t>
            </a:r>
            <a:r>
              <a:rPr lang="en-US" dirty="0"/>
              <a:t>you should have researched information about each of your chosen subheadings.</a:t>
            </a:r>
          </a:p>
          <a:p>
            <a:r>
              <a:rPr lang="en-US" b="1" dirty="0">
                <a:solidFill>
                  <a:srgbClr val="000000"/>
                </a:solidFill>
                <a:ea typeface="+mn-lt"/>
                <a:cs typeface="+mn-lt"/>
              </a:rPr>
              <a:t>Factual information </a:t>
            </a:r>
            <a:r>
              <a:rPr lang="en-US" b="1" dirty="0" err="1">
                <a:solidFill>
                  <a:srgbClr val="000000"/>
                </a:solidFill>
                <a:ea typeface="+mn-lt"/>
                <a:cs typeface="+mn-lt"/>
              </a:rPr>
              <a:t>organised</a:t>
            </a:r>
            <a:r>
              <a:rPr lang="en-US" b="1" dirty="0">
                <a:solidFill>
                  <a:srgbClr val="000000"/>
                </a:solidFill>
                <a:ea typeface="+mn-lt"/>
                <a:cs typeface="+mn-lt"/>
              </a:rPr>
              <a:t> into paragraphs-</a:t>
            </a:r>
            <a:r>
              <a:rPr lang="en-US" dirty="0">
                <a:ea typeface="+mn-lt"/>
                <a:cs typeface="+mn-lt"/>
              </a:rPr>
              <a:t>see the structure discussed on previous slides.</a:t>
            </a:r>
            <a:endParaRPr lang="en-US" dirty="0">
              <a:solidFill>
                <a:srgbClr val="595959"/>
              </a:solidFill>
            </a:endParaRPr>
          </a:p>
          <a:p>
            <a:r>
              <a:rPr lang="en-US" b="1" dirty="0">
                <a:solidFill>
                  <a:srgbClr val="000000"/>
                </a:solidFill>
              </a:rPr>
              <a:t>Present tense- </a:t>
            </a:r>
            <a:r>
              <a:rPr lang="en-US" dirty="0"/>
              <a:t>happening now, or habitually, e.g. I walk, I run etc.</a:t>
            </a:r>
          </a:p>
          <a:p>
            <a:r>
              <a:rPr lang="en-US" b="1" dirty="0">
                <a:solidFill>
                  <a:srgbClr val="000000"/>
                </a:solidFill>
              </a:rPr>
              <a:t>Third person- </a:t>
            </a:r>
            <a:r>
              <a:rPr lang="en-US" dirty="0"/>
              <a:t>he/she/it/they</a:t>
            </a:r>
          </a:p>
          <a:p>
            <a:r>
              <a:rPr lang="en-US" b="1" dirty="0">
                <a:solidFill>
                  <a:srgbClr val="000000"/>
                </a:solidFill>
              </a:rPr>
              <a:t>Formal language- </a:t>
            </a:r>
            <a:r>
              <a:rPr lang="en-US" dirty="0"/>
              <a:t>no slang, contractions or personal opinions.</a:t>
            </a:r>
          </a:p>
          <a:p>
            <a:r>
              <a:rPr lang="en-US" b="1" dirty="0">
                <a:solidFill>
                  <a:srgbClr val="000000"/>
                </a:solidFill>
              </a:rPr>
              <a:t>Diagrams/ images</a:t>
            </a:r>
          </a:p>
          <a:p>
            <a:r>
              <a:rPr lang="en-US" b="1" dirty="0">
                <a:solidFill>
                  <a:srgbClr val="000000"/>
                </a:solidFill>
              </a:rPr>
              <a:t>Captions- </a:t>
            </a:r>
            <a:r>
              <a:rPr lang="en-US" dirty="0"/>
              <a:t>explain what is in your diagram.</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031205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14085"/>
            <a:ext cx="10178322" cy="1492132"/>
          </a:xfrm>
        </p:spPr>
        <p:txBody>
          <a:bodyPr/>
          <a:lstStyle/>
          <a:p>
            <a:pPr algn="ctr"/>
            <a:r>
              <a:rPr lang="en-US" dirty="0"/>
              <a:t>Writing your non-chronological report</a:t>
            </a:r>
          </a:p>
        </p:txBody>
      </p:sp>
      <p:sp>
        <p:nvSpPr>
          <p:cNvPr id="3" name="Content Placeholder 2"/>
          <p:cNvSpPr>
            <a:spLocks noGrp="1"/>
          </p:cNvSpPr>
          <p:nvPr>
            <p:ph idx="1"/>
          </p:nvPr>
        </p:nvSpPr>
        <p:spPr>
          <a:xfrm>
            <a:off x="1251678" y="2235200"/>
            <a:ext cx="10610122" cy="2235200"/>
          </a:xfrm>
        </p:spPr>
        <p:txBody>
          <a:bodyPr>
            <a:normAutofit/>
          </a:bodyPr>
          <a:lstStyle/>
          <a:p>
            <a:pPr marL="0" indent="0">
              <a:buNone/>
            </a:pPr>
            <a:r>
              <a:rPr lang="en-GB" dirty="0"/>
              <a:t>Once you have finished, don’t forget to edit your work and you can upload it onto </a:t>
            </a:r>
            <a:r>
              <a:rPr lang="en-GB" dirty="0" err="1"/>
              <a:t>Showbie</a:t>
            </a:r>
            <a:r>
              <a:rPr lang="en-GB" dirty="0"/>
              <a:t> for your teacher to see!</a:t>
            </a: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253815925"/>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a:ea typeface=""/>
        <a:cs typeface=""/>
      </a:majorFont>
      <a:minorFont>
        <a:latin typeface="Gill Sans MT"/>
        <a:ea typeface=""/>
        <a:cs typeface=""/>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lnDef>
      <a:spPr>
        <a:ln w="53975">
          <a:solidFill>
            <a:schemeClr val="tx2">
              <a:lumMod val="50000"/>
              <a:lumOff val="50000"/>
            </a:schemeClr>
          </a:solidFill>
        </a:ln>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FBA4E0-EA3B-45AB-8F07-2A8556C7ED38}">
  <ds:schemaRefs>
    <ds:schemaRef ds:uri="http://schemas.microsoft.com/sharepoint/v3/contenttype/forms"/>
  </ds:schemaRefs>
</ds:datastoreItem>
</file>

<file path=customXml/itemProps2.xml><?xml version="1.0" encoding="utf-8"?>
<ds:datastoreItem xmlns:ds="http://schemas.openxmlformats.org/officeDocument/2006/customXml" ds:itemID="{8636D5CE-71AF-46AE-A2D0-B8741DD7A0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2E9BFB-9710-438B-A61C-0438869638DC}">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Badge</Template>
  <TotalTime>1575</TotalTime>
  <Words>1968</Words>
  <Application>Microsoft Office PowerPoint</Application>
  <PresentationFormat>Widescreen</PresentationFormat>
  <Paragraphs>234</Paragraphs>
  <Slides>36</Slides>
  <Notes>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Badge</vt:lpstr>
      <vt:lpstr>Non-chronological reports</vt:lpstr>
      <vt:lpstr>What is a non-chronological report?</vt:lpstr>
      <vt:lpstr>Features of a non-chronological report</vt:lpstr>
      <vt:lpstr>PowerPoint Presentation</vt:lpstr>
      <vt:lpstr>Features of a non-chronological report </vt:lpstr>
      <vt:lpstr>Heading</vt:lpstr>
      <vt:lpstr>Introduction</vt:lpstr>
      <vt:lpstr>Subheading</vt:lpstr>
      <vt:lpstr>Subheading</vt:lpstr>
      <vt:lpstr>Present tense</vt:lpstr>
      <vt:lpstr>Third person</vt:lpstr>
      <vt:lpstr>Formal language</vt:lpstr>
      <vt:lpstr>Diagrams/pictures </vt:lpstr>
      <vt:lpstr>Captions</vt:lpstr>
      <vt:lpstr>Factual information organised into subheadings</vt:lpstr>
      <vt:lpstr>Identify the features</vt:lpstr>
      <vt:lpstr>Non-chronological reports</vt:lpstr>
      <vt:lpstr>Fronted adverbials</vt:lpstr>
      <vt:lpstr>Examples-fronted adverbials</vt:lpstr>
      <vt:lpstr>Examples-fronted adverbials</vt:lpstr>
      <vt:lpstr>Which fronted adverbial</vt:lpstr>
      <vt:lpstr>Which fronted adverbial</vt:lpstr>
      <vt:lpstr>Your turn to write some sentences</vt:lpstr>
      <vt:lpstr>Non-chronological reports</vt:lpstr>
      <vt:lpstr>Formal writing- 3rd person</vt:lpstr>
      <vt:lpstr>Non-chronological reports</vt:lpstr>
      <vt:lpstr>Planning your non-chronological report</vt:lpstr>
      <vt:lpstr>Planning your non-chronological report</vt:lpstr>
      <vt:lpstr>PowerPoint Presentation</vt:lpstr>
      <vt:lpstr>Planning your non-chronological report</vt:lpstr>
      <vt:lpstr>Non-chronological reports</vt:lpstr>
      <vt:lpstr>Writing your non-chronological report</vt:lpstr>
      <vt:lpstr>Paragraph structure</vt:lpstr>
      <vt:lpstr>Paragraph structure</vt:lpstr>
      <vt:lpstr>Writing your non-chronological report</vt:lpstr>
      <vt:lpstr>Writing your non-chronological report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Non-chronological reports</dc:title>
  <dc:creator>Aimee Johnson</dc:creator>
  <cp:lastModifiedBy>Fiona Williamson</cp:lastModifiedBy>
  <cp:revision>52</cp:revision>
  <dcterms:created xsi:type="dcterms:W3CDTF">2019-03-04T20:10:20Z</dcterms:created>
  <dcterms:modified xsi:type="dcterms:W3CDTF">2020-06-05T09:55:46Z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