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83" r:id="rId3"/>
    <p:sldId id="264" r:id="rId4"/>
    <p:sldId id="268" r:id="rId5"/>
    <p:sldId id="269" r:id="rId6"/>
    <p:sldId id="270" r:id="rId7"/>
    <p:sldId id="271" r:id="rId8"/>
    <p:sldId id="274" r:id="rId9"/>
    <p:sldId id="272" r:id="rId10"/>
    <p:sldId id="273" r:id="rId11"/>
    <p:sldId id="275" r:id="rId12"/>
    <p:sldId id="276" r:id="rId13"/>
    <p:sldId id="281" r:id="rId14"/>
    <p:sldId id="282" r:id="rId15"/>
    <p:sldId id="267" r:id="rId16"/>
  </p:sldIdLst>
  <p:sldSz cx="9144000" cy="6858000" type="screen4x3"/>
  <p:notesSz cx="6858000" cy="9144000"/>
  <p:embeddedFontLst>
    <p:embeddedFont>
      <p:font typeface="Sassoon Infant Rg" panose="02000503030000020003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 SemiBold" charset="0"/>
      <p:bold r:id="rId25"/>
    </p:embeddedFont>
    <p:embeddedFont>
      <p:font typeface="Twinkl" panose="020B0604020202020204" charset="0"/>
      <p:regular r:id="rId26"/>
      <p:bold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E52122"/>
    <a:srgbClr val="CEDF98"/>
    <a:srgbClr val="DE1E5A"/>
    <a:srgbClr val="18A0DB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64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15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9" Type="http://schemas.openxmlformats.org/officeDocument/2006/relationships/customXml" Target="../customXml/item1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A33365-DCFB-4E46-B20D-D0818854A8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FB4E0F-30CC-4EF5-B9FF-C0596AE5B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2C88B8-887D-46A9-9AD5-63941FE5919B}" type="datetimeFigureOut">
              <a:rPr lang="en-GB"/>
              <a:pPr>
                <a:defRPr/>
              </a:pPr>
              <a:t>18/06/2020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FD19A1-9D51-4B77-9CA3-BACBD75A0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94D001-4988-4E66-A4D3-7F8B3E92A2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AA85AB-029E-4FF5-B516-4FC202A27A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282C38-6801-4510-8B09-F4636F027F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1F2C13-0E04-4733-95FF-5DBC48BB07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6CE6E0-819C-4293-92D3-903D250D280A}" type="datetimeFigureOut">
              <a:rPr lang="en-GB"/>
              <a:pPr>
                <a:defRPr/>
              </a:pPr>
              <a:t>18/06/2020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DD6C03-A8A9-4F18-B032-8DB014D5F98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6976ED0-0DC2-4440-B64A-A76F3DA35B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2C6FB-0AC0-4407-8D50-7FB80EC70A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A8C0A-C8DE-4743-9E7E-558332E0D0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54E2BB-0C3C-4B6D-93B2-67DB565482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2B8F3F45-2358-41FE-B353-CBC0AA30EE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7B19CFEE-5730-4327-AE28-DAFBCB28F4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337811-0566-4D31-979E-E043DA8D24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82861A-B5F5-4E92-8D0F-5FED425DE8F0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9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BE55605-473C-4C92-B275-214BF3D19B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45A0B91A-4D3A-417A-82C7-B9401CB183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D8E9A6-DFD7-4979-95C5-EC9618B065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9DA5F2-754F-40B5-BFCE-DEF6E013C380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7661B808-03B2-4958-BF8E-8EF536EA69C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E2F79FCD-13E8-4F3F-8855-B393DB020D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0DF82-7FDA-427D-B54E-236FF7CE48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79C283-3952-4723-AC43-9075CA7018E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53E8B6A7-02F5-4199-B1A4-E506D21647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CCC1C46-B4EA-4292-B24C-2DA1E16453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820F5-ABC4-4D55-A078-20A1B8C2B4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D094B8-C621-4379-957F-D98A0690E930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38DCE882-DEC2-4543-A665-4DDF92C6F7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62836A6A-8035-475D-A925-9A7C5D613E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3E036-A9CD-4F33-8167-285C11D95C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ED8BBF-7824-41EE-8E59-5CEFDC9209B2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84ED466F-2D42-49F8-82B2-5D0F50E9A6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6936814E-05E9-417C-8AC2-955DC35266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2C667-5B7A-423E-8022-A9C82F4B78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C4FA41-37DF-4788-AF67-C849DD94C5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55712E55-2E53-4CC0-AC5A-2570636C23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5B75FA75-3120-436F-9C25-08E7C3A31F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79454F-622C-4B60-BEDB-1B07F017EC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D5CB48-5467-4D4E-AAD5-89D0A6754290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03DBCF20-4223-4CF5-A03B-E1CAD64C03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94580840-36A2-4179-BD4F-C121F834DC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79E7D-FEEC-4838-A926-918808F43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E0AC8A-7126-4770-8679-9DE3404562D0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7BE656E0-5E6D-42B5-B625-F662C97AD8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CC8028EF-F62C-4397-BB89-9274691EB5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1E892-EC00-4B84-8230-B64BA7AB2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E84707-E8B1-4070-B56B-B695D5072550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125CB22F-858F-44E3-A96C-C92ACBDED9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1366AA3E-7749-4271-A792-3BCEEDB201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2CF8CF-137F-4C76-8820-830235CBDD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730EE3-288F-4F78-B040-D732A7A54488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37DD6E6-A536-438A-A0A9-2547771D2B3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894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2DBD3F8-F3BB-4350-B858-F4E887C8BF6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68EDD8F-EB59-4496-90D4-5F6A1E5AC0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10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386A172-A564-45FF-8F4D-63CA08A2B50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08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4BD9F6F-4210-4D0B-B701-F779C56FE4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B16799A-33C4-41E4-85FA-6FC6EFA7A84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58C9E3D-BEDA-4969-9C55-422FF5B87DD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401AE9B-9742-4606-BA29-000B57117AA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88BC463-BE6B-4D49-8B98-D430596D5BD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5847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55B0438-AA1B-4DBA-8F9E-062080FA51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179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F87CA9F-6F11-45E6-A5E9-A89005D4D99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3368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4F776DF-5E2B-466B-802D-598D04B153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6F138D8-C738-4AF7-9FCD-010B8CEC4B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72CD7109-20FD-4BCD-A525-7D65ABB5B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424007"/>
            <a:ext cx="7681912" cy="5962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Key Words</a:t>
            </a:r>
            <a:endParaRPr lang="en-GB" altLang="en-US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Active volcano </a:t>
            </a:r>
            <a:r>
              <a:rPr lang="en-GB" altLang="en-US" dirty="0">
                <a:solidFill>
                  <a:schemeClr val="tx1"/>
                </a:solidFill>
              </a:rPr>
              <a:t>A volcano that has had at least one eruption during the past 10,000 years.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rgbClr val="4DB1E3"/>
                </a:solidFill>
                <a:hlinkClick r:id="rId3" action="ppaction://hlinksldjump"/>
              </a:rPr>
              <a:t>Dormant </a:t>
            </a: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volcano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Volcanoes that are quiet, but might possibly erupt again.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Extinct volcano </a:t>
            </a:r>
            <a:r>
              <a:rPr lang="en-GB" altLang="en-US" dirty="0">
                <a:solidFill>
                  <a:schemeClr val="tx1"/>
                </a:solidFill>
              </a:rPr>
              <a:t>Volcanoes that have not had an eruption for at least 10,000 years and are not expected to erupt again. 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err="1">
                <a:solidFill>
                  <a:srgbClr val="4DB1E3"/>
                </a:solidFill>
                <a:hlinkClick r:id="rId4" action="ppaction://hlinksldjump"/>
              </a:rPr>
              <a:t>Plinian</a:t>
            </a:r>
            <a:r>
              <a:rPr lang="en-GB" altLang="en-US" b="1" dirty="0">
                <a:solidFill>
                  <a:srgbClr val="4DB1E3"/>
                </a:solidFill>
                <a:hlinkClick r:id="rId4" action="ppaction://hlinksldjump"/>
              </a:rPr>
              <a:t> eruption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Eruptions named after the Roman writer, Pliny the Younger who wrote the only eye witness account of his uncle, Pliny the Elder, who witnessed the 79AD eruption</a:t>
            </a:r>
            <a:r>
              <a:rPr lang="en-GB" alt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Pyroclastic flow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Very hot ash, lava fragments, and gases that come from a volcano, typically flowing at great speed.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5" action="ppaction://hlinksldjump"/>
              </a:rPr>
              <a:t>Stratovolcano</a:t>
            </a:r>
            <a:r>
              <a:rPr lang="en-GB" altLang="en-US" b="1" dirty="0">
                <a:solidFill>
                  <a:srgbClr val="0000FF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 volcano built up of layers of lava and ash.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5" action="ppaction://hlinksldjump"/>
              </a:rPr>
              <a:t>Viscous</a:t>
            </a:r>
            <a:r>
              <a:rPr lang="en-GB" altLang="en-US" b="1" dirty="0">
                <a:solidFill>
                  <a:srgbClr val="0000FF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 thick, sticky consistency between solid and liquid.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76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54AB14A7-D645-4733-B13E-6CFE2F3A6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489325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located on the Gulf of Naples, in Italy.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close to the coast and lies around 9km from the city of Naples.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Despite being the only active volcano on mainland Europe, and one of the most dangerous volcanoes, almost 3 million people live in the immediate area.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9A9BF-DD6D-4916-96DA-DC02AC9B2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3" t="71613" r="31935"/>
          <a:stretch>
            <a:fillRect/>
          </a:stretch>
        </p:blipFill>
        <p:spPr bwMode="auto">
          <a:xfrm>
            <a:off x="4584700" y="981075"/>
            <a:ext cx="3683000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un 12">
            <a:extLst>
              <a:ext uri="{FF2B5EF4-FFF2-40B4-BE49-F238E27FC236}">
                <a16:creationId xmlns:a16="http://schemas.microsoft.com/office/drawing/2014/main" id="{1F033632-5358-4613-9F65-922ADD528222}"/>
              </a:ext>
            </a:extLst>
          </p:cNvPr>
          <p:cNvSpPr/>
          <p:nvPr/>
        </p:nvSpPr>
        <p:spPr>
          <a:xfrm>
            <a:off x="6210300" y="2079625"/>
            <a:ext cx="204788" cy="206375"/>
          </a:xfrm>
          <a:prstGeom prst="su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2B2217-719F-458C-AD6E-87EE74AD2738}"/>
              </a:ext>
            </a:extLst>
          </p:cNvPr>
          <p:cNvSpPr/>
          <p:nvPr/>
        </p:nvSpPr>
        <p:spPr>
          <a:xfrm>
            <a:off x="6242050" y="2111375"/>
            <a:ext cx="141288" cy="142875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937D0B-139D-44D2-979A-0B210067CC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981075"/>
            <a:ext cx="3808413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14C142E-7DA5-44F6-BA1C-A2378DDAFE58}"/>
              </a:ext>
            </a:extLst>
          </p:cNvPr>
          <p:cNvCxnSpPr>
            <a:cxnSpLocks/>
          </p:cNvCxnSpPr>
          <p:nvPr/>
        </p:nvCxnSpPr>
        <p:spPr>
          <a:xfrm flipH="1">
            <a:off x="6454775" y="2192338"/>
            <a:ext cx="1585913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E869ED9-837B-4B82-836E-8F00A53AA898}"/>
              </a:ext>
            </a:extLst>
          </p:cNvPr>
          <p:cNvGrpSpPr>
            <a:grpSpLocks/>
          </p:cNvGrpSpPr>
          <p:nvPr/>
        </p:nvGrpSpPr>
        <p:grpSpPr bwMode="auto">
          <a:xfrm>
            <a:off x="452438" y="4691063"/>
            <a:ext cx="5432425" cy="1304925"/>
            <a:chOff x="452307" y="4386807"/>
            <a:chExt cx="5431958" cy="1304385"/>
          </a:xfrm>
        </p:grpSpPr>
        <p:grpSp>
          <p:nvGrpSpPr>
            <p:cNvPr id="9226" name="Group 15">
              <a:extLst>
                <a:ext uri="{FF2B5EF4-FFF2-40B4-BE49-F238E27FC236}">
                  <a16:creationId xmlns:a16="http://schemas.microsoft.com/office/drawing/2014/main" id="{C31621BD-665B-41E8-99ED-B4888256BD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2307" y="4530880"/>
              <a:ext cx="5431958" cy="1160312"/>
              <a:chOff x="452307" y="4530880"/>
              <a:chExt cx="5431958" cy="1160312"/>
            </a:xfrm>
          </p:grpSpPr>
          <p:sp>
            <p:nvSpPr>
              <p:cNvPr id="9228" name="Rectangle 4">
                <a:extLst>
                  <a:ext uri="{FF2B5EF4-FFF2-40B4-BE49-F238E27FC236}">
                    <a16:creationId xmlns:a16="http://schemas.microsoft.com/office/drawing/2014/main" id="{C73E8FC1-AD71-4FD8-A151-9249EB8EFC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307" y="4756139"/>
                <a:ext cx="4595944" cy="495108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Vesuvius last erupted in 1944.</a:t>
                </a:r>
              </a:p>
            </p:txBody>
          </p:sp>
          <p:pic>
            <p:nvPicPr>
              <p:cNvPr id="9229" name="Picture 14">
                <a:extLst>
                  <a:ext uri="{FF2B5EF4-FFF2-40B4-BE49-F238E27FC236}">
                    <a16:creationId xmlns:a16="http://schemas.microsoft.com/office/drawing/2014/main" id="{10AB8092-4C58-41D2-AFB7-09B25A8DB9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36440" y="4530880"/>
                <a:ext cx="1647825" cy="1160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227" name="TextBox 16">
              <a:extLst>
                <a:ext uri="{FF2B5EF4-FFF2-40B4-BE49-F238E27FC236}">
                  <a16:creationId xmlns:a16="http://schemas.microsoft.com/office/drawing/2014/main" id="{582DBC84-D9A4-403A-B5B2-B2CB8BCA76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357" y="4386807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sp>
        <p:nvSpPr>
          <p:cNvPr id="9225" name="TextBox 21">
            <a:extLst>
              <a:ext uri="{FF2B5EF4-FFF2-40B4-BE49-F238E27FC236}">
                <a16:creationId xmlns:a16="http://schemas.microsoft.com/office/drawing/2014/main" id="{1601CA94-7F3A-443B-874A-E13EE00ED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Ross Elliot(@flickr.com)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E3A7E789-F1DB-453B-A1D6-B64C04269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489325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one of a number of volcanoes that form the Campanian volcanic arc. This is a series of volcanoes that are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active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dormant</a:t>
            </a:r>
            <a:r>
              <a:rPr lang="en-GB" altLang="en-US">
                <a:solidFill>
                  <a:schemeClr val="tx1"/>
                </a:solidFill>
              </a:rPr>
              <a:t> or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extinct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actually a volcano within a volcano. Mount Somma is the remain of a large volcano, out of which Mount Vesuvius has grown.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B5502C9-160C-4FCD-9ACE-2DA1CECE5247}"/>
              </a:ext>
            </a:extLst>
          </p:cNvPr>
          <p:cNvGrpSpPr>
            <a:grpSpLocks/>
          </p:cNvGrpSpPr>
          <p:nvPr/>
        </p:nvGrpSpPr>
        <p:grpSpPr bwMode="auto">
          <a:xfrm>
            <a:off x="452438" y="4691063"/>
            <a:ext cx="8243887" cy="1419225"/>
            <a:chOff x="452306" y="4386807"/>
            <a:chExt cx="8244018" cy="1418438"/>
          </a:xfrm>
        </p:grpSpPr>
        <p:grpSp>
          <p:nvGrpSpPr>
            <p:cNvPr id="10260" name="Group 15">
              <a:extLst>
                <a:ext uri="{FF2B5EF4-FFF2-40B4-BE49-F238E27FC236}">
                  <a16:creationId xmlns:a16="http://schemas.microsoft.com/office/drawing/2014/main" id="{09F9594D-D4C1-4113-A361-8C8EB1F5FA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2306" y="4590523"/>
              <a:ext cx="8244018" cy="1214722"/>
              <a:chOff x="452306" y="4590523"/>
              <a:chExt cx="8244018" cy="1214722"/>
            </a:xfrm>
          </p:grpSpPr>
          <p:sp>
            <p:nvSpPr>
              <p:cNvPr id="10262" name="Rectangle 4">
                <a:extLst>
                  <a:ext uri="{FF2B5EF4-FFF2-40B4-BE49-F238E27FC236}">
                    <a16:creationId xmlns:a16="http://schemas.microsoft.com/office/drawing/2014/main" id="{012ABB5D-E290-405A-B112-FA2CC042D9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306" y="4756139"/>
                <a:ext cx="4614993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Vesuvius is 1,281m high.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>
                  <a:solidFill>
                    <a:schemeClr val="tx1"/>
                  </a:solidFill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263" name="Rectangle 4">
                <a:extLst>
                  <a:ext uri="{FF2B5EF4-FFF2-40B4-BE49-F238E27FC236}">
                    <a16:creationId xmlns:a16="http://schemas.microsoft.com/office/drawing/2014/main" id="{B06AF106-0571-437E-82C5-0C75AB9776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7299" y="4756139"/>
                <a:ext cx="3629025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Etna is another volcano in the Campanian arc. It is Europe’s most active volcano.</a:t>
                </a:r>
              </a:p>
            </p:txBody>
          </p:sp>
          <p:pic>
            <p:nvPicPr>
              <p:cNvPr id="10264" name="Picture 14">
                <a:extLst>
                  <a:ext uri="{FF2B5EF4-FFF2-40B4-BE49-F238E27FC236}">
                    <a16:creationId xmlns:a16="http://schemas.microsoft.com/office/drawing/2014/main" id="{572072E7-8CFD-4917-8287-2A6D8C09F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2540" y="4590523"/>
                <a:ext cx="1647825" cy="1160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261" name="TextBox 16">
              <a:extLst>
                <a:ext uri="{FF2B5EF4-FFF2-40B4-BE49-F238E27FC236}">
                  <a16:creationId xmlns:a16="http://schemas.microsoft.com/office/drawing/2014/main" id="{E27D806D-793D-4D82-B3A7-28FB4AFCD5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665" y="4386807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D0ADC96-8D92-4E53-B8B0-2292965B44EE}"/>
              </a:ext>
            </a:extLst>
          </p:cNvPr>
          <p:cNvGrpSpPr>
            <a:grpSpLocks/>
          </p:cNvGrpSpPr>
          <p:nvPr/>
        </p:nvGrpSpPr>
        <p:grpSpPr bwMode="auto">
          <a:xfrm>
            <a:off x="4584700" y="981075"/>
            <a:ext cx="3683000" cy="3070225"/>
            <a:chOff x="4584065" y="981186"/>
            <a:chExt cx="3684040" cy="3069520"/>
          </a:xfrm>
        </p:grpSpPr>
        <p:pic>
          <p:nvPicPr>
            <p:cNvPr id="10245" name="Picture 19">
              <a:extLst>
                <a:ext uri="{FF2B5EF4-FFF2-40B4-BE49-F238E27FC236}">
                  <a16:creationId xmlns:a16="http://schemas.microsoft.com/office/drawing/2014/main" id="{256AEFB9-B376-44A1-98B5-D447B25B3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23" t="71613" r="31935"/>
            <a:stretch>
              <a:fillRect/>
            </a:stretch>
          </p:blipFill>
          <p:spPr bwMode="auto">
            <a:xfrm>
              <a:off x="4584065" y="981186"/>
              <a:ext cx="3684040" cy="3069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1931942-9BBD-4EC4-9736-98DCADEEA2EF}"/>
                </a:ext>
              </a:extLst>
            </p:cNvPr>
            <p:cNvSpPr/>
            <p:nvPr/>
          </p:nvSpPr>
          <p:spPr>
            <a:xfrm>
              <a:off x="6241883" y="2111226"/>
              <a:ext cx="141328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8704188-D7E8-4F07-BABE-A4D91C6251BC}"/>
                </a:ext>
              </a:extLst>
            </p:cNvPr>
            <p:cNvSpPr/>
            <p:nvPr/>
          </p:nvSpPr>
          <p:spPr>
            <a:xfrm>
              <a:off x="6138667" y="2108052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3F239DF-C025-4C1D-B992-754DD39689A9}"/>
                </a:ext>
              </a:extLst>
            </p:cNvPr>
            <p:cNvSpPr/>
            <p:nvPr/>
          </p:nvSpPr>
          <p:spPr>
            <a:xfrm>
              <a:off x="5995752" y="3007958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4AE1F4F-1D4E-4D9E-BD60-8817898A3802}"/>
                </a:ext>
              </a:extLst>
            </p:cNvPr>
            <p:cNvSpPr/>
            <p:nvPr/>
          </p:nvSpPr>
          <p:spPr>
            <a:xfrm>
              <a:off x="6310165" y="2865116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89F90B5-9423-4A6C-AFD5-5CFD48DDBC0D}"/>
                </a:ext>
              </a:extLst>
            </p:cNvPr>
            <p:cNvSpPr/>
            <p:nvPr/>
          </p:nvSpPr>
          <p:spPr>
            <a:xfrm>
              <a:off x="6222828" y="2655614"/>
              <a:ext cx="142915" cy="141255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EA03527-2C42-4B06-B04B-9996BA642DB6}"/>
                </a:ext>
              </a:extLst>
            </p:cNvPr>
            <p:cNvSpPr/>
            <p:nvPr/>
          </p:nvSpPr>
          <p:spPr>
            <a:xfrm>
              <a:off x="6338748" y="2655614"/>
              <a:ext cx="141327" cy="141255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EF10F4B-CE56-45C8-8DA7-0F7E7140C35E}"/>
                </a:ext>
              </a:extLst>
            </p:cNvPr>
            <p:cNvSpPr/>
            <p:nvPr/>
          </p:nvSpPr>
          <p:spPr>
            <a:xfrm>
              <a:off x="6310165" y="2549276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53" name="TextBox 1">
              <a:extLst>
                <a:ext uri="{FF2B5EF4-FFF2-40B4-BE49-F238E27FC236}">
                  <a16:creationId xmlns:a16="http://schemas.microsoft.com/office/drawing/2014/main" id="{1EC00113-4979-4AE6-A079-067EDAD7F6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26085" y="2106557"/>
              <a:ext cx="748470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Vesuvius</a:t>
              </a:r>
            </a:p>
          </p:txBody>
        </p:sp>
        <p:sp>
          <p:nvSpPr>
            <p:cNvPr id="10254" name="TextBox 28">
              <a:extLst>
                <a:ext uri="{FF2B5EF4-FFF2-40B4-BE49-F238E27FC236}">
                  <a16:creationId xmlns:a16="http://schemas.microsoft.com/office/drawing/2014/main" id="{D5ABF91B-C277-4C65-BA49-93ED383FCB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90029" y="2210072"/>
              <a:ext cx="856573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Campi Flegrei</a:t>
              </a:r>
            </a:p>
          </p:txBody>
        </p:sp>
        <p:sp>
          <p:nvSpPr>
            <p:cNvPr id="10255" name="TextBox 29">
              <a:extLst>
                <a:ext uri="{FF2B5EF4-FFF2-40B4-BE49-F238E27FC236}">
                  <a16:creationId xmlns:a16="http://schemas.microsoft.com/office/drawing/2014/main" id="{ABB195E3-5E9E-4540-860F-DA9C846452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2314" y="2600977"/>
              <a:ext cx="751307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Vulcano</a:t>
              </a:r>
            </a:p>
          </p:txBody>
        </p:sp>
        <p:sp>
          <p:nvSpPr>
            <p:cNvPr id="10256" name="TextBox 30">
              <a:extLst>
                <a:ext uri="{FF2B5EF4-FFF2-40B4-BE49-F238E27FC236}">
                  <a16:creationId xmlns:a16="http://schemas.microsoft.com/office/drawing/2014/main" id="{337D57EF-0B1E-43DB-B1B3-1CEB2B7CD0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81571" y="2497157"/>
              <a:ext cx="776421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Stromboli</a:t>
              </a:r>
            </a:p>
          </p:txBody>
        </p:sp>
        <p:sp>
          <p:nvSpPr>
            <p:cNvPr id="10257" name="TextBox 31">
              <a:extLst>
                <a:ext uri="{FF2B5EF4-FFF2-40B4-BE49-F238E27FC236}">
                  <a16:creationId xmlns:a16="http://schemas.microsoft.com/office/drawing/2014/main" id="{E1569E22-91D5-4B29-8BE1-4E46B0CE12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9561" y="2711597"/>
              <a:ext cx="683705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Panarea</a:t>
              </a:r>
            </a:p>
          </p:txBody>
        </p:sp>
        <p:sp>
          <p:nvSpPr>
            <p:cNvPr id="10258" name="TextBox 32">
              <a:extLst>
                <a:ext uri="{FF2B5EF4-FFF2-40B4-BE49-F238E27FC236}">
                  <a16:creationId xmlns:a16="http://schemas.microsoft.com/office/drawing/2014/main" id="{EA5C8B07-FD82-45A8-A6CB-E2E6FF4D28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6380" y="2959388"/>
              <a:ext cx="480491" cy="170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Etna</a:t>
              </a:r>
            </a:p>
          </p:txBody>
        </p:sp>
        <p:sp>
          <p:nvSpPr>
            <p:cNvPr id="10259" name="TextBox 33">
              <a:extLst>
                <a:ext uri="{FF2B5EF4-FFF2-40B4-BE49-F238E27FC236}">
                  <a16:creationId xmlns:a16="http://schemas.microsoft.com/office/drawing/2014/main" id="{C194E421-8335-4587-A515-E6859A757B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7393" y="3188431"/>
              <a:ext cx="1102412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Campi Flegrei del Mar di Sicilia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6F7E4C34-609D-456A-8495-BAA494013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540125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last erupted in 1944. This was during the Second World War and the eruption caused great problems for the newly arrived Allied forces.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Aircraft were destroyed, an airbase was evacuated and 26 people died. Three villages were also destroyed.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72CD65D-4E0B-471E-84FE-387326A0349C}"/>
              </a:ext>
            </a:extLst>
          </p:cNvPr>
          <p:cNvGrpSpPr>
            <a:grpSpLocks/>
          </p:cNvGrpSpPr>
          <p:nvPr/>
        </p:nvGrpSpPr>
        <p:grpSpPr bwMode="auto">
          <a:xfrm>
            <a:off x="460375" y="4875213"/>
            <a:ext cx="8197850" cy="1416050"/>
            <a:chOff x="469390" y="4389971"/>
            <a:chExt cx="8198178" cy="1415274"/>
          </a:xfrm>
        </p:grpSpPr>
        <p:grpSp>
          <p:nvGrpSpPr>
            <p:cNvPr id="12295" name="Group 15">
              <a:extLst>
                <a:ext uri="{FF2B5EF4-FFF2-40B4-BE49-F238E27FC236}">
                  <a16:creationId xmlns:a16="http://schemas.microsoft.com/office/drawing/2014/main" id="{D0F3DF45-5EAC-4D94-9294-F308E1CFCD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9390" y="4574637"/>
              <a:ext cx="8198178" cy="1230608"/>
              <a:chOff x="469390" y="4574637"/>
              <a:chExt cx="8198178" cy="1230608"/>
            </a:xfrm>
          </p:grpSpPr>
          <p:sp>
            <p:nvSpPr>
              <p:cNvPr id="12297" name="Rectangle 4">
                <a:extLst>
                  <a:ext uri="{FF2B5EF4-FFF2-40B4-BE49-F238E27FC236}">
                    <a16:creationId xmlns:a16="http://schemas.microsoft.com/office/drawing/2014/main" id="{31CB8210-2049-4502-A231-64B16E9E68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390" y="4756139"/>
                <a:ext cx="7264910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540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During the 1944 eruption, the lava flow stopped at the steps of the local church in the village of San Giorgio a Cremano. The villagers call this a miracle!</a:t>
                </a:r>
              </a:p>
            </p:txBody>
          </p:sp>
          <p:pic>
            <p:nvPicPr>
              <p:cNvPr id="12298" name="Picture 14">
                <a:extLst>
                  <a:ext uri="{FF2B5EF4-FFF2-40B4-BE49-F238E27FC236}">
                    <a16:creationId xmlns:a16="http://schemas.microsoft.com/office/drawing/2014/main" id="{18964F32-9371-43DD-8B00-2986A9B62F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19912" y="4574637"/>
                <a:ext cx="1747656" cy="1230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296" name="TextBox 16">
              <a:extLst>
                <a:ext uri="{FF2B5EF4-FFF2-40B4-BE49-F238E27FC236}">
                  <a16:creationId xmlns:a16="http://schemas.microsoft.com/office/drawing/2014/main" id="{C171E042-1F11-4C29-98D3-9AC8C340ED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915" y="4389971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ACBBF54-4167-4562-80C7-38A932559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3" y="838200"/>
            <a:ext cx="3649662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21">
            <a:extLst>
              <a:ext uri="{FF2B5EF4-FFF2-40B4-BE49-F238E27FC236}">
                <a16:creationId xmlns:a16="http://schemas.microsoft.com/office/drawing/2014/main" id="{298C9FAC-C7F9-43CE-8A80-080B18A56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3103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National Museum of the U.S. Navy(@flickr.com) - granted under creative commons licence – attribution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663E0513-46FD-4CF0-9E09-6D4F6685F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3797300"/>
            <a:ext cx="752633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1944 was the last recorded  eruption but scientists continue to monitor activity as Mount Vesuvius is especially dangerous.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8609025-FD3E-4EFB-BC51-D1670EC03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9100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a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stratovolcano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FCF5D89C-4DA6-4A08-856A-4DF656907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495425"/>
            <a:ext cx="8243888" cy="493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6855EAB9-4D72-41C5-9FFD-D7EE385CF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2098675"/>
            <a:ext cx="2314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Steep profile.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D429705F-44BE-4FBB-BDFB-1C160AA85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8325" y="1676400"/>
            <a:ext cx="2314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Tall, conical shape.</a:t>
            </a: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259A2D00-2AC9-4F35-8799-C41782BFA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6988" y="2520950"/>
            <a:ext cx="2314575" cy="495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Explosive eruptions.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D2CC6A4F-F197-42D2-9AE7-85C9743D6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38" y="3519488"/>
            <a:ext cx="2749550" cy="1049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Lava is highly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viscous</a:t>
            </a:r>
            <a:r>
              <a:rPr lang="en-GB" altLang="en-US">
                <a:solidFill>
                  <a:schemeClr val="tx1"/>
                </a:solidFill>
              </a:rPr>
              <a:t>. This makes it cool and harden before it gets far.</a:t>
            </a: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0949AC73-926B-4D55-B208-AD7B87608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350" y="5072063"/>
            <a:ext cx="2840038" cy="773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Causes more casualties than other volcano types.</a:t>
            </a:r>
          </a:p>
        </p:txBody>
      </p:sp>
      <p:sp>
        <p:nvSpPr>
          <p:cNvPr id="22" name="Rectangle 4">
            <a:extLst>
              <a:ext uri="{FF2B5EF4-FFF2-40B4-BE49-F238E27FC236}">
                <a16:creationId xmlns:a16="http://schemas.microsoft.com/office/drawing/2014/main" id="{07266E9D-F517-4EB1-9F2B-90670469D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4957763"/>
            <a:ext cx="2260600" cy="1049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Stratovolcanoes are the most common volcano type.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B9986549-F465-47E6-9CD5-C834252B7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3038475"/>
            <a:ext cx="2720975" cy="1603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Composed of a layer of hardened lava and volcanic ash, which creates a danger of mud slides during eruptions.</a:t>
            </a:r>
          </a:p>
        </p:txBody>
      </p:sp>
      <p:sp>
        <p:nvSpPr>
          <p:cNvPr id="14347" name="TextBox 21">
            <a:extLst>
              <a:ext uri="{FF2B5EF4-FFF2-40B4-BE49-F238E27FC236}">
                <a16:creationId xmlns:a16="http://schemas.microsoft.com/office/drawing/2014/main" id="{DE012C33-8962-43D2-A1FD-7ECA63BC4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5" y="63230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Dave Young(@flickr.com)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A92313D-8011-4D90-BBE5-38B6F19A6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309937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Although Mount Vesuvius has been relatively quiet since 1944,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volcanologists</a:t>
            </a:r>
            <a:r>
              <a:rPr lang="en-GB" altLang="en-US">
                <a:solidFill>
                  <a:schemeClr val="tx1"/>
                </a:solidFill>
              </a:rPr>
              <a:t> believe it is a matter of when, not if, the volcano will erupt again.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While the city of Naples lies around 9km away, volcanologists have predicted that in the event of an eruption, the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pyroclastic flow </a:t>
            </a:r>
            <a:r>
              <a:rPr lang="en-GB" altLang="en-US">
                <a:solidFill>
                  <a:schemeClr val="tx1"/>
                </a:solidFill>
              </a:rPr>
              <a:t>containing hot ash, gas and rock, would take just less than 3 minutes to reach the city.</a:t>
            </a:r>
          </a:p>
        </p:txBody>
      </p:sp>
      <p:sp>
        <p:nvSpPr>
          <p:cNvPr id="16387" name="TextBox 21">
            <a:extLst>
              <a:ext uri="{FF2B5EF4-FFF2-40B4-BE49-F238E27FC236}">
                <a16:creationId xmlns:a16="http://schemas.microsoft.com/office/drawing/2014/main" id="{510C56FA-F9B8-4131-A87A-05CD3AEB3A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722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Christian Villicana(@flickr.com) - granted under creative commons licence – attribution</a:t>
            </a:r>
          </a:p>
        </p:txBody>
      </p:sp>
      <p:pic>
        <p:nvPicPr>
          <p:cNvPr id="16388" name="Picture 2">
            <a:extLst>
              <a:ext uri="{FF2B5EF4-FFF2-40B4-BE49-F238E27FC236}">
                <a16:creationId xmlns:a16="http://schemas.microsoft.com/office/drawing/2014/main" id="{D3F2AEB8-6951-4412-919A-94201131B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0" r="36472"/>
          <a:stretch>
            <a:fillRect/>
          </a:stretch>
        </p:blipFill>
        <p:spPr bwMode="auto">
          <a:xfrm>
            <a:off x="4233863" y="784225"/>
            <a:ext cx="424497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193A537-968A-4FE3-8C53-B788D804F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30993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Plinian eruptions </a:t>
            </a:r>
            <a:r>
              <a:rPr lang="en-GB" altLang="en-US">
                <a:solidFill>
                  <a:schemeClr val="tx1"/>
                </a:solidFill>
              </a:rPr>
              <a:t>are huge explosions that create columns of gas, ash and rock that rises dozens of kilometres into the atmosphere. Because of this, the effects of a Plinian eruption have a greater reach.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gas, ash and rock are known as pyroclastic flows and travel great distances at speeds of up to 100 miles per hour.</a:t>
            </a:r>
            <a:endParaRPr lang="en-GB" altLang="en-US" b="1">
              <a:solidFill>
                <a:srgbClr val="0000FF"/>
              </a:solidFill>
            </a:endParaRPr>
          </a:p>
        </p:txBody>
      </p:sp>
      <p:sp>
        <p:nvSpPr>
          <p:cNvPr id="18435" name="TextBox 21">
            <a:extLst>
              <a:ext uri="{FF2B5EF4-FFF2-40B4-BE49-F238E27FC236}">
                <a16:creationId xmlns:a16="http://schemas.microsoft.com/office/drawing/2014/main" id="{3654C8FE-5BE3-470A-86B9-88C3FB3C2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722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NASA Goddard Space Flight Center(@flickr.com) - granted under creative commons licence – attribution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3E57E39-F112-40D9-AD51-3E12A5281DFE}"/>
              </a:ext>
            </a:extLst>
          </p:cNvPr>
          <p:cNvGrpSpPr>
            <a:grpSpLocks/>
          </p:cNvGrpSpPr>
          <p:nvPr/>
        </p:nvGrpSpPr>
        <p:grpSpPr bwMode="auto">
          <a:xfrm>
            <a:off x="4400550" y="784225"/>
            <a:ext cx="3771900" cy="4667250"/>
            <a:chOff x="4400549" y="784633"/>
            <a:chExt cx="3771901" cy="4666924"/>
          </a:xfrm>
        </p:grpSpPr>
        <p:pic>
          <p:nvPicPr>
            <p:cNvPr id="18437" name="Picture 3">
              <a:extLst>
                <a:ext uri="{FF2B5EF4-FFF2-40B4-BE49-F238E27FC236}">
                  <a16:creationId xmlns:a16="http://schemas.microsoft.com/office/drawing/2014/main" id="{091F5B86-19A3-4775-A1D4-C083DF837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94" r="17032"/>
            <a:stretch>
              <a:fillRect/>
            </a:stretch>
          </p:blipFill>
          <p:spPr bwMode="auto">
            <a:xfrm>
              <a:off x="4400549" y="784633"/>
              <a:ext cx="3771901" cy="402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8" name="Rectangle 4">
              <a:extLst>
                <a:ext uri="{FF2B5EF4-FFF2-40B4-BE49-F238E27FC236}">
                  <a16:creationId xmlns:a16="http://schemas.microsoft.com/office/drawing/2014/main" id="{A09BD5FA-6A70-4CDA-96BF-1C3423219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49" y="4813708"/>
              <a:ext cx="3771901" cy="637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Clouds of hot ash, gas and rock as seen from space.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CC90D4E0-05F5-4C0F-B460-03AE5BD72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4498975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probably most famous for the 79 AD eruption that destroyed the Roman towns of Pompeii and Herculaneum.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Pompeii was a bustling Roman city, with grand stone buildings, temples and a forum. The streets were paved and even had the luxury of running water.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24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August 79AD, the streets would have been bustling with people shopping, trading and going about their everyday routines.</a:t>
            </a:r>
          </a:p>
        </p:txBody>
      </p:sp>
      <p:sp>
        <p:nvSpPr>
          <p:cNvPr id="20483" name="TextBox 21">
            <a:extLst>
              <a:ext uri="{FF2B5EF4-FFF2-40B4-BE49-F238E27FC236}">
                <a16:creationId xmlns:a16="http://schemas.microsoft.com/office/drawing/2014/main" id="{D0D05E7E-1728-4CE2-B751-95F4ACC02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650" y="6269038"/>
            <a:ext cx="38798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Hardo Muller, Hans Splinter, Chris Yunker(@flickr.com) - granted under creative commons licence – attribution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A4AB70-A318-42F1-B4CA-3A2322478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87388"/>
            <a:ext cx="2039938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3472A4-8B30-4D3D-A365-651198B7E4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532063"/>
            <a:ext cx="2036763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649659-6214-4077-9AFC-BB54019B7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283075"/>
            <a:ext cx="20367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6A2876EA-D960-4136-B23D-1FB1B8848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4498975" cy="540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Mount Vesuvius had not erupted for hundreds of years - many people were unaware it was even a volcano.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People chose to live right on the mountain because of the rich</a:t>
            </a:r>
            <a:r>
              <a:rPr lang="en-GB" altLang="en-US" dirty="0">
                <a:solidFill>
                  <a:schemeClr val="tx1"/>
                </a:solidFill>
              </a:rPr>
              <a:t>, fertile soils on the slopes of the mountain</a:t>
            </a:r>
            <a:r>
              <a:rPr lang="en-GB" altLang="en-US" dirty="0" smtClean="0">
                <a:solidFill>
                  <a:schemeClr val="tx1"/>
                </a:solidFill>
              </a:rPr>
              <a:t>. This was good to grown crops in and gave farmers work.</a:t>
            </a: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first sign of trouble came in the afternoon with a huge explosion. Rocks, ash and lava were hurled into the air.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Lava began to flow down the slopes but people were not immediately concerned, believing they were safe in the city.</a:t>
            </a:r>
          </a:p>
        </p:txBody>
      </p:sp>
      <p:sp>
        <p:nvSpPr>
          <p:cNvPr id="22531" name="TextBox 21">
            <a:extLst>
              <a:ext uri="{FF2B5EF4-FFF2-40B4-BE49-F238E27FC236}">
                <a16:creationId xmlns:a16="http://schemas.microsoft.com/office/drawing/2014/main" id="{3BB20DDD-8790-4986-BBA4-FB1511AFF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gnuckx, Sparkle Motion(@flickr.com) - granted under creative commons licence – attribution</a:t>
            </a:r>
          </a:p>
        </p:txBody>
      </p:sp>
      <p:pic>
        <p:nvPicPr>
          <p:cNvPr id="22532" name="Picture 2">
            <a:extLst>
              <a:ext uri="{FF2B5EF4-FFF2-40B4-BE49-F238E27FC236}">
                <a16:creationId xmlns:a16="http://schemas.microsoft.com/office/drawing/2014/main" id="{BBC90C2C-A8EC-4E1F-8FC1-9D51605BB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866775"/>
            <a:ext cx="32131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>
            <a:extLst>
              <a:ext uri="{FF2B5EF4-FFF2-40B4-BE49-F238E27FC236}">
                <a16:creationId xmlns:a16="http://schemas.microsoft.com/office/drawing/2014/main" id="{081A52F5-343D-4F7B-93D8-A7D4AF7514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3495675"/>
            <a:ext cx="32131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D089DED2-803D-49AF-AFE7-40BB66A4A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662362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Eighteen hours after the first eruption, there was another. This time the eruption had such force, one side of the mountain blew up. A huge cloud of rock, ash and gas hurtled down the slopes towards Pompeii.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citizens tried to flee. But it was too late.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citizens were buried in seconds where they stood, in a layer of ash around 9m thick.</a:t>
            </a:r>
          </a:p>
        </p:txBody>
      </p:sp>
      <p:sp>
        <p:nvSpPr>
          <p:cNvPr id="24579" name="TextBox 21">
            <a:extLst>
              <a:ext uri="{FF2B5EF4-FFF2-40B4-BE49-F238E27FC236}">
                <a16:creationId xmlns:a16="http://schemas.microsoft.com/office/drawing/2014/main" id="{F96CBA2C-4CBD-4808-A438-F4720C8CF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Leonora (Ellie) Enking, gnuckx(@flickr.com) - granted under creative commons licence – attribution</a:t>
            </a:r>
          </a:p>
        </p:txBody>
      </p:sp>
      <p:pic>
        <p:nvPicPr>
          <p:cNvPr id="24580" name="Picture 3">
            <a:extLst>
              <a:ext uri="{FF2B5EF4-FFF2-40B4-BE49-F238E27FC236}">
                <a16:creationId xmlns:a16="http://schemas.microsoft.com/office/drawing/2014/main" id="{6E184289-C4BD-47E2-9C93-79FE07E7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784225"/>
            <a:ext cx="3370263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extLst>
              <a:ext uri="{FF2B5EF4-FFF2-40B4-BE49-F238E27FC236}">
                <a16:creationId xmlns:a16="http://schemas.microsoft.com/office/drawing/2014/main" id="{8239684C-5B71-4AAE-867B-7738E73A14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852863"/>
            <a:ext cx="3370263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CD0963AF-774D-4A0F-B2F8-612B8ADD6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662362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Because the area around Mount Vesuvius remained uninhabitable, the towns of Pompeii and Herculaneum were undiscovered until 1748.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Nearly 2000 years later in 1997, the whole city of Pompeii was finally uncovered.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Today you can walk the paved streets of the Roman towns and marvel at the stone and concrete structures that were preserved in the volcanic ash.</a:t>
            </a:r>
          </a:p>
        </p:txBody>
      </p:sp>
      <p:sp>
        <p:nvSpPr>
          <p:cNvPr id="26627" name="TextBox 21">
            <a:extLst>
              <a:ext uri="{FF2B5EF4-FFF2-40B4-BE49-F238E27FC236}">
                <a16:creationId xmlns:a16="http://schemas.microsoft.com/office/drawing/2014/main" id="{67DF3114-F80B-4F72-8307-6C780D915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Graham-H(@pixabay.com) - granted under creative commons licence – attribution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1754AE84-210E-4D15-AA68-C9BE89875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784225"/>
            <a:ext cx="3251200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>
            <a:extLst>
              <a:ext uri="{FF2B5EF4-FFF2-40B4-BE49-F238E27FC236}">
                <a16:creationId xmlns:a16="http://schemas.microsoft.com/office/drawing/2014/main" id="{C25C9BFA-BDFD-4F37-989F-AE6986190E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3843338"/>
            <a:ext cx="325120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"/>
          <a:stretch/>
        </p:blipFill>
        <p:spPr bwMode="auto">
          <a:xfrm>
            <a:off x="444492" y="365126"/>
            <a:ext cx="8247068" cy="5410077"/>
          </a:xfrm>
          <a:prstGeom prst="roundRect">
            <a:avLst>
              <a:gd name="adj" fmla="val 255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44500" y="5434013"/>
            <a:ext cx="8247063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 bwMode="auto">
          <a:xfrm>
            <a:off x="444500" y="5443538"/>
            <a:ext cx="8247063" cy="965200"/>
          </a:xfrm>
          <a:prstGeom prst="roundRect">
            <a:avLst>
              <a:gd name="adj" fmla="val 19199"/>
            </a:avLst>
          </a:prstGeom>
          <a:solidFill>
            <a:schemeClr val="bg1"/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200" b="0" dirty="0">
                <a:solidFill>
                  <a:schemeClr val="tx1"/>
                </a:solidFill>
                <a:latin typeface="+mn-lt"/>
              </a:rPr>
              <a:t>Vases and human plaster casts store </a:t>
            </a:r>
          </a:p>
        </p:txBody>
      </p:sp>
      <p:sp>
        <p:nvSpPr>
          <p:cNvPr id="17413" name="TextBox 21"/>
          <p:cNvSpPr txBox="1">
            <a:spLocks noChangeArrowheads="1"/>
          </p:cNvSpPr>
          <p:nvPr/>
        </p:nvSpPr>
        <p:spPr bwMode="auto">
          <a:xfrm>
            <a:off x="2784475" y="6269038"/>
            <a:ext cx="3567113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Tuffy" panose="020B0603060100000000" charset="0"/>
                <a:ea typeface="Tuffy" panose="020B0603060100000000" charset="0"/>
                <a:cs typeface="Arial" panose="020B0604020202020204" pitchFamily="34" charset="0"/>
              </a:rPr>
              <a:t>Photo courtesy of Akash_Kurdekar (@flickr.com) - granted under creative commons licence – attribution</a:t>
            </a:r>
          </a:p>
        </p:txBody>
      </p:sp>
      <p:sp>
        <p:nvSpPr>
          <p:cNvPr id="9" name="Arrow: Pentagon 8"/>
          <p:cNvSpPr/>
          <p:nvPr/>
        </p:nvSpPr>
        <p:spPr>
          <a:xfrm>
            <a:off x="444500" y="3910013"/>
            <a:ext cx="6827838" cy="1314450"/>
          </a:xfrm>
          <a:prstGeom prst="homePlate">
            <a:avLst>
              <a:gd name="adj" fmla="val 34375"/>
            </a:avLst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144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Mount Vesuvius erupted, the people who were left in Pompeii were buried by volcanic ash.  When the bodies decayed, a gap was left in the ash, which archaeologists filled with plaster to create copies of people who lived in Pompeii.</a:t>
            </a:r>
          </a:p>
        </p:txBody>
      </p:sp>
    </p:spTree>
    <p:extLst>
      <p:ext uri="{BB962C8B-B14F-4D97-AF65-F5344CB8AC3E}">
        <p14:creationId xmlns:p14="http://schemas.microsoft.com/office/powerpoint/2010/main" val="420513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652E24D-482B-4E36-A6EC-9C7332F9B8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764" y="404668"/>
            <a:ext cx="4266117" cy="5688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291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5FA6F9-9504-4ECF-A675-B3CA7B620164}"/>
</file>

<file path=customXml/itemProps2.xml><?xml version="1.0" encoding="utf-8"?>
<ds:datastoreItem xmlns:ds="http://schemas.openxmlformats.org/officeDocument/2006/customXml" ds:itemID="{ECEE96FB-4DF8-48E8-8C25-C6F79F215E0B}"/>
</file>

<file path=customXml/itemProps3.xml><?xml version="1.0" encoding="utf-8"?>
<ds:datastoreItem xmlns:ds="http://schemas.openxmlformats.org/officeDocument/2006/customXml" ds:itemID="{86EEA693-1823-4DC6-AE51-84DC2EC9E6B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1045</Words>
  <Application>Microsoft Office PowerPoint</Application>
  <PresentationFormat>On-screen Show (4:3)</PresentationFormat>
  <Paragraphs>110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Sassoon Infant Rg</vt:lpstr>
      <vt:lpstr>Arial</vt:lpstr>
      <vt:lpstr>Calibri</vt:lpstr>
      <vt:lpstr>Twinkl SemiBold</vt:lpstr>
      <vt:lpstr>Twinkl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Rachael Norman</cp:lastModifiedBy>
  <cp:revision>63</cp:revision>
  <dcterms:created xsi:type="dcterms:W3CDTF">2017-07-18T08:41:55Z</dcterms:created>
  <dcterms:modified xsi:type="dcterms:W3CDTF">2020-06-18T07:55:42Z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