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8" r:id="rId1"/>
  </p:sldMasterIdLst>
  <p:sldIdLst>
    <p:sldId id="256" r:id="rId2"/>
    <p:sldId id="257" r:id="rId3"/>
    <p:sldId id="259" r:id="rId4"/>
    <p:sldId id="260" r:id="rId5"/>
    <p:sldId id="261" r:id="rId6"/>
    <p:sldId id="262" r:id="rId7"/>
    <p:sldId id="264" r:id="rId8"/>
    <p:sldId id="265" r:id="rId9"/>
    <p:sldId id="263" r:id="rId10"/>
    <p:sldId id="266" r:id="rId11"/>
    <p:sldId id="267" r:id="rId12"/>
    <p:sldId id="269" r:id="rId13"/>
    <p:sldId id="268" r:id="rId14"/>
    <p:sldId id="270" r:id="rId15"/>
    <p:sldId id="273" r:id="rId16"/>
    <p:sldId id="271" r:id="rId17"/>
    <p:sldId id="258"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4" d="100"/>
          <a:sy n="64" d="100"/>
        </p:scale>
        <p:origin x="74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988C234-6CC9-4483-94DB-A3797F376CCC}" type="datetimeFigureOut">
              <a:rPr lang="en-GB" smtClean="0"/>
              <a:t>03/09/2021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33CD0B-8940-44BF-8C15-DE740669E8C4}"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859053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88C234-6CC9-4483-94DB-A3797F376CCC}" type="datetimeFigureOut">
              <a:rPr lang="en-GB" smtClean="0"/>
              <a:t>03/09/2021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33CD0B-8940-44BF-8C15-DE740669E8C4}" type="slidenum">
              <a:rPr lang="en-GB" smtClean="0"/>
              <a:t>‹#›</a:t>
            </a:fld>
            <a:endParaRPr lang="en-GB"/>
          </a:p>
        </p:txBody>
      </p:sp>
    </p:spTree>
    <p:extLst>
      <p:ext uri="{BB962C8B-B14F-4D97-AF65-F5344CB8AC3E}">
        <p14:creationId xmlns:p14="http://schemas.microsoft.com/office/powerpoint/2010/main" val="20831843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988C234-6CC9-4483-94DB-A3797F376CCC}" type="datetimeFigureOut">
              <a:rPr lang="en-GB" smtClean="0"/>
              <a:t>03/09/2021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33CD0B-8940-44BF-8C15-DE740669E8C4}" type="slidenum">
              <a:rPr lang="en-GB" smtClean="0"/>
              <a:t>‹#›</a:t>
            </a:fld>
            <a:endParaRPr lang="en-GB"/>
          </a:p>
        </p:txBody>
      </p:sp>
    </p:spTree>
    <p:extLst>
      <p:ext uri="{BB962C8B-B14F-4D97-AF65-F5344CB8AC3E}">
        <p14:creationId xmlns:p14="http://schemas.microsoft.com/office/powerpoint/2010/main" val="41233750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988C234-6CC9-4483-94DB-A3797F376CCC}" type="datetimeFigureOut">
              <a:rPr lang="en-GB" smtClean="0"/>
              <a:t>03/09/2021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33CD0B-8940-44BF-8C15-DE740669E8C4}" type="slidenum">
              <a:rPr lang="en-GB" smtClean="0"/>
              <a:t>‹#›</a:t>
            </a:fld>
            <a:endParaRPr lang="en-GB"/>
          </a:p>
        </p:txBody>
      </p:sp>
    </p:spTree>
    <p:extLst>
      <p:ext uri="{BB962C8B-B14F-4D97-AF65-F5344CB8AC3E}">
        <p14:creationId xmlns:p14="http://schemas.microsoft.com/office/powerpoint/2010/main" val="34536109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988C234-6CC9-4483-94DB-A3797F376CCC}" type="datetimeFigureOut">
              <a:rPr lang="en-GB" smtClean="0"/>
              <a:t>03/09/2021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F33CD0B-8940-44BF-8C15-DE740669E8C4}" type="slidenum">
              <a:rPr lang="en-GB" smtClean="0"/>
              <a:t>‹#›</a:t>
            </a:fld>
            <a:endParaRPr lang="en-GB"/>
          </a:p>
        </p:txBody>
      </p:sp>
    </p:spTree>
    <p:extLst>
      <p:ext uri="{BB962C8B-B14F-4D97-AF65-F5344CB8AC3E}">
        <p14:creationId xmlns:p14="http://schemas.microsoft.com/office/powerpoint/2010/main" val="10455150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988C234-6CC9-4483-94DB-A3797F376CCC}" type="datetimeFigureOut">
              <a:rPr lang="en-GB" smtClean="0"/>
              <a:t>03/09/2021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F33CD0B-8940-44BF-8C15-DE740669E8C4}" type="slidenum">
              <a:rPr lang="en-GB" smtClean="0"/>
              <a:t>‹#›</a:t>
            </a:fld>
            <a:endParaRPr lang="en-GB"/>
          </a:p>
        </p:txBody>
      </p:sp>
    </p:spTree>
    <p:extLst>
      <p:ext uri="{BB962C8B-B14F-4D97-AF65-F5344CB8AC3E}">
        <p14:creationId xmlns:p14="http://schemas.microsoft.com/office/powerpoint/2010/main" val="40480921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88C234-6CC9-4483-94DB-A3797F376CCC}" type="datetimeFigureOut">
              <a:rPr lang="en-GB" smtClean="0"/>
              <a:t>03/09/2021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F33CD0B-8940-44BF-8C15-DE740669E8C4}" type="slidenum">
              <a:rPr lang="en-GB" smtClean="0"/>
              <a:t>‹#›</a:t>
            </a:fld>
            <a:endParaRPr lang="en-GB"/>
          </a:p>
        </p:txBody>
      </p:sp>
    </p:spTree>
    <p:extLst>
      <p:ext uri="{BB962C8B-B14F-4D97-AF65-F5344CB8AC3E}">
        <p14:creationId xmlns:p14="http://schemas.microsoft.com/office/powerpoint/2010/main" val="15816576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988C234-6CC9-4483-94DB-A3797F376CCC}" type="datetimeFigureOut">
              <a:rPr lang="en-GB" smtClean="0"/>
              <a:t>03/09/2021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33CD0B-8940-44BF-8C15-DE740669E8C4}" type="slidenum">
              <a:rPr lang="en-GB" smtClean="0"/>
              <a:t>‹#›</a:t>
            </a:fld>
            <a:endParaRPr lang="en-GB"/>
          </a:p>
        </p:txBody>
      </p:sp>
    </p:spTree>
    <p:extLst>
      <p:ext uri="{BB962C8B-B14F-4D97-AF65-F5344CB8AC3E}">
        <p14:creationId xmlns:p14="http://schemas.microsoft.com/office/powerpoint/2010/main" val="1635405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988C234-6CC9-4483-94DB-A3797F376CCC}" type="datetimeFigureOut">
              <a:rPr lang="en-GB" smtClean="0"/>
              <a:t>03/09/2021</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F33CD0B-8940-44BF-8C15-DE740669E8C4}" type="slidenum">
              <a:rPr lang="en-GB" smtClean="0"/>
              <a:t>‹#›</a:t>
            </a:fld>
            <a:endParaRPr lang="en-GB"/>
          </a:p>
        </p:txBody>
      </p:sp>
    </p:spTree>
    <p:extLst>
      <p:ext uri="{BB962C8B-B14F-4D97-AF65-F5344CB8AC3E}">
        <p14:creationId xmlns:p14="http://schemas.microsoft.com/office/powerpoint/2010/main" val="21469941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1988C234-6CC9-4483-94DB-A3797F376CCC}" type="datetimeFigureOut">
              <a:rPr lang="en-GB" smtClean="0"/>
              <a:t>03/09/2021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F33CD0B-8940-44BF-8C15-DE740669E8C4}" type="slidenum">
              <a:rPr lang="en-GB" smtClean="0"/>
              <a:t>‹#›</a:t>
            </a:fld>
            <a:endParaRPr lang="en-GB"/>
          </a:p>
        </p:txBody>
      </p:sp>
    </p:spTree>
    <p:extLst>
      <p:ext uri="{BB962C8B-B14F-4D97-AF65-F5344CB8AC3E}">
        <p14:creationId xmlns:p14="http://schemas.microsoft.com/office/powerpoint/2010/main" val="34284065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988C234-6CC9-4483-94DB-A3797F376CCC}" type="datetimeFigureOut">
              <a:rPr lang="en-GB" smtClean="0"/>
              <a:t>03/09/2021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33CD0B-8940-44BF-8C15-DE740669E8C4}" type="slidenum">
              <a:rPr lang="en-GB" smtClean="0"/>
              <a:t>‹#›</a:t>
            </a:fld>
            <a:endParaRPr lang="en-GB"/>
          </a:p>
        </p:txBody>
      </p:sp>
    </p:spTree>
    <p:extLst>
      <p:ext uri="{BB962C8B-B14F-4D97-AF65-F5344CB8AC3E}">
        <p14:creationId xmlns:p14="http://schemas.microsoft.com/office/powerpoint/2010/main" val="25069551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988C234-6CC9-4483-94DB-A3797F376CCC}" type="datetimeFigureOut">
              <a:rPr lang="en-GB" smtClean="0"/>
              <a:t>03/09/2021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33CD0B-8940-44BF-8C15-DE740669E8C4}"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9782978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988C234-6CC9-4483-94DB-A3797F376CCC}" type="datetimeFigureOut">
              <a:rPr lang="en-GB" smtClean="0"/>
              <a:t>03/09/2021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33CD0B-8940-44BF-8C15-DE740669E8C4}" type="slidenum">
              <a:rPr lang="en-GB" smtClean="0"/>
              <a:t>‹#›</a:t>
            </a:fld>
            <a:endParaRPr lang="en-GB"/>
          </a:p>
        </p:txBody>
      </p:sp>
    </p:spTree>
    <p:extLst>
      <p:ext uri="{BB962C8B-B14F-4D97-AF65-F5344CB8AC3E}">
        <p14:creationId xmlns:p14="http://schemas.microsoft.com/office/powerpoint/2010/main" val="1980562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988C234-6CC9-4483-94DB-A3797F376CCC}" type="datetimeFigureOut">
              <a:rPr lang="en-GB" smtClean="0"/>
              <a:t>03/09/2021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33CD0B-8940-44BF-8C15-DE740669E8C4}"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4048006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988C234-6CC9-4483-94DB-A3797F376CCC}" type="datetimeFigureOut">
              <a:rPr lang="en-GB" smtClean="0"/>
              <a:t>03/09/2021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33CD0B-8940-44BF-8C15-DE740669E8C4}" type="slidenum">
              <a:rPr lang="en-GB" smtClean="0"/>
              <a:t>‹#›</a:t>
            </a:fld>
            <a:endParaRPr lang="en-GB"/>
          </a:p>
        </p:txBody>
      </p:sp>
    </p:spTree>
    <p:extLst>
      <p:ext uri="{BB962C8B-B14F-4D97-AF65-F5344CB8AC3E}">
        <p14:creationId xmlns:p14="http://schemas.microsoft.com/office/powerpoint/2010/main" val="131210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88C234-6CC9-4483-94DB-A3797F376CCC}" type="datetimeFigureOut">
              <a:rPr lang="en-GB" smtClean="0"/>
              <a:t>03/09/2021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33CD0B-8940-44BF-8C15-DE740669E8C4}" type="slidenum">
              <a:rPr lang="en-GB" smtClean="0"/>
              <a:t>‹#›</a:t>
            </a:fld>
            <a:endParaRPr lang="en-GB"/>
          </a:p>
        </p:txBody>
      </p:sp>
    </p:spTree>
    <p:extLst>
      <p:ext uri="{BB962C8B-B14F-4D97-AF65-F5344CB8AC3E}">
        <p14:creationId xmlns:p14="http://schemas.microsoft.com/office/powerpoint/2010/main" val="41056973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88C234-6CC9-4483-94DB-A3797F376CCC}" type="datetimeFigureOut">
              <a:rPr lang="en-GB" smtClean="0"/>
              <a:t>03/09/2021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33CD0B-8940-44BF-8C15-DE740669E8C4}" type="slidenum">
              <a:rPr lang="en-GB" smtClean="0"/>
              <a:t>‹#›</a:t>
            </a:fld>
            <a:endParaRPr lang="en-GB"/>
          </a:p>
        </p:txBody>
      </p:sp>
    </p:spTree>
    <p:extLst>
      <p:ext uri="{BB962C8B-B14F-4D97-AF65-F5344CB8AC3E}">
        <p14:creationId xmlns:p14="http://schemas.microsoft.com/office/powerpoint/2010/main" val="14531369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1988C234-6CC9-4483-94DB-A3797F376CCC}" type="datetimeFigureOut">
              <a:rPr lang="en-GB" smtClean="0"/>
              <a:t>03/09/2021</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FF33CD0B-8940-44BF-8C15-DE740669E8C4}" type="slidenum">
              <a:rPr lang="en-GB" smtClean="0"/>
              <a:t>‹#›</a:t>
            </a:fld>
            <a:endParaRPr lang="en-GB"/>
          </a:p>
        </p:txBody>
      </p:sp>
    </p:spTree>
    <p:extLst>
      <p:ext uri="{BB962C8B-B14F-4D97-AF65-F5344CB8AC3E}">
        <p14:creationId xmlns:p14="http://schemas.microsoft.com/office/powerpoint/2010/main" val="3340704638"/>
      </p:ext>
    </p:extLst>
  </p:cSld>
  <p:clrMap bg1="dk1" tx1="lt1" bg2="dk2" tx2="lt2" accent1="accent1" accent2="accent2" accent3="accent3" accent4="accent4" accent5="accent5" accent6="accent6" hlink="hlink" folHlink="folHlink"/>
  <p:sldLayoutIdLst>
    <p:sldLayoutId id="2147483799" r:id="rId1"/>
    <p:sldLayoutId id="2147483800" r:id="rId2"/>
    <p:sldLayoutId id="2147483801" r:id="rId3"/>
    <p:sldLayoutId id="2147483802" r:id="rId4"/>
    <p:sldLayoutId id="2147483803" r:id="rId5"/>
    <p:sldLayoutId id="2147483804" r:id="rId6"/>
    <p:sldLayoutId id="2147483805" r:id="rId7"/>
    <p:sldLayoutId id="2147483806" r:id="rId8"/>
    <p:sldLayoutId id="2147483807" r:id="rId9"/>
    <p:sldLayoutId id="2147483808" r:id="rId10"/>
    <p:sldLayoutId id="2147483809" r:id="rId11"/>
    <p:sldLayoutId id="2147483810" r:id="rId12"/>
    <p:sldLayoutId id="2147483811" r:id="rId13"/>
    <p:sldLayoutId id="2147483812" r:id="rId14"/>
    <p:sldLayoutId id="2147483813" r:id="rId15"/>
    <p:sldLayoutId id="2147483814" r:id="rId16"/>
    <p:sldLayoutId id="2147483815"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9CB3D-7BD5-4442-B2E4-72167473EA25}"/>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D87B0C94-592B-4114-8C4A-0D0A9E62FEA5}"/>
              </a:ext>
            </a:extLst>
          </p:cNvPr>
          <p:cNvSpPr>
            <a:spLocks noGrp="1"/>
          </p:cNvSpPr>
          <p:nvPr>
            <p:ph type="subTitle" idx="1"/>
          </p:nvPr>
        </p:nvSpPr>
        <p:spPr>
          <a:xfrm>
            <a:off x="684211" y="3843867"/>
            <a:ext cx="10232027" cy="1947333"/>
          </a:xfrm>
        </p:spPr>
        <p:txBody>
          <a:bodyPr>
            <a:normAutofit/>
          </a:bodyPr>
          <a:lstStyle/>
          <a:p>
            <a:r>
              <a:rPr lang="en-US" sz="3600" dirty="0">
                <a:solidFill>
                  <a:schemeClr val="bg1"/>
                </a:solidFill>
                <a:latin typeface="Comic Sans MS" panose="030F0702030302020204" pitchFamily="66" charset="0"/>
              </a:rPr>
              <a:t>LO: to take inspiration from the greats</a:t>
            </a:r>
          </a:p>
          <a:p>
            <a:r>
              <a:rPr lang="en-US" sz="3600" dirty="0">
                <a:solidFill>
                  <a:schemeClr val="bg1"/>
                </a:solidFill>
                <a:latin typeface="Comic Sans MS" panose="030F0702030302020204" pitchFamily="66" charset="0"/>
              </a:rPr>
              <a:t>C: Collage Artists</a:t>
            </a:r>
            <a:endParaRPr lang="en-GB" sz="36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42617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AAF82-AB04-41B9-AEB7-CA44D94DADA0}"/>
              </a:ext>
            </a:extLst>
          </p:cNvPr>
          <p:cNvSpPr>
            <a:spLocks noGrp="1"/>
          </p:cNvSpPr>
          <p:nvPr>
            <p:ph type="title"/>
          </p:nvPr>
        </p:nvSpPr>
        <p:spPr/>
        <p:txBody>
          <a:bodyPr>
            <a:normAutofit/>
          </a:bodyPr>
          <a:lstStyle/>
          <a:p>
            <a:r>
              <a:rPr lang="en-US" sz="5400" cap="none" dirty="0">
                <a:latin typeface="Comic Sans MS" panose="030F0702030302020204" pitchFamily="66" charset="0"/>
              </a:rPr>
              <a:t>Collage Artists</a:t>
            </a:r>
            <a:endParaRPr lang="en-GB" sz="5400" cap="none"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99A46B76-FF5A-4689-B268-61DC7C3CBF92}"/>
              </a:ext>
            </a:extLst>
          </p:cNvPr>
          <p:cNvSpPr>
            <a:spLocks noGrp="1"/>
          </p:cNvSpPr>
          <p:nvPr>
            <p:ph idx="1"/>
          </p:nvPr>
        </p:nvSpPr>
        <p:spPr>
          <a:xfrm>
            <a:off x="684212" y="685800"/>
            <a:ext cx="9421322" cy="3615267"/>
          </a:xfrm>
        </p:spPr>
        <p:txBody>
          <a:bodyPr>
            <a:normAutofit/>
          </a:bodyPr>
          <a:lstStyle/>
          <a:p>
            <a:r>
              <a:rPr lang="en-US" sz="2400" dirty="0">
                <a:solidFill>
                  <a:schemeClr val="bg1"/>
                </a:solidFill>
                <a:latin typeface="Comic Sans MS" panose="030F0702030302020204" pitchFamily="66" charset="0"/>
              </a:rPr>
              <a:t>You are going to look at some collages from famous artists around the world.</a:t>
            </a:r>
          </a:p>
          <a:p>
            <a:endParaRPr lang="en-US" sz="2400" dirty="0">
              <a:solidFill>
                <a:schemeClr val="bg1"/>
              </a:solidFill>
              <a:latin typeface="Comic Sans MS" panose="030F0702030302020204" pitchFamily="66" charset="0"/>
            </a:endParaRPr>
          </a:p>
          <a:p>
            <a:r>
              <a:rPr lang="en-US" sz="2400" dirty="0">
                <a:solidFill>
                  <a:schemeClr val="bg1"/>
                </a:solidFill>
                <a:latin typeface="Comic Sans MS" panose="030F0702030302020204" pitchFamily="66" charset="0"/>
              </a:rPr>
              <a:t>Decide what: </a:t>
            </a:r>
          </a:p>
          <a:p>
            <a:r>
              <a:rPr lang="en-US" sz="2400" dirty="0">
                <a:solidFill>
                  <a:schemeClr val="bg1"/>
                </a:solidFill>
                <a:latin typeface="Comic Sans MS" panose="030F0702030302020204" pitchFamily="66" charset="0"/>
              </a:rPr>
              <a:t>materials you think have been used to create the piece </a:t>
            </a:r>
          </a:p>
          <a:p>
            <a:r>
              <a:rPr lang="en-US" sz="2400" dirty="0">
                <a:solidFill>
                  <a:schemeClr val="bg1"/>
                </a:solidFill>
                <a:latin typeface="Comic Sans MS" panose="030F0702030302020204" pitchFamily="66" charset="0"/>
              </a:rPr>
              <a:t>techniques are the most effective and why. </a:t>
            </a:r>
            <a:endParaRPr lang="en-GB" sz="24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42680369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639CC7-8D4B-47CF-BB3F-5A9C65F401A7}"/>
              </a:ext>
            </a:extLst>
          </p:cNvPr>
          <p:cNvSpPr>
            <a:spLocks noGrp="1"/>
          </p:cNvSpPr>
          <p:nvPr>
            <p:ph type="title"/>
          </p:nvPr>
        </p:nvSpPr>
        <p:spPr/>
        <p:txBody>
          <a:bodyPr>
            <a:normAutofit/>
          </a:bodyPr>
          <a:lstStyle/>
          <a:p>
            <a:r>
              <a:rPr lang="en-US" sz="5400" cap="none" dirty="0">
                <a:latin typeface="Comic Sans MS" panose="030F0702030302020204" pitchFamily="66" charset="0"/>
              </a:rPr>
              <a:t>Kurt Schwitters</a:t>
            </a:r>
            <a:endParaRPr lang="en-GB" sz="5400" cap="none" dirty="0">
              <a:latin typeface="Comic Sans MS" panose="030F0702030302020204" pitchFamily="66" charset="0"/>
            </a:endParaRPr>
          </a:p>
        </p:txBody>
      </p:sp>
      <p:pic>
        <p:nvPicPr>
          <p:cNvPr id="6146" name="Picture 2" descr="https://www.tate.org.uk/art/images/work/T/T00/T00214_10.jpg">
            <a:extLst>
              <a:ext uri="{FF2B5EF4-FFF2-40B4-BE49-F238E27FC236}">
                <a16:creationId xmlns:a16="http://schemas.microsoft.com/office/drawing/2014/main" id="{910D7E28-E614-491E-93A0-5B62EC56C3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15150" y="0"/>
            <a:ext cx="527685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38862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2D865-75D2-4FD8-9F71-4864F4616953}"/>
              </a:ext>
            </a:extLst>
          </p:cNvPr>
          <p:cNvSpPr>
            <a:spLocks noGrp="1"/>
          </p:cNvSpPr>
          <p:nvPr>
            <p:ph type="title"/>
          </p:nvPr>
        </p:nvSpPr>
        <p:spPr/>
        <p:txBody>
          <a:bodyPr>
            <a:normAutofit/>
          </a:bodyPr>
          <a:lstStyle/>
          <a:p>
            <a:r>
              <a:rPr lang="en-US" sz="5400" cap="none" dirty="0">
                <a:latin typeface="Comic Sans MS" panose="030F0702030302020204" pitchFamily="66" charset="0"/>
              </a:rPr>
              <a:t>Kurt Schwitters</a:t>
            </a:r>
            <a:endParaRPr lang="en-GB" sz="5400" cap="none"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CC996A56-3EB5-4445-8065-D02308BAE591}"/>
              </a:ext>
            </a:extLst>
          </p:cNvPr>
          <p:cNvSpPr>
            <a:spLocks noGrp="1"/>
          </p:cNvSpPr>
          <p:nvPr>
            <p:ph idx="1"/>
          </p:nvPr>
        </p:nvSpPr>
        <p:spPr>
          <a:xfrm>
            <a:off x="684212" y="685800"/>
            <a:ext cx="9581578" cy="3615267"/>
          </a:xfrm>
        </p:spPr>
        <p:txBody>
          <a:bodyPr>
            <a:noAutofit/>
          </a:bodyPr>
          <a:lstStyle/>
          <a:p>
            <a:r>
              <a:rPr lang="en-GB" sz="2400" i="1" dirty="0">
                <a:solidFill>
                  <a:schemeClr val="bg1"/>
                </a:solidFill>
                <a:latin typeface="Comic Sans MS" panose="030F0702030302020204" pitchFamily="66" charset="0"/>
              </a:rPr>
              <a:t>Opened by Customs</a:t>
            </a:r>
            <a:r>
              <a:rPr lang="en-GB" sz="2400" dirty="0">
                <a:solidFill>
                  <a:schemeClr val="bg1"/>
                </a:solidFill>
                <a:latin typeface="Comic Sans MS" panose="030F0702030302020204" pitchFamily="66" charset="0"/>
              </a:rPr>
              <a:t> 1937–8 is a collage made of paper, printed paper, oil paint and graphite.</a:t>
            </a:r>
          </a:p>
          <a:p>
            <a:r>
              <a:rPr lang="en-GB" sz="2400" dirty="0">
                <a:solidFill>
                  <a:schemeClr val="bg1"/>
                </a:solidFill>
                <a:latin typeface="Comic Sans MS" panose="030F0702030302020204" pitchFamily="66" charset="0"/>
              </a:rPr>
              <a:t>The pasted-together fragments have been cut and torn from a variety of sources, including parcel paper, Nazi administrative labels, a large section of printed Norwegian text from a book or a pamphlet, a blue label for Spanish oranges (stuck face down so that the logo is seen in reverse) and a printed list of travel-related words in German, including ‘airline boarding pass’, ‘baggage insurance’ and ‘sleeper car’.</a:t>
            </a:r>
          </a:p>
        </p:txBody>
      </p:sp>
    </p:spTree>
    <p:extLst>
      <p:ext uri="{BB962C8B-B14F-4D97-AF65-F5344CB8AC3E}">
        <p14:creationId xmlns:p14="http://schemas.microsoft.com/office/powerpoint/2010/main" val="40444286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5DA536-68B1-4E13-9B11-8DB01AE4CC44}"/>
              </a:ext>
            </a:extLst>
          </p:cNvPr>
          <p:cNvSpPr>
            <a:spLocks noGrp="1"/>
          </p:cNvSpPr>
          <p:nvPr>
            <p:ph type="title"/>
          </p:nvPr>
        </p:nvSpPr>
        <p:spPr>
          <a:xfrm>
            <a:off x="675077" y="5066241"/>
            <a:ext cx="8534400" cy="1507067"/>
          </a:xfrm>
        </p:spPr>
        <p:txBody>
          <a:bodyPr>
            <a:normAutofit/>
          </a:bodyPr>
          <a:lstStyle/>
          <a:p>
            <a:r>
              <a:rPr lang="en-US" sz="5400" cap="none" dirty="0">
                <a:latin typeface="Comic Sans MS" panose="030F0702030302020204" pitchFamily="66" charset="0"/>
              </a:rPr>
              <a:t>Ben Giles</a:t>
            </a:r>
            <a:endParaRPr lang="en-GB" sz="5400" cap="none" dirty="0">
              <a:latin typeface="Comic Sans MS" panose="030F0702030302020204" pitchFamily="66" charset="0"/>
            </a:endParaRPr>
          </a:p>
        </p:txBody>
      </p:sp>
      <p:pic>
        <p:nvPicPr>
          <p:cNvPr id="7170" name="Picture 2" descr="https://format-com-cld-res.cloudinary.com/image/private/s--Rl-nQfHD--/c_limit,g_center,h_550,w_65535/fl_keep_iptc.progressive,q_95/v1/3ddfb95e495bb3255451d83059650c39/UpdatedNCM.jpg">
            <a:extLst>
              <a:ext uri="{FF2B5EF4-FFF2-40B4-BE49-F238E27FC236}">
                <a16:creationId xmlns:a16="http://schemas.microsoft.com/office/drawing/2014/main" id="{2E030115-2810-4730-8922-872FC74085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00487" y="0"/>
            <a:ext cx="4019550" cy="5238750"/>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http://msradart.weebly.com/uploads/7/4/4/5/74453327/screen-shot-2016-08-16-at-6-14-59-pm_1_orig.png">
            <a:extLst>
              <a:ext uri="{FF2B5EF4-FFF2-40B4-BE49-F238E27FC236}">
                <a16:creationId xmlns:a16="http://schemas.microsoft.com/office/drawing/2014/main" id="{CEE2A5C0-2B37-4E66-B1D5-A514EF9BE6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62925" y="0"/>
            <a:ext cx="402907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178" name="Picture 10" descr="https://format-com-cld-res.cloudinary.com/image/private/s--L_ozLhGZ--/c_limit,g_center,h_550,w_65535/fl_keep_iptc.progressive,q_95/v1/f1bd42da97ecff449899cd7268cb696c/Memoonfinal2.jpg">
            <a:extLst>
              <a:ext uri="{FF2B5EF4-FFF2-40B4-BE49-F238E27FC236}">
                <a16:creationId xmlns:a16="http://schemas.microsoft.com/office/drawing/2014/main" id="{79CE93B8-F4AB-4C21-85DA-3B3EDA2733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3657600" cy="5238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46217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FC7E7-BB57-41FC-9B8E-45F097DA2ACD}"/>
              </a:ext>
            </a:extLst>
          </p:cNvPr>
          <p:cNvSpPr>
            <a:spLocks noGrp="1"/>
          </p:cNvSpPr>
          <p:nvPr>
            <p:ph type="title"/>
          </p:nvPr>
        </p:nvSpPr>
        <p:spPr/>
        <p:txBody>
          <a:bodyPr>
            <a:normAutofit/>
          </a:bodyPr>
          <a:lstStyle/>
          <a:p>
            <a:r>
              <a:rPr lang="en-US" sz="5400" cap="none" dirty="0">
                <a:latin typeface="Comic Sans MS" panose="030F0702030302020204" pitchFamily="66" charset="0"/>
              </a:rPr>
              <a:t>Ben Giles</a:t>
            </a:r>
            <a:endParaRPr lang="en-GB" sz="5400" cap="none"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CF4A4ED3-3F1C-4E5C-B063-F405CF183F5D}"/>
              </a:ext>
            </a:extLst>
          </p:cNvPr>
          <p:cNvSpPr>
            <a:spLocks noGrp="1"/>
          </p:cNvSpPr>
          <p:nvPr>
            <p:ph idx="1"/>
          </p:nvPr>
        </p:nvSpPr>
        <p:spPr>
          <a:xfrm>
            <a:off x="684212" y="685800"/>
            <a:ext cx="10175466" cy="3615267"/>
          </a:xfrm>
        </p:spPr>
        <p:txBody>
          <a:bodyPr>
            <a:noAutofit/>
          </a:bodyPr>
          <a:lstStyle/>
          <a:p>
            <a:r>
              <a:rPr lang="en-GB" sz="2400" dirty="0">
                <a:solidFill>
                  <a:schemeClr val="bg1"/>
                </a:solidFill>
                <a:latin typeface="Comic Sans MS" panose="030F0702030302020204" pitchFamily="66" charset="0"/>
              </a:rPr>
              <a:t>Combining 1950’s fashion spreads, medical textbooks, ancient ads, and other strange found materials, Ben Giles creates captivating, retro-futuristic collages.</a:t>
            </a:r>
          </a:p>
          <a:p>
            <a:r>
              <a:rPr lang="en-GB" sz="2400" i="1" dirty="0">
                <a:solidFill>
                  <a:schemeClr val="bg1"/>
                </a:solidFill>
                <a:latin typeface="Comic Sans MS" panose="030F0702030302020204" pitchFamily="66" charset="0"/>
              </a:rPr>
              <a:t>“Much of what I use is from vintage books and encyclopaedias, as well as the classic National Geographic from the 1950s through the 1980s. I go through large quantities of flower and tree guides and garden books. I love hunting for, and using, physical materials, rather than printing images or creating digitally.”</a:t>
            </a:r>
          </a:p>
          <a:p>
            <a:r>
              <a:rPr lang="en-GB" sz="2400" dirty="0">
                <a:solidFill>
                  <a:schemeClr val="bg1"/>
                </a:solidFill>
                <a:latin typeface="Comic Sans MS" panose="030F0702030302020204" pitchFamily="66" charset="0"/>
              </a:rPr>
              <a:t>Giles’ love of nature shows through in his images.</a:t>
            </a:r>
          </a:p>
        </p:txBody>
      </p:sp>
    </p:spTree>
    <p:extLst>
      <p:ext uri="{BB962C8B-B14F-4D97-AF65-F5344CB8AC3E}">
        <p14:creationId xmlns:p14="http://schemas.microsoft.com/office/powerpoint/2010/main" val="34503500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4439B1-F5B9-469D-A6BB-D9AFD906EE75}"/>
              </a:ext>
            </a:extLst>
          </p:cNvPr>
          <p:cNvSpPr>
            <a:spLocks noGrp="1"/>
          </p:cNvSpPr>
          <p:nvPr>
            <p:ph type="title"/>
          </p:nvPr>
        </p:nvSpPr>
        <p:spPr/>
        <p:txBody>
          <a:bodyPr>
            <a:normAutofit/>
          </a:bodyPr>
          <a:lstStyle/>
          <a:p>
            <a:r>
              <a:rPr lang="en-US" sz="5400" cap="none" dirty="0">
                <a:latin typeface="Comic Sans MS" panose="030F0702030302020204" pitchFamily="66" charset="0"/>
              </a:rPr>
              <a:t>David Adey</a:t>
            </a:r>
            <a:endParaRPr lang="en-GB" sz="5400" cap="none" dirty="0">
              <a:latin typeface="Comic Sans MS" panose="030F0702030302020204" pitchFamily="66" charset="0"/>
            </a:endParaRPr>
          </a:p>
        </p:txBody>
      </p:sp>
      <p:pic>
        <p:nvPicPr>
          <p:cNvPr id="8194" name="Picture 2" descr="https://inhabitat.com/wp-content/blogs.dir/1/files/2013/04/adey-gravitational-radius.jpg">
            <a:extLst>
              <a:ext uri="{FF2B5EF4-FFF2-40B4-BE49-F238E27FC236}">
                <a16:creationId xmlns:a16="http://schemas.microsoft.com/office/drawing/2014/main" id="{D94AFCA5-9303-4DF1-9770-E575C84B8E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9047"/>
            <a:ext cx="6514638" cy="3615266"/>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https://inhabitat.com/wp-content/blogs.dir/1/files/2013/04/adey-center-detail.jpg">
            <a:extLst>
              <a:ext uri="{FF2B5EF4-FFF2-40B4-BE49-F238E27FC236}">
                <a16:creationId xmlns:a16="http://schemas.microsoft.com/office/drawing/2014/main" id="{736DFE62-2F37-4978-80AA-41999D5DCB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37390" y="0"/>
            <a:ext cx="6654610" cy="4433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168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F7056-8DD8-4504-A8BD-F9E907E0DF5B}"/>
              </a:ext>
            </a:extLst>
          </p:cNvPr>
          <p:cNvSpPr>
            <a:spLocks noGrp="1"/>
          </p:cNvSpPr>
          <p:nvPr>
            <p:ph type="title"/>
          </p:nvPr>
        </p:nvSpPr>
        <p:spPr/>
        <p:txBody>
          <a:bodyPr>
            <a:normAutofit/>
          </a:bodyPr>
          <a:lstStyle/>
          <a:p>
            <a:r>
              <a:rPr lang="en-US" sz="5400" cap="none" dirty="0">
                <a:latin typeface="Comic Sans MS" panose="030F0702030302020204" pitchFamily="66" charset="0"/>
              </a:rPr>
              <a:t>David Adey</a:t>
            </a:r>
            <a:endParaRPr lang="en-GB" sz="5400" cap="none"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B46C18F-A731-47C4-9953-7449B7C84659}"/>
              </a:ext>
            </a:extLst>
          </p:cNvPr>
          <p:cNvSpPr>
            <a:spLocks noGrp="1"/>
          </p:cNvSpPr>
          <p:nvPr>
            <p:ph idx="1"/>
          </p:nvPr>
        </p:nvSpPr>
        <p:spPr/>
        <p:txBody>
          <a:bodyPr/>
          <a:lstStyle/>
          <a:p>
            <a:endParaRPr lang="en-GB"/>
          </a:p>
        </p:txBody>
      </p:sp>
      <p:pic>
        <p:nvPicPr>
          <p:cNvPr id="9218" name="Picture 2" descr="https://inhabitat.com/wp-content/blogs.dir/1/files/2013/04/adey-born-again.jpg">
            <a:extLst>
              <a:ext uri="{FF2B5EF4-FFF2-40B4-BE49-F238E27FC236}">
                <a16:creationId xmlns:a16="http://schemas.microsoft.com/office/drawing/2014/main" id="{64E414B8-1917-476B-BDDE-687FFB987F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456035" cy="4301067"/>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https://inhabitat.com/wp-content/blogs.dir/1/files/2013/04/adey-bron-again-detail.jpg">
            <a:extLst>
              <a:ext uri="{FF2B5EF4-FFF2-40B4-BE49-F238E27FC236}">
                <a16:creationId xmlns:a16="http://schemas.microsoft.com/office/drawing/2014/main" id="{5F9B1319-EFD0-48E6-BB6A-8E5B6EC80A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35964" y="0"/>
            <a:ext cx="6456035" cy="4301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06418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7FD5D9-A28E-4F42-BE22-C09E2F8B3550}"/>
              </a:ext>
            </a:extLst>
          </p:cNvPr>
          <p:cNvSpPr>
            <a:spLocks noGrp="1"/>
          </p:cNvSpPr>
          <p:nvPr>
            <p:ph type="title"/>
          </p:nvPr>
        </p:nvSpPr>
        <p:spPr/>
        <p:txBody>
          <a:bodyPr>
            <a:normAutofit/>
          </a:bodyPr>
          <a:lstStyle/>
          <a:p>
            <a:r>
              <a:rPr lang="en-US" sz="5400" cap="none" dirty="0">
                <a:latin typeface="Comic Sans MS" panose="030F0702030302020204" pitchFamily="66" charset="0"/>
              </a:rPr>
              <a:t>David Adey</a:t>
            </a:r>
            <a:endParaRPr lang="en-GB" sz="5400" cap="none"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1A80E5B4-C5F6-470A-99AD-F994F3514759}"/>
              </a:ext>
            </a:extLst>
          </p:cNvPr>
          <p:cNvSpPr>
            <a:spLocks noGrp="1"/>
          </p:cNvSpPr>
          <p:nvPr>
            <p:ph idx="1"/>
          </p:nvPr>
        </p:nvSpPr>
        <p:spPr>
          <a:xfrm>
            <a:off x="684211" y="685800"/>
            <a:ext cx="9713553" cy="3615267"/>
          </a:xfrm>
        </p:spPr>
        <p:txBody>
          <a:bodyPr>
            <a:normAutofit/>
          </a:bodyPr>
          <a:lstStyle/>
          <a:p>
            <a:r>
              <a:rPr lang="en-US" sz="2400" dirty="0">
                <a:solidFill>
                  <a:schemeClr val="bg1"/>
                </a:solidFill>
                <a:latin typeface="Comic Sans MS" panose="030F0702030302020204" pitchFamily="66" charset="0"/>
              </a:rPr>
              <a:t>Each tiny piece of paper is pinned delicately to the board in an exact, calculated position.</a:t>
            </a:r>
          </a:p>
          <a:p>
            <a:r>
              <a:rPr lang="en-US" sz="2400" dirty="0">
                <a:solidFill>
                  <a:schemeClr val="bg1"/>
                </a:solidFill>
                <a:latin typeface="Comic Sans MS" panose="030F0702030302020204" pitchFamily="66" charset="0"/>
              </a:rPr>
              <a:t>Looking closer, the pictures of the individual elements begin to reveal themselves as hundreds of human body parts, cut to form hearts and figures.</a:t>
            </a:r>
          </a:p>
          <a:p>
            <a:r>
              <a:rPr lang="en-US" sz="2400" dirty="0">
                <a:solidFill>
                  <a:schemeClr val="bg1"/>
                </a:solidFill>
                <a:latin typeface="Comic Sans MS" panose="030F0702030302020204" pitchFamily="66" charset="0"/>
              </a:rPr>
              <a:t>Using vintage magazines and images from Google, Adey hunts for the exact hues and shapes to craft his intricate patterns.</a:t>
            </a:r>
            <a:endParaRPr lang="en-GB" sz="24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40672217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93DA9-D1AB-41D0-9565-BA5B4860B4EC}"/>
              </a:ext>
            </a:extLst>
          </p:cNvPr>
          <p:cNvSpPr>
            <a:spLocks noGrp="1"/>
          </p:cNvSpPr>
          <p:nvPr>
            <p:ph type="title"/>
          </p:nvPr>
        </p:nvSpPr>
        <p:spPr>
          <a:xfrm>
            <a:off x="684212" y="5350933"/>
            <a:ext cx="8534400" cy="1507067"/>
          </a:xfrm>
        </p:spPr>
        <p:txBody>
          <a:bodyPr>
            <a:normAutofit/>
          </a:bodyPr>
          <a:lstStyle/>
          <a:p>
            <a:r>
              <a:rPr lang="en-US" sz="5400" cap="none" dirty="0">
                <a:latin typeface="Comic Sans MS" panose="030F0702030302020204" pitchFamily="66" charset="0"/>
              </a:rPr>
              <a:t>Derek Gores</a:t>
            </a:r>
            <a:endParaRPr lang="en-GB" sz="5400" cap="none" dirty="0">
              <a:latin typeface="Comic Sans MS" panose="030F0702030302020204" pitchFamily="66" charset="0"/>
            </a:endParaRPr>
          </a:p>
        </p:txBody>
      </p:sp>
      <p:pic>
        <p:nvPicPr>
          <p:cNvPr id="10242" name="Picture 2" descr="https://derekgores.com/wp-content/uploads/2021/05/IMG_7173-scaled.jpg">
            <a:extLst>
              <a:ext uri="{FF2B5EF4-FFF2-40B4-BE49-F238E27FC236}">
                <a16:creationId xmlns:a16="http://schemas.microsoft.com/office/drawing/2014/main" id="{02411C3A-88DC-481E-8EF0-117416A9EC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0759" y="0"/>
            <a:ext cx="5571241" cy="5562228"/>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https://derekgores.com/wp-content/uploads/2019/04/col-7-2.jpg">
            <a:extLst>
              <a:ext uri="{FF2B5EF4-FFF2-40B4-BE49-F238E27FC236}">
                <a16:creationId xmlns:a16="http://schemas.microsoft.com/office/drawing/2014/main" id="{B1A4EA1C-DECC-4F28-A2BA-F4A590659D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571241" cy="55712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66413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B102F7-431D-4512-9E49-4934208A80B8}"/>
              </a:ext>
            </a:extLst>
          </p:cNvPr>
          <p:cNvSpPr>
            <a:spLocks noGrp="1"/>
          </p:cNvSpPr>
          <p:nvPr>
            <p:ph type="title"/>
          </p:nvPr>
        </p:nvSpPr>
        <p:spPr/>
        <p:txBody>
          <a:bodyPr>
            <a:normAutofit/>
          </a:bodyPr>
          <a:lstStyle/>
          <a:p>
            <a:r>
              <a:rPr lang="en-US" sz="5400" cap="none" dirty="0">
                <a:latin typeface="Comic Sans MS" panose="030F0702030302020204" pitchFamily="66" charset="0"/>
              </a:rPr>
              <a:t>Derek Gores</a:t>
            </a:r>
            <a:endParaRPr lang="en-GB" sz="5400" cap="none"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B3544F52-F167-4062-918B-FFC0B46BA0BB}"/>
              </a:ext>
            </a:extLst>
          </p:cNvPr>
          <p:cNvSpPr>
            <a:spLocks noGrp="1"/>
          </p:cNvSpPr>
          <p:nvPr>
            <p:ph idx="1"/>
          </p:nvPr>
        </p:nvSpPr>
        <p:spPr>
          <a:xfrm>
            <a:off x="684212" y="685800"/>
            <a:ext cx="9609858" cy="3615267"/>
          </a:xfrm>
        </p:spPr>
        <p:txBody>
          <a:bodyPr>
            <a:noAutofit/>
          </a:bodyPr>
          <a:lstStyle/>
          <a:p>
            <a:r>
              <a:rPr lang="en-GB" sz="2400" dirty="0">
                <a:solidFill>
                  <a:schemeClr val="bg1"/>
                </a:solidFill>
                <a:latin typeface="Comic Sans MS" panose="030F0702030302020204" pitchFamily="66" charset="0"/>
              </a:rPr>
              <a:t>Derek Gores recycles magazines, maps, data and more in his portraits on canvas. </a:t>
            </a:r>
          </a:p>
          <a:p>
            <a:r>
              <a:rPr lang="en-GB" sz="2400" dirty="0">
                <a:solidFill>
                  <a:schemeClr val="bg1"/>
                </a:solidFill>
                <a:latin typeface="Comic Sans MS" panose="030F0702030302020204" pitchFamily="66" charset="0"/>
              </a:rPr>
              <a:t>The balance of detail and playfulness in each piece reveals Gores’ knack for discovery and for building seemingly endless puzzles into his works. </a:t>
            </a:r>
          </a:p>
          <a:p>
            <a:r>
              <a:rPr lang="en-GB" sz="2400" dirty="0">
                <a:solidFill>
                  <a:schemeClr val="bg1"/>
                </a:solidFill>
                <a:latin typeface="Comic Sans MS" panose="030F0702030302020204" pitchFamily="66" charset="0"/>
              </a:rPr>
              <a:t>Rearranging the scraps, he is able to form a sort of surrealist image, where from afar a nearly photo-realistic image comes into focus. However, as the viewer gets near, the small scraps reveal themselves to be other pictures, song lyrics, charts, patterns and more, and sweep your attention away.</a:t>
            </a:r>
          </a:p>
        </p:txBody>
      </p:sp>
    </p:spTree>
    <p:extLst>
      <p:ext uri="{BB962C8B-B14F-4D97-AF65-F5344CB8AC3E}">
        <p14:creationId xmlns:p14="http://schemas.microsoft.com/office/powerpoint/2010/main" val="20198349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705B0-F02C-46FA-A87B-0AD420C7AB47}"/>
              </a:ext>
            </a:extLst>
          </p:cNvPr>
          <p:cNvSpPr>
            <a:spLocks noGrp="1"/>
          </p:cNvSpPr>
          <p:nvPr>
            <p:ph type="title"/>
          </p:nvPr>
        </p:nvSpPr>
        <p:spPr>
          <a:xfrm>
            <a:off x="599371" y="5222623"/>
            <a:ext cx="8534400" cy="1507067"/>
          </a:xfrm>
        </p:spPr>
        <p:txBody>
          <a:bodyPr>
            <a:normAutofit/>
          </a:bodyPr>
          <a:lstStyle/>
          <a:p>
            <a:r>
              <a:rPr lang="en-US" sz="5400" cap="none" dirty="0">
                <a:latin typeface="Comic Sans MS" panose="030F0702030302020204" pitchFamily="66" charset="0"/>
              </a:rPr>
              <a:t>Dolan </a:t>
            </a:r>
            <a:r>
              <a:rPr lang="en-US" sz="5400" cap="none" dirty="0" err="1">
                <a:latin typeface="Comic Sans MS" panose="030F0702030302020204" pitchFamily="66" charset="0"/>
              </a:rPr>
              <a:t>Geiman</a:t>
            </a:r>
            <a:endParaRPr lang="en-GB" sz="5400" cap="none" dirty="0">
              <a:latin typeface="Comic Sans MS" panose="030F0702030302020204" pitchFamily="66" charset="0"/>
            </a:endParaRPr>
          </a:p>
        </p:txBody>
      </p:sp>
      <p:pic>
        <p:nvPicPr>
          <p:cNvPr id="11270" name="Picture 6" descr="https://cdn.shopify.com/s/files/1/0385/2945/products/Mountain_Lion_detail_a_800x.jpg?v=1571438757">
            <a:extLst>
              <a:ext uri="{FF2B5EF4-FFF2-40B4-BE49-F238E27FC236}">
                <a16:creationId xmlns:a16="http://schemas.microsoft.com/office/drawing/2014/main" id="{5E4FC0EB-7EE5-4490-B8CD-392C7DAD25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2028" y="0"/>
            <a:ext cx="6249971" cy="6249971"/>
          </a:xfrm>
          <a:prstGeom prst="rect">
            <a:avLst/>
          </a:prstGeom>
          <a:noFill/>
          <a:extLst>
            <a:ext uri="{909E8E84-426E-40DD-AFC4-6F175D3DCCD1}">
              <a14:hiddenFill xmlns:a14="http://schemas.microsoft.com/office/drawing/2010/main">
                <a:solidFill>
                  <a:srgbClr val="FFFFFF"/>
                </a:solidFill>
              </a14:hiddenFill>
            </a:ext>
          </a:extLst>
        </p:spPr>
      </p:pic>
      <p:pic>
        <p:nvPicPr>
          <p:cNvPr id="11272" name="Picture 8" descr="https://cdn.shopify.com/s/files/1/0385/2945/products/Grizzly_TheMoon_sPinkGlue_-01_800x.jpg?v=1628272192">
            <a:extLst>
              <a:ext uri="{FF2B5EF4-FFF2-40B4-BE49-F238E27FC236}">
                <a16:creationId xmlns:a16="http://schemas.microsoft.com/office/drawing/2014/main" id="{08FDD0DC-07AD-49AE-81A2-28ABC60393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363852" cy="5363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95658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51743-AAFC-4E38-A018-BF7B4A6ABAD0}"/>
              </a:ext>
            </a:extLst>
          </p:cNvPr>
          <p:cNvSpPr>
            <a:spLocks noGrp="1"/>
          </p:cNvSpPr>
          <p:nvPr>
            <p:ph type="title"/>
          </p:nvPr>
        </p:nvSpPr>
        <p:spPr/>
        <p:txBody>
          <a:bodyPr>
            <a:normAutofit/>
          </a:bodyPr>
          <a:lstStyle/>
          <a:p>
            <a:r>
              <a:rPr lang="en-US" sz="5400" cap="none" dirty="0">
                <a:latin typeface="Comic Sans MS" panose="030F0702030302020204" pitchFamily="66" charset="0"/>
              </a:rPr>
              <a:t>Dolan </a:t>
            </a:r>
            <a:r>
              <a:rPr lang="en-US" sz="5400" cap="none" dirty="0" err="1">
                <a:latin typeface="Comic Sans MS" panose="030F0702030302020204" pitchFamily="66" charset="0"/>
              </a:rPr>
              <a:t>Geiman</a:t>
            </a:r>
            <a:endParaRPr lang="en-GB" sz="5400" cap="none"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AA4C9C50-676C-4118-B388-F8F7BEBB6C92}"/>
              </a:ext>
            </a:extLst>
          </p:cNvPr>
          <p:cNvSpPr>
            <a:spLocks noGrp="1"/>
          </p:cNvSpPr>
          <p:nvPr>
            <p:ph idx="1"/>
          </p:nvPr>
        </p:nvSpPr>
        <p:spPr/>
        <p:txBody>
          <a:bodyPr>
            <a:normAutofit/>
          </a:bodyPr>
          <a:lstStyle/>
          <a:p>
            <a:r>
              <a:rPr lang="en-GB" sz="2400" dirty="0">
                <a:solidFill>
                  <a:schemeClr val="bg1"/>
                </a:solidFill>
                <a:latin typeface="Comic Sans MS" panose="030F0702030302020204" pitchFamily="66" charset="0"/>
              </a:rPr>
              <a:t>Colour, composition, and detail come to life in </a:t>
            </a:r>
            <a:r>
              <a:rPr lang="en-GB" sz="2400" dirty="0" err="1">
                <a:solidFill>
                  <a:schemeClr val="bg1"/>
                </a:solidFill>
                <a:latin typeface="Comic Sans MS" panose="030F0702030302020204" pitchFamily="66" charset="0"/>
              </a:rPr>
              <a:t>Geiman’s</a:t>
            </a:r>
            <a:r>
              <a:rPr lang="en-GB" sz="2400" dirty="0">
                <a:solidFill>
                  <a:schemeClr val="bg1"/>
                </a:solidFill>
                <a:latin typeface="Comic Sans MS" panose="030F0702030302020204" pitchFamily="66" charset="0"/>
              </a:rPr>
              <a:t> paper collages. </a:t>
            </a:r>
          </a:p>
          <a:p>
            <a:r>
              <a:rPr lang="en-GB" sz="2400" dirty="0">
                <a:solidFill>
                  <a:schemeClr val="bg1"/>
                </a:solidFill>
                <a:latin typeface="Comic Sans MS" panose="030F0702030302020204" pitchFamily="66" charset="0"/>
              </a:rPr>
              <a:t>Carefully crafted from thousands of hand-cut papers and reclaimed materials.</a:t>
            </a:r>
          </a:p>
        </p:txBody>
      </p:sp>
    </p:spTree>
    <p:extLst>
      <p:ext uri="{BB962C8B-B14F-4D97-AF65-F5344CB8AC3E}">
        <p14:creationId xmlns:p14="http://schemas.microsoft.com/office/powerpoint/2010/main" val="37507471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5AC500-C6E2-403A-A428-F808B16810FC}"/>
              </a:ext>
            </a:extLst>
          </p:cNvPr>
          <p:cNvSpPr>
            <a:spLocks noGrp="1"/>
          </p:cNvSpPr>
          <p:nvPr>
            <p:ph type="title"/>
          </p:nvPr>
        </p:nvSpPr>
        <p:spPr/>
        <p:txBody>
          <a:bodyPr>
            <a:normAutofit/>
          </a:bodyPr>
          <a:lstStyle/>
          <a:p>
            <a:r>
              <a:rPr lang="en-US" sz="5400" cap="none" dirty="0">
                <a:latin typeface="Comic Sans MS" panose="030F0702030302020204" pitchFamily="66" charset="0"/>
              </a:rPr>
              <a:t>Deborah Roberts</a:t>
            </a:r>
            <a:endParaRPr lang="en-GB" sz="5400" cap="none" dirty="0">
              <a:latin typeface="Comic Sans MS" panose="030F0702030302020204" pitchFamily="66" charset="0"/>
            </a:endParaRPr>
          </a:p>
        </p:txBody>
      </p:sp>
      <p:pic>
        <p:nvPicPr>
          <p:cNvPr id="12290" name="Picture 2" descr="Deborah Roberts features in 'The Dirty South: Contemporary Art, Material Culture, and the Sonic Impulse'">
            <a:extLst>
              <a:ext uri="{FF2B5EF4-FFF2-40B4-BE49-F238E27FC236}">
                <a16:creationId xmlns:a16="http://schemas.microsoft.com/office/drawing/2014/main" id="{A3EE9F77-EB9C-4DA9-B636-E312A71148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3632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34061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5AC500-C6E2-403A-A428-F808B16810FC}"/>
              </a:ext>
            </a:extLst>
          </p:cNvPr>
          <p:cNvSpPr>
            <a:spLocks noGrp="1"/>
          </p:cNvSpPr>
          <p:nvPr>
            <p:ph type="title"/>
          </p:nvPr>
        </p:nvSpPr>
        <p:spPr>
          <a:xfrm>
            <a:off x="0" y="4473661"/>
            <a:ext cx="8534400" cy="1507067"/>
          </a:xfrm>
        </p:spPr>
        <p:txBody>
          <a:bodyPr>
            <a:normAutofit/>
          </a:bodyPr>
          <a:lstStyle/>
          <a:p>
            <a:r>
              <a:rPr lang="en-US" sz="5400" cap="none" dirty="0">
                <a:latin typeface="Comic Sans MS" panose="030F0702030302020204" pitchFamily="66" charset="0"/>
              </a:rPr>
              <a:t>Deborah Roberts</a:t>
            </a:r>
            <a:endParaRPr lang="en-GB" sz="5400" cap="none" dirty="0">
              <a:latin typeface="Comic Sans MS" panose="030F0702030302020204" pitchFamily="66" charset="0"/>
            </a:endParaRPr>
          </a:p>
        </p:txBody>
      </p:sp>
      <p:pic>
        <p:nvPicPr>
          <p:cNvPr id="4" name="Picture 3" descr="Deborah Roberts, When you see me, 2019">
            <a:extLst>
              <a:ext uri="{FF2B5EF4-FFF2-40B4-BE49-F238E27FC236}">
                <a16:creationId xmlns:a16="http://schemas.microsoft.com/office/drawing/2014/main" id="{379EE34A-3567-426B-9409-AD8B10D943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1159" y="3011864"/>
            <a:ext cx="6580841" cy="384613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Deborah Roberts, Either by the hawk or by the dove; I am the seed and the bloom; Sewed together, 2018">
            <a:extLst>
              <a:ext uri="{FF2B5EF4-FFF2-40B4-BE49-F238E27FC236}">
                <a16:creationId xmlns:a16="http://schemas.microsoft.com/office/drawing/2014/main" id="{7DDA218C-8920-47BB-9016-7ACC622C80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98004" cy="35963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32486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12E28B-D569-47EE-AC5C-C748E3463B21}"/>
              </a:ext>
            </a:extLst>
          </p:cNvPr>
          <p:cNvSpPr>
            <a:spLocks noGrp="1"/>
          </p:cNvSpPr>
          <p:nvPr>
            <p:ph type="title"/>
          </p:nvPr>
        </p:nvSpPr>
        <p:spPr/>
        <p:txBody>
          <a:bodyPr>
            <a:normAutofit/>
          </a:bodyPr>
          <a:lstStyle/>
          <a:p>
            <a:r>
              <a:rPr lang="en-US" sz="5400" cap="none" dirty="0">
                <a:latin typeface="Comic Sans MS" panose="030F0702030302020204" pitchFamily="66" charset="0"/>
              </a:rPr>
              <a:t>Deborah Roberts </a:t>
            </a:r>
            <a:endParaRPr lang="en-GB" sz="5400" cap="none"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5F9B24CE-24A5-4155-9A59-318DCF656C0F}"/>
              </a:ext>
            </a:extLst>
          </p:cNvPr>
          <p:cNvSpPr>
            <a:spLocks noGrp="1"/>
          </p:cNvSpPr>
          <p:nvPr>
            <p:ph idx="1"/>
          </p:nvPr>
        </p:nvSpPr>
        <p:spPr>
          <a:xfrm>
            <a:off x="684211" y="685800"/>
            <a:ext cx="9788967" cy="3615267"/>
          </a:xfrm>
        </p:spPr>
        <p:txBody>
          <a:bodyPr>
            <a:noAutofit/>
          </a:bodyPr>
          <a:lstStyle/>
          <a:p>
            <a:r>
              <a:rPr lang="en-GB" sz="2400" dirty="0">
                <a:solidFill>
                  <a:schemeClr val="bg1"/>
                </a:solidFill>
                <a:latin typeface="Comic Sans MS" panose="030F0702030302020204" pitchFamily="66" charset="0"/>
              </a:rPr>
              <a:t>Combining collage with mixed media, Roberts' symbolic works explore themes of race, identity and gender.</a:t>
            </a:r>
          </a:p>
          <a:p>
            <a:r>
              <a:rPr lang="en-GB" sz="2400" dirty="0">
                <a:solidFill>
                  <a:schemeClr val="bg1"/>
                </a:solidFill>
                <a:latin typeface="Comic Sans MS" panose="030F0702030302020204" pitchFamily="66" charset="0"/>
              </a:rPr>
              <a:t>Roberts' use of collage reflects the challenges encountered by young black children as they strive to build their identity.</a:t>
            </a:r>
          </a:p>
          <a:p>
            <a:r>
              <a:rPr lang="en-GB" sz="2400" dirty="0">
                <a:solidFill>
                  <a:schemeClr val="bg1"/>
                </a:solidFill>
                <a:latin typeface="Comic Sans MS" panose="030F0702030302020204" pitchFamily="66" charset="0"/>
              </a:rPr>
              <a:t>Combining a range of different facial features, skin tones, hairstyles and clothes, Roberts explains that, </a:t>
            </a:r>
            <a:r>
              <a:rPr lang="en-GB" sz="2400" i="1" dirty="0">
                <a:solidFill>
                  <a:schemeClr val="bg1"/>
                </a:solidFill>
                <a:latin typeface="Comic Sans MS" panose="030F0702030302020204" pitchFamily="66" charset="0"/>
              </a:rPr>
              <a:t>“with collage, I can create a more expansive and inclusive view of the black cultural experience.”</a:t>
            </a:r>
          </a:p>
        </p:txBody>
      </p:sp>
    </p:spTree>
    <p:extLst>
      <p:ext uri="{BB962C8B-B14F-4D97-AF65-F5344CB8AC3E}">
        <p14:creationId xmlns:p14="http://schemas.microsoft.com/office/powerpoint/2010/main" val="4246648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CEA4F4-F9F9-473A-B172-7A5E0A088ECA}"/>
              </a:ext>
            </a:extLst>
          </p:cNvPr>
          <p:cNvSpPr>
            <a:spLocks noGrp="1"/>
          </p:cNvSpPr>
          <p:nvPr>
            <p:ph type="title"/>
          </p:nvPr>
        </p:nvSpPr>
        <p:spPr/>
        <p:txBody>
          <a:bodyPr>
            <a:normAutofit/>
          </a:bodyPr>
          <a:lstStyle/>
          <a:p>
            <a:r>
              <a:rPr lang="en-US" sz="5400" cap="none" dirty="0">
                <a:latin typeface="Comic Sans MS" panose="030F0702030302020204" pitchFamily="66" charset="0"/>
              </a:rPr>
              <a:t>Activity</a:t>
            </a:r>
            <a:endParaRPr lang="en-GB" sz="5400" cap="none"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CC0F0E1F-5765-4A5F-B5D2-D815C541CBE1}"/>
              </a:ext>
            </a:extLst>
          </p:cNvPr>
          <p:cNvSpPr>
            <a:spLocks noGrp="1"/>
          </p:cNvSpPr>
          <p:nvPr>
            <p:ph idx="1"/>
          </p:nvPr>
        </p:nvSpPr>
        <p:spPr>
          <a:xfrm>
            <a:off x="684211" y="685800"/>
            <a:ext cx="10260309" cy="3615267"/>
          </a:xfrm>
        </p:spPr>
        <p:txBody>
          <a:bodyPr>
            <a:noAutofit/>
          </a:bodyPr>
          <a:lstStyle/>
          <a:p>
            <a:r>
              <a:rPr lang="en-US" sz="2400" dirty="0">
                <a:solidFill>
                  <a:schemeClr val="bg1"/>
                </a:solidFill>
                <a:latin typeface="Comic Sans MS" panose="030F0702030302020204" pitchFamily="66" charset="0"/>
              </a:rPr>
              <a:t>Choose some of the collage pictures to stick into your sketch books.</a:t>
            </a:r>
          </a:p>
          <a:p>
            <a:r>
              <a:rPr lang="en-US" sz="2400" b="1" dirty="0">
                <a:solidFill>
                  <a:schemeClr val="bg1"/>
                </a:solidFill>
                <a:latin typeface="Comic Sans MS" panose="030F0702030302020204" pitchFamily="66" charset="0"/>
              </a:rPr>
              <a:t>Paddling: </a:t>
            </a:r>
            <a:r>
              <a:rPr lang="en-US" sz="2400" dirty="0">
                <a:solidFill>
                  <a:schemeClr val="bg1"/>
                </a:solidFill>
                <a:latin typeface="Comic Sans MS" panose="030F0702030302020204" pitchFamily="66" charset="0"/>
              </a:rPr>
              <a:t>at least 2 pictures</a:t>
            </a:r>
          </a:p>
          <a:p>
            <a:r>
              <a:rPr lang="en-US" sz="2400" b="1" dirty="0" err="1">
                <a:solidFill>
                  <a:schemeClr val="bg1"/>
                </a:solidFill>
                <a:latin typeface="Comic Sans MS" panose="030F0702030302020204" pitchFamily="66" charset="0"/>
              </a:rPr>
              <a:t>Snorkelling</a:t>
            </a:r>
            <a:r>
              <a:rPr lang="en-US" sz="2400" b="1" dirty="0">
                <a:solidFill>
                  <a:schemeClr val="bg1"/>
                </a:solidFill>
                <a:latin typeface="Comic Sans MS" panose="030F0702030302020204" pitchFamily="66" charset="0"/>
              </a:rPr>
              <a:t>: </a:t>
            </a:r>
            <a:r>
              <a:rPr lang="en-US" sz="2400" dirty="0">
                <a:solidFill>
                  <a:schemeClr val="bg1"/>
                </a:solidFill>
                <a:latin typeface="Comic Sans MS" panose="030F0702030302020204" pitchFamily="66" charset="0"/>
              </a:rPr>
              <a:t>at least 3 pictures</a:t>
            </a:r>
          </a:p>
          <a:p>
            <a:r>
              <a:rPr lang="en-US" sz="2400" b="1" dirty="0">
                <a:solidFill>
                  <a:schemeClr val="bg1"/>
                </a:solidFill>
                <a:latin typeface="Comic Sans MS" panose="030F0702030302020204" pitchFamily="66" charset="0"/>
              </a:rPr>
              <a:t>Diving: </a:t>
            </a:r>
            <a:r>
              <a:rPr lang="en-US" sz="2400" dirty="0">
                <a:solidFill>
                  <a:schemeClr val="bg1"/>
                </a:solidFill>
                <a:latin typeface="Comic Sans MS" panose="030F0702030302020204" pitchFamily="66" charset="0"/>
              </a:rPr>
              <a:t>at least 4 pictures </a:t>
            </a:r>
          </a:p>
          <a:p>
            <a:endParaRPr lang="en-US" sz="2400" b="1" dirty="0">
              <a:solidFill>
                <a:schemeClr val="bg1"/>
              </a:solidFill>
              <a:latin typeface="Comic Sans MS" panose="030F0702030302020204" pitchFamily="66" charset="0"/>
            </a:endParaRPr>
          </a:p>
          <a:p>
            <a:r>
              <a:rPr lang="en-US" sz="2400" dirty="0">
                <a:solidFill>
                  <a:schemeClr val="bg1"/>
                </a:solidFill>
                <a:latin typeface="Comic Sans MS" panose="030F0702030302020204" pitchFamily="66" charset="0"/>
              </a:rPr>
              <a:t>Annotate</a:t>
            </a:r>
            <a:r>
              <a:rPr lang="en-US" sz="2400" b="1" dirty="0">
                <a:solidFill>
                  <a:schemeClr val="bg1"/>
                </a:solidFill>
                <a:latin typeface="Comic Sans MS" panose="030F0702030302020204" pitchFamily="66" charset="0"/>
              </a:rPr>
              <a:t> </a:t>
            </a:r>
            <a:r>
              <a:rPr lang="en-US" sz="2400" dirty="0">
                <a:solidFill>
                  <a:schemeClr val="bg1"/>
                </a:solidFill>
                <a:latin typeface="Comic Sans MS" panose="030F0702030302020204" pitchFamily="66" charset="0"/>
              </a:rPr>
              <a:t>the pictures with your thoughts and ideas about the piece, any facts you learned during the lesson, suggestions about which materials might have been used, what the theme of the collage might be etc. </a:t>
            </a:r>
            <a:endParaRPr lang="en-GB" sz="24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994168535"/>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123</TotalTime>
  <Words>617</Words>
  <Application>Microsoft Office PowerPoint</Application>
  <PresentationFormat>Widescreen</PresentationFormat>
  <Paragraphs>45</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Century Gothic</vt:lpstr>
      <vt:lpstr>Comic Sans MS</vt:lpstr>
      <vt:lpstr>Wingdings 3</vt:lpstr>
      <vt:lpstr>Slice</vt:lpstr>
      <vt:lpstr>PowerPoint Presentation</vt:lpstr>
      <vt:lpstr>Collage Artists</vt:lpstr>
      <vt:lpstr>Kurt Schwitters</vt:lpstr>
      <vt:lpstr>Kurt Schwitters</vt:lpstr>
      <vt:lpstr>Ben Giles</vt:lpstr>
      <vt:lpstr>Ben Giles</vt:lpstr>
      <vt:lpstr>David Adey</vt:lpstr>
      <vt:lpstr>David Adey</vt:lpstr>
      <vt:lpstr>David Adey</vt:lpstr>
      <vt:lpstr>Derek Gores</vt:lpstr>
      <vt:lpstr>Derek Gores</vt:lpstr>
      <vt:lpstr>Dolan Geiman</vt:lpstr>
      <vt:lpstr>Dolan Geiman</vt:lpstr>
      <vt:lpstr>Deborah Roberts</vt:lpstr>
      <vt:lpstr>Deborah Roberts</vt:lpstr>
      <vt:lpstr>Deborah Roberts </vt:lpstr>
      <vt:lpstr>Activity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Emily Fenner</cp:lastModifiedBy>
  <cp:revision>5</cp:revision>
  <dcterms:created xsi:type="dcterms:W3CDTF">2021-08-11T10:41:34Z</dcterms:created>
  <dcterms:modified xsi:type="dcterms:W3CDTF">2021-09-03T14:53:34Z</dcterms:modified>
</cp:coreProperties>
</file>