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3" r:id="rId6"/>
    <p:sldId id="257" r:id="rId7"/>
    <p:sldId id="258" r:id="rId8"/>
    <p:sldId id="259" r:id="rId9"/>
    <p:sldId id="260" r:id="rId10"/>
    <p:sldId id="261" r:id="rId11"/>
    <p:sldId id="262"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7D5115-7478-5523-74B5-433A1F900860}" v="40" dt="2020-10-13T13:12:11.4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2"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ce Watton" userId="S::alice.watton@binfieldschool.com::6069b4f6-8cea-49bf-a38a-e31e2340431d" providerId="AD" clId="Web-{5D7D5115-7478-5523-74B5-433A1F900860}"/>
    <pc:docChg chg="addSld modSld">
      <pc:chgData name="Alice Watton" userId="S::alice.watton@binfieldschool.com::6069b4f6-8cea-49bf-a38a-e31e2340431d" providerId="AD" clId="Web-{5D7D5115-7478-5523-74B5-433A1F900860}" dt="2020-10-13T13:12:11.453" v="39" actId="1076"/>
      <pc:docMkLst>
        <pc:docMk/>
      </pc:docMkLst>
      <pc:sldChg chg="modSp">
        <pc:chgData name="Alice Watton" userId="S::alice.watton@binfieldschool.com::6069b4f6-8cea-49bf-a38a-e31e2340431d" providerId="AD" clId="Web-{5D7D5115-7478-5523-74B5-433A1F900860}" dt="2020-10-13T12:50:21.860" v="27" actId="20577"/>
        <pc:sldMkLst>
          <pc:docMk/>
          <pc:sldMk cId="3196848344" sldId="256"/>
        </pc:sldMkLst>
        <pc:spChg chg="mod">
          <ac:chgData name="Alice Watton" userId="S::alice.watton@binfieldschool.com::6069b4f6-8cea-49bf-a38a-e31e2340431d" providerId="AD" clId="Web-{5D7D5115-7478-5523-74B5-433A1F900860}" dt="2020-10-13T12:50:21.860" v="27" actId="20577"/>
          <ac:spMkLst>
            <pc:docMk/>
            <pc:sldMk cId="3196848344" sldId="256"/>
            <ac:spMk id="4" creationId="{00000000-0000-0000-0000-000000000000}"/>
          </ac:spMkLst>
        </pc:spChg>
      </pc:sldChg>
      <pc:sldChg chg="add replId">
        <pc:chgData name="Alice Watton" userId="S::alice.watton@binfieldschool.com::6069b4f6-8cea-49bf-a38a-e31e2340431d" providerId="AD" clId="Web-{5D7D5115-7478-5523-74B5-433A1F900860}" dt="2020-10-13T12:49:38.484" v="0"/>
        <pc:sldMkLst>
          <pc:docMk/>
          <pc:sldMk cId="1395223964" sldId="263"/>
        </pc:sldMkLst>
      </pc:sldChg>
      <pc:sldChg chg="modSp add replId">
        <pc:chgData name="Alice Watton" userId="S::alice.watton@binfieldschool.com::6069b4f6-8cea-49bf-a38a-e31e2340431d" providerId="AD" clId="Web-{5D7D5115-7478-5523-74B5-433A1F900860}" dt="2020-10-13T13:12:11.453" v="39" actId="1076"/>
        <pc:sldMkLst>
          <pc:docMk/>
          <pc:sldMk cId="524221528" sldId="264"/>
        </pc:sldMkLst>
        <pc:spChg chg="mod">
          <ac:chgData name="Alice Watton" userId="S::alice.watton@binfieldschool.com::6069b4f6-8cea-49bf-a38a-e31e2340431d" providerId="AD" clId="Web-{5D7D5115-7478-5523-74B5-433A1F900860}" dt="2020-10-13T13:12:11.453" v="39" actId="1076"/>
          <ac:spMkLst>
            <pc:docMk/>
            <pc:sldMk cId="524221528" sldId="264"/>
            <ac:spMk id="5"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107C4AE-9417-4826-85F9-E181D1B89B56}"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9846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715130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9315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BF75BA-E657-4D66-A1EB-0AA1FE34DB4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809864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BF75BA-E657-4D66-A1EB-0AA1FE34DB4A}" type="datetimeFigureOut">
              <a:rPr lang="en-GB" smtClean="0"/>
              <a:t>04/10/2021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07C4AE-9417-4826-85F9-E181D1B89B56}"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7343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BF75BA-E657-4D66-A1EB-0AA1FE34DB4A}" type="datetimeFigureOut">
              <a:rPr lang="en-GB" smtClean="0"/>
              <a:t>04/10/2021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91256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BF75BA-E657-4D66-A1EB-0AA1FE34DB4A}" type="datetimeFigureOut">
              <a:rPr lang="en-GB" smtClean="0"/>
              <a:t>04/10/2021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576465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79393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1446429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1BF75BA-E657-4D66-A1EB-0AA1FE34DB4A}" type="datetimeFigureOut">
              <a:rPr lang="en-GB" smtClean="0"/>
              <a:t>04/10/2021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211963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10671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339342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Tree>
    <p:extLst>
      <p:ext uri="{BB962C8B-B14F-4D97-AF65-F5344CB8AC3E}">
        <p14:creationId xmlns:p14="http://schemas.microsoft.com/office/powerpoint/2010/main" val="528847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1222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35538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1475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BF75BA-E657-4D66-A1EB-0AA1FE34DB4A}" type="datetimeFigureOut">
              <a:rPr lang="en-GB" smtClean="0"/>
              <a:t>04/10/2021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07C4AE-9417-4826-85F9-E181D1B89B56}"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4602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BF75BA-E657-4D66-A1EB-0AA1FE34DB4A}" type="datetimeFigureOut">
              <a:rPr lang="en-GB" smtClean="0"/>
              <a:t>04/10/2021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07C4AE-9417-4826-85F9-E181D1B89B56}" type="slidenum">
              <a:rPr lang="en-GB" smtClean="0"/>
              <a:t>‹#›</a:t>
            </a:fld>
            <a:endParaRPr lang="en-GB"/>
          </a:p>
        </p:txBody>
      </p:sp>
    </p:spTree>
    <p:extLst>
      <p:ext uri="{BB962C8B-B14F-4D97-AF65-F5344CB8AC3E}">
        <p14:creationId xmlns:p14="http://schemas.microsoft.com/office/powerpoint/2010/main" val="328261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JB1yPN_gT8U&amp;t=1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FCD-4-eeDQw" TargetMode="External"/><Relationship Id="rId2" Type="http://schemas.openxmlformats.org/officeDocument/2006/relationships/hyperlink" Target="https://www.youtube.com/watch?v=JB1yPN_gT8U&amp;t=1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99806" y="1396341"/>
            <a:ext cx="6685509" cy="6001643"/>
          </a:xfrm>
          <a:prstGeom prst="rect">
            <a:avLst/>
          </a:prstGeom>
          <a:noFill/>
        </p:spPr>
        <p:txBody>
          <a:bodyPr wrap="square" lIns="91440" tIns="45720" rIns="91440" bIns="45720" anchor="t">
            <a:spAutoFit/>
          </a:bodyPr>
          <a:lstStyle/>
          <a:p>
            <a:r>
              <a:rPr lang="en-GB" sz="4800" u="sng">
                <a:ln w="12700" cmpd="sng">
                  <a:solidFill>
                    <a:srgbClr val="A23C33"/>
                  </a:solidFill>
                  <a:prstDash val="solid"/>
                </a:ln>
                <a:ea typeface="+mn-lt"/>
                <a:cs typeface="+mn-lt"/>
              </a:rPr>
              <a:t>Tuesday 13th October 2020</a:t>
            </a:r>
            <a:endParaRPr lang="en-GB" sz="4800" u="sng" dirty="0">
              <a:ln w="12700" cmpd="sng">
                <a:solidFill>
                  <a:schemeClr val="accent4"/>
                </a:solidFill>
                <a:prstDash val="solid"/>
              </a:ln>
              <a:ea typeface="+mn-lt"/>
              <a:cs typeface="+mn-lt"/>
            </a:endParaRPr>
          </a:p>
          <a:p>
            <a:r>
              <a:rPr lang="en-GB" sz="4800">
                <a:ln w="12700" cmpd="sng">
                  <a:solidFill>
                    <a:schemeClr val="accent4"/>
                  </a:solidFill>
                  <a:prstDash val="solid"/>
                </a:ln>
                <a:ea typeface="+mn-lt"/>
                <a:cs typeface="+mn-lt"/>
              </a:rPr>
              <a:t>L.O – To understand values, beliefs and teachings</a:t>
            </a:r>
            <a:endParaRPr lang="en-US" sz="4800">
              <a:ln w="12700" cmpd="sng">
                <a:solidFill>
                  <a:srgbClr val="A23C33"/>
                </a:solidFill>
                <a:prstDash val="solid"/>
              </a:ln>
              <a:ea typeface="+mn-lt"/>
              <a:cs typeface="+mn-lt"/>
            </a:endParaRPr>
          </a:p>
          <a:p>
            <a:endParaRPr lang="en-US" sz="4800" dirty="0">
              <a:ln w="12700" cmpd="sng">
                <a:solidFill>
                  <a:schemeClr val="accent4"/>
                </a:solidFill>
                <a:prstDash val="solid"/>
              </a:ln>
              <a:ea typeface="+mn-lt"/>
              <a:cs typeface="+mn-lt"/>
            </a:endParaRPr>
          </a:p>
          <a:p>
            <a:r>
              <a:rPr lang="en-GB" sz="4800">
                <a:ln w="12700" cmpd="sng">
                  <a:solidFill>
                    <a:schemeClr val="accent4"/>
                  </a:solidFill>
                  <a:prstDash val="solid"/>
                </a:ln>
                <a:ea typeface="+mn-lt"/>
                <a:cs typeface="+mn-lt"/>
              </a:rPr>
              <a:t>C- The miracles of Jesus</a:t>
            </a:r>
            <a:endParaRPr lang="en-US" sz="4800" dirty="0">
              <a:ln w="12700" cmpd="sng">
                <a:solidFill>
                  <a:schemeClr val="accent4"/>
                </a:solidFill>
                <a:prstDash val="solid"/>
              </a:ln>
              <a:ea typeface="+mn-lt"/>
              <a:cs typeface="+mn-lt"/>
            </a:endParaRPr>
          </a:p>
          <a:p>
            <a:pPr algn="ctr"/>
            <a:endParaRPr lang="en-US" sz="4800" b="1" cap="none" spc="0" dirty="0">
              <a:ln w="12700" cmpd="sng">
                <a:solidFill>
                  <a:srgbClr val="A23C33"/>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3196848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1617" y="2862832"/>
            <a:ext cx="7090403"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Did the Miracles Happen?</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1395223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951877" y="3235646"/>
            <a:ext cx="9105570" cy="1692771"/>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pPr algn="ct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rPr>
              <a:t>https://www.youtube.com/watch?v=JB1yPN_gT8U&amp;t=1s</a:t>
            </a: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ct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7" name="Rectangle 6"/>
          <p:cNvSpPr/>
          <p:nvPr/>
        </p:nvSpPr>
        <p:spPr>
          <a:xfrm>
            <a:off x="899432" y="2923792"/>
            <a:ext cx="8045087"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The Miracle of the Blind Man</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9" name="Rectangle 8"/>
          <p:cNvSpPr/>
          <p:nvPr/>
        </p:nvSpPr>
        <p:spPr>
          <a:xfrm>
            <a:off x="917413" y="3811365"/>
            <a:ext cx="7559762" cy="1508105"/>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if this miracle really did happen?</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if Jesus could do this again?</a:t>
            </a: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812506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73946" y="2672637"/>
            <a:ext cx="8209490" cy="2029357"/>
            <a:chOff x="951877" y="4057300"/>
            <a:chExt cx="8209490" cy="2029357"/>
          </a:xfrm>
        </p:grpSpPr>
        <p:sp>
          <p:nvSpPr>
            <p:cNvPr id="5" name="Rectangle 4"/>
            <p:cNvSpPr/>
            <p:nvPr/>
          </p:nvSpPr>
          <p:spPr>
            <a:xfrm>
              <a:off x="951877" y="4057300"/>
              <a:ext cx="7306038"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Jesus Brings Lazarus Back </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6" name="Rectangle 5"/>
            <p:cNvSpPr/>
            <p:nvPr/>
          </p:nvSpPr>
          <p:spPr>
            <a:xfrm>
              <a:off x="951877" y="4393886"/>
              <a:ext cx="8209490" cy="1692771"/>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pPr algn="ctr"/>
              <a:r>
                <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3"/>
                </a:rPr>
                <a:t>https://www.youtube.com/watch?v=FCD-4-eeDQw</a:t>
              </a: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pPr algn="ct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grpSp>
      <p:sp>
        <p:nvSpPr>
          <p:cNvPr id="7" name="Rectangle 6"/>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8" name="Rectangle 7"/>
          <p:cNvSpPr/>
          <p:nvPr/>
        </p:nvSpPr>
        <p:spPr>
          <a:xfrm>
            <a:off x="1149452" y="3503634"/>
            <a:ext cx="10352065" cy="2492990"/>
          </a:xfrm>
          <a:prstGeom prst="rect">
            <a:avLst/>
          </a:prstGeom>
          <a:noFill/>
        </p:spPr>
        <p:txBody>
          <a:bodyPr wrap="none" lIns="91440" tIns="45720" rIns="91440" bIns="45720">
            <a:spAutoFit/>
          </a:bodyPr>
          <a:lstStyle/>
          <a:p>
            <a:pPr algn="ctr"/>
            <a:endParaRPr lang="en-US"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hlinkClick r:id="rId2"/>
            </a:endParaRP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how Jesus brings people back?</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whether anyone else can perform these miracles?</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I wonder how you would feel if you witnessed one of these</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miracles?</a:t>
            </a:r>
            <a:endPar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772023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5199" y="1765552"/>
            <a:ext cx="7227749"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Recap the Miracles…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236520" cy="2062103"/>
          </a:xfrm>
          <a:prstGeom prst="rect">
            <a:avLst/>
          </a:prstGeom>
          <a:noFill/>
        </p:spPr>
        <p:txBody>
          <a:bodyPr wrap="none" lIns="91440" tIns="45720" rIns="91440" bIns="45720">
            <a:spAutoFit/>
          </a:bodyPr>
          <a:lstStyle/>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effect do you think these miracles had on the people</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that observed them?</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What effect did these miracles have on you?</a:t>
            </a:r>
          </a:p>
          <a:p>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Do you think these miracles actually happened?</a:t>
            </a:r>
          </a:p>
        </p:txBody>
      </p:sp>
    </p:spTree>
    <p:extLst>
      <p:ext uri="{BB962C8B-B14F-4D97-AF65-F5344CB8AC3E}">
        <p14:creationId xmlns:p14="http://schemas.microsoft.com/office/powerpoint/2010/main" val="2008902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67982" y="1870054"/>
            <a:ext cx="9682202"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Did it literally happen or was it a metaphor?</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519483" cy="3539430"/>
          </a:xfrm>
          <a:prstGeom prst="rect">
            <a:avLst/>
          </a:prstGeom>
          <a:noFill/>
        </p:spPr>
        <p:txBody>
          <a:bodyPr wrap="none" lIns="91440" tIns="45720" rIns="91440" bIns="45720">
            <a:spAutoFit/>
          </a:bodyPr>
          <a:lstStyle/>
          <a:p>
            <a:r>
              <a:rPr lang="en-US" sz="3200" b="1" dirty="0">
                <a:ln w="12700" cmpd="sng">
                  <a:solidFill>
                    <a:schemeClr val="tx2"/>
                  </a:solidFill>
                  <a:prstDash val="solid"/>
                </a:ln>
                <a:solidFill>
                  <a:schemeClr val="accent3">
                    <a:lumMod val="60000"/>
                    <a:lumOff val="40000"/>
                  </a:schemeClr>
                </a:solidFill>
              </a:rPr>
              <a:t>Some people do not believe the miracles actually happened,</a:t>
            </a:r>
          </a:p>
          <a:p>
            <a:r>
              <a:rPr lang="en-US" sz="3200" b="1" dirty="0">
                <a:ln w="12700" cmpd="sng">
                  <a:solidFill>
                    <a:schemeClr val="tx2"/>
                  </a:solidFill>
                  <a:prstDash val="solid"/>
                </a:ln>
                <a:solidFill>
                  <a:schemeClr val="accent3">
                    <a:lumMod val="60000"/>
                    <a:lumOff val="40000"/>
                  </a:schemeClr>
                </a:solidFill>
              </a:rPr>
              <a:t>rather they are stories to teach us important messages.</a:t>
            </a:r>
          </a:p>
          <a:p>
            <a:endParaRPr lang="en-US" sz="3200" b="1" dirty="0">
              <a:ln w="12700" cmpd="sng">
                <a:solidFill>
                  <a:schemeClr val="tx2"/>
                </a:solidFill>
                <a:prstDash val="solid"/>
              </a:ln>
              <a:solidFill>
                <a:schemeClr val="accent3">
                  <a:lumMod val="60000"/>
                  <a:lumOff val="40000"/>
                </a:schemeClr>
              </a:solidFill>
            </a:endParaRPr>
          </a:p>
          <a:p>
            <a:r>
              <a:rPr lang="en-US" sz="3200" b="1" dirty="0">
                <a:ln w="12700" cmpd="sng">
                  <a:solidFill>
                    <a:schemeClr val="tx2"/>
                  </a:solidFill>
                  <a:prstDash val="solid"/>
                </a:ln>
                <a:solidFill>
                  <a:schemeClr val="accent3">
                    <a:lumMod val="60000"/>
                    <a:lumOff val="40000"/>
                  </a:schemeClr>
                </a:solidFill>
              </a:rPr>
              <a:t>What is the message in the Blind Man story?</a:t>
            </a:r>
          </a:p>
          <a:p>
            <a:r>
              <a:rPr lang="en-US" sz="3200" b="1" dirty="0">
                <a:ln w="12700" cmpd="sng">
                  <a:solidFill>
                    <a:schemeClr val="tx2"/>
                  </a:solidFill>
                  <a:prstDash val="solid"/>
                </a:ln>
                <a:solidFill>
                  <a:schemeClr val="accent3">
                    <a:lumMod val="60000"/>
                    <a:lumOff val="40000"/>
                  </a:schemeClr>
                </a:solidFill>
              </a:rPr>
              <a:t>What is the message in the Lazarus story?</a:t>
            </a: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1852976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07434" y="1870054"/>
            <a:ext cx="4803303"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Does it really matter?</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141920" y="2850491"/>
            <a:ext cx="10077567" cy="2554545"/>
          </a:xfrm>
          <a:prstGeom prst="rect">
            <a:avLst/>
          </a:prstGeom>
          <a:noFill/>
        </p:spPr>
        <p:txBody>
          <a:bodyPr wrap="none" lIns="91440" tIns="45720" rIns="91440" bIns="45720">
            <a:spAutoFit/>
          </a:bodyPr>
          <a:lstStyle/>
          <a:p>
            <a:r>
              <a:rPr lang="en-GB" sz="3200" b="1" dirty="0">
                <a:ln w="12700" cmpd="sng">
                  <a:solidFill>
                    <a:schemeClr val="tx2"/>
                  </a:solidFill>
                  <a:prstDash val="solid"/>
                </a:ln>
                <a:solidFill>
                  <a:schemeClr val="accent3">
                    <a:lumMod val="60000"/>
                    <a:lumOff val="40000"/>
                  </a:schemeClr>
                </a:solidFill>
              </a:rPr>
              <a:t>Does it matter if the stories are not literally true? </a:t>
            </a:r>
          </a:p>
          <a:p>
            <a:r>
              <a:rPr lang="en-GB" sz="3200" b="1" dirty="0">
                <a:ln w="12700" cmpd="sng">
                  <a:solidFill>
                    <a:schemeClr val="tx2"/>
                  </a:solidFill>
                  <a:prstDash val="solid"/>
                </a:ln>
                <a:solidFill>
                  <a:schemeClr val="accent3">
                    <a:lumMod val="60000"/>
                    <a:lumOff val="40000"/>
                  </a:schemeClr>
                </a:solidFill>
              </a:rPr>
              <a:t>How do Christians with both understandings believe the </a:t>
            </a:r>
          </a:p>
          <a:p>
            <a:r>
              <a:rPr lang="en-GB" sz="3200" b="1" dirty="0">
                <a:ln w="12700" cmpd="sng">
                  <a:solidFill>
                    <a:schemeClr val="tx2"/>
                  </a:solidFill>
                  <a:prstDash val="solid"/>
                </a:ln>
                <a:solidFill>
                  <a:schemeClr val="accent3">
                    <a:lumMod val="60000"/>
                    <a:lumOff val="40000"/>
                  </a:schemeClr>
                </a:solidFill>
              </a:rPr>
              <a:t>stories help them? </a:t>
            </a:r>
          </a:p>
          <a:p>
            <a:r>
              <a:rPr lang="en-GB" sz="3200" b="1" dirty="0">
                <a:ln w="12700" cmpd="sng">
                  <a:solidFill>
                    <a:schemeClr val="tx2"/>
                  </a:solidFill>
                  <a:prstDash val="solid"/>
                </a:ln>
                <a:solidFill>
                  <a:schemeClr val="accent3">
                    <a:lumMod val="60000"/>
                    <a:lumOff val="40000"/>
                  </a:schemeClr>
                </a:solidFill>
              </a:rPr>
              <a:t>Could these stories be of use to non-Christians? </a:t>
            </a:r>
          </a:p>
          <a:p>
            <a:endPar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3863960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1197" y="1870054"/>
            <a:ext cx="2375780"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Your Task</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1076606" y="2367165"/>
            <a:ext cx="10288080" cy="4585871"/>
          </a:xfrm>
          <a:prstGeom prst="rect">
            <a:avLst/>
          </a:prstGeom>
          <a:noFill/>
          <a:ln>
            <a:noFill/>
          </a:ln>
        </p:spPr>
        <p:txBody>
          <a:bodyPr wrap="square" lIns="91440" tIns="45720" rIns="91440" bIns="45720">
            <a:spAutoFit/>
          </a:bodyPr>
          <a:lstStyle/>
          <a:p>
            <a:r>
              <a:rPr lang="en-GB" sz="2000" b="1" dirty="0">
                <a:ln w="12700" cmpd="sng">
                  <a:solidFill>
                    <a:schemeClr val="tx2"/>
                  </a:solidFill>
                  <a:prstDash val="solid"/>
                </a:ln>
                <a:solidFill>
                  <a:schemeClr val="accent3">
                    <a:lumMod val="60000"/>
                    <a:lumOff val="40000"/>
                  </a:schemeClr>
                </a:solidFill>
              </a:rPr>
              <a:t>Paddlers: Pick one of the miracles and write the meaning behind it. Then, write reasons why people may believe this miracle happened and why they believe it might not have happened.</a:t>
            </a:r>
          </a:p>
          <a:p>
            <a:endParaRPr lang="en-GB" sz="2000" b="1" dirty="0">
              <a:ln w="12700" cmpd="sng">
                <a:solidFill>
                  <a:schemeClr val="tx2"/>
                </a:solidFill>
                <a:prstDash val="solid"/>
              </a:ln>
              <a:solidFill>
                <a:schemeClr val="accent3">
                  <a:lumMod val="60000"/>
                  <a:lumOff val="40000"/>
                </a:schemeClr>
              </a:solidFill>
            </a:endParaRPr>
          </a:p>
          <a:p>
            <a:r>
              <a:rPr lang="en-GB" sz="2000" b="1" dirty="0">
                <a:ln w="12700" cmpd="sng">
                  <a:solidFill>
                    <a:schemeClr val="tx2"/>
                  </a:solidFill>
                  <a:prstDash val="solid"/>
                </a:ln>
                <a:solidFill>
                  <a:schemeClr val="accent6">
                    <a:lumMod val="60000"/>
                    <a:lumOff val="40000"/>
                  </a:schemeClr>
                </a:solidFill>
              </a:rPr>
              <a:t>Snorkelers: Pick one of the miracles and write about the impact this miracle</a:t>
            </a:r>
          </a:p>
          <a:p>
            <a:r>
              <a:rPr lang="en-GB" sz="2000" b="1" dirty="0">
                <a:ln w="12700" cmpd="sng">
                  <a:solidFill>
                    <a:schemeClr val="tx2"/>
                  </a:solidFill>
                  <a:prstDash val="solid"/>
                </a:ln>
                <a:solidFill>
                  <a:schemeClr val="accent6">
                    <a:lumMod val="60000"/>
                    <a:lumOff val="40000"/>
                  </a:schemeClr>
                </a:solidFill>
              </a:rPr>
              <a:t>would have had on the crowd and the message that was being passed on. </a:t>
            </a:r>
          </a:p>
          <a:p>
            <a:r>
              <a:rPr lang="en-GB" sz="2000" b="1" dirty="0">
                <a:ln w="12700" cmpd="sng">
                  <a:solidFill>
                    <a:schemeClr val="tx2"/>
                  </a:solidFill>
                  <a:prstDash val="solid"/>
                </a:ln>
                <a:solidFill>
                  <a:schemeClr val="accent6">
                    <a:lumMod val="60000"/>
                    <a:lumOff val="40000"/>
                  </a:schemeClr>
                </a:solidFill>
              </a:rPr>
              <a:t>Then, write reasons why some people may believe the miracles happened and reasons why some people do not believe.</a:t>
            </a:r>
          </a:p>
          <a:p>
            <a:endParaRPr lang="en-GB" sz="2000" b="1" dirty="0">
              <a:ln w="12700" cmpd="sng">
                <a:solidFill>
                  <a:schemeClr val="tx2"/>
                </a:solidFill>
                <a:prstDash val="solid"/>
              </a:ln>
              <a:solidFill>
                <a:schemeClr val="accent6">
                  <a:lumMod val="60000"/>
                  <a:lumOff val="40000"/>
                </a:schemeClr>
              </a:solidFill>
            </a:endParaRPr>
          </a:p>
          <a:p>
            <a:r>
              <a:rPr lang="en-GB" sz="2000" b="1" dirty="0">
                <a:ln w="12700" cmpd="sng">
                  <a:solidFill>
                    <a:schemeClr val="tx2"/>
                  </a:solidFill>
                  <a:prstDash val="solid"/>
                </a:ln>
                <a:solidFill>
                  <a:srgbClr val="7030A0"/>
                </a:solidFill>
              </a:rPr>
              <a:t>Divers: Pick one of the miracles and write about the impact this miracle would have had on the crowd and the message that was being passed on. Think and write about how this miracle has influenced Christians today. Then, write reasons why some people may believe the miracles happened and reasons why some people do not believe.</a:t>
            </a:r>
          </a:p>
          <a:p>
            <a:endParaRPr lang="en-GB" sz="2000" b="1" dirty="0">
              <a:ln w="12700" cmpd="sng">
                <a:solidFill>
                  <a:schemeClr val="tx2"/>
                </a:solidFill>
                <a:prstDash val="solid"/>
              </a:ln>
              <a:solidFill>
                <a:schemeClr val="accent6">
                  <a:lumMod val="60000"/>
                  <a:lumOff val="40000"/>
                </a:schemeClr>
              </a:solidFill>
            </a:endParaRPr>
          </a:p>
          <a:p>
            <a:endParaRPr lang="en-US" sz="3200" b="1" dirty="0">
              <a:ln w="12700" cmpd="sng">
                <a:solidFill>
                  <a:schemeClr val="accent4"/>
                </a:solidFill>
                <a:prstDash val="solid"/>
              </a:ln>
              <a:solidFill>
                <a:schemeClr val="accent6">
                  <a:lumMod val="60000"/>
                  <a:lumOff val="40000"/>
                </a:schemeClr>
              </a:solidFill>
            </a:endParaRPr>
          </a:p>
        </p:txBody>
      </p:sp>
    </p:spTree>
    <p:extLst>
      <p:ext uri="{BB962C8B-B14F-4D97-AF65-F5344CB8AC3E}">
        <p14:creationId xmlns:p14="http://schemas.microsoft.com/office/powerpoint/2010/main" val="3893968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21197" y="1870054"/>
            <a:ext cx="2375780" cy="707886"/>
          </a:xfrm>
          <a:prstGeom prst="rect">
            <a:avLst/>
          </a:prstGeom>
          <a:noFill/>
        </p:spPr>
        <p:txBody>
          <a:bodyPr wrap="none" lIns="91440" tIns="45720" rIns="91440" bIns="45720">
            <a:spAutoFit/>
          </a:bodyPr>
          <a:lstStyle/>
          <a:p>
            <a:pPr algn="ctr"/>
            <a:r>
              <a:rPr lang="en-US"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Your Task</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
        <p:nvSpPr>
          <p:cNvPr id="5" name="Rectangle 4"/>
          <p:cNvSpPr/>
          <p:nvPr/>
        </p:nvSpPr>
        <p:spPr>
          <a:xfrm>
            <a:off x="975965" y="3114787"/>
            <a:ext cx="10288080" cy="2739211"/>
          </a:xfrm>
          <a:prstGeom prst="rect">
            <a:avLst/>
          </a:prstGeom>
          <a:noFill/>
          <a:ln>
            <a:noFill/>
          </a:ln>
        </p:spPr>
        <p:txBody>
          <a:bodyPr wrap="square" lIns="91440" tIns="45720" rIns="91440" bIns="45720" anchor="t">
            <a:spAutoFit/>
          </a:bodyPr>
          <a:lstStyle/>
          <a:p>
            <a:r>
              <a:rPr lang="en-GB" sz="2000" b="1" dirty="0" smtClean="0">
                <a:ln w="12700" cmpd="sng">
                  <a:solidFill>
                    <a:schemeClr val="tx2"/>
                  </a:solidFill>
                  <a:prstDash val="solid"/>
                </a:ln>
                <a:solidFill>
                  <a:schemeClr val="accent3">
                    <a:lumMod val="60000"/>
                    <a:lumOff val="40000"/>
                  </a:schemeClr>
                </a:solidFill>
              </a:rPr>
              <a:t>Your task is to complete a thought bubble explaining whether you think the stories in the bible are actual miracles that happened or whether they are just stories to guide us as humans.</a:t>
            </a:r>
          </a:p>
          <a:p>
            <a:endParaRPr lang="en-GB" sz="2000" b="1" dirty="0">
              <a:ln w="12700" cmpd="sng">
                <a:solidFill>
                  <a:schemeClr val="tx2"/>
                </a:solidFill>
                <a:prstDash val="solid"/>
              </a:ln>
              <a:solidFill>
                <a:schemeClr val="accent3">
                  <a:lumMod val="60000"/>
                  <a:lumOff val="40000"/>
                </a:schemeClr>
              </a:solidFill>
            </a:endParaRPr>
          </a:p>
          <a:p>
            <a:endParaRPr lang="en-GB" sz="2000" b="1" dirty="0" smtClean="0">
              <a:ln w="12700" cmpd="sng">
                <a:solidFill>
                  <a:schemeClr val="tx2"/>
                </a:solidFill>
                <a:prstDash val="solid"/>
              </a:ln>
              <a:solidFill>
                <a:schemeClr val="accent3">
                  <a:lumMod val="60000"/>
                  <a:lumOff val="40000"/>
                </a:schemeClr>
              </a:solidFill>
            </a:endParaRPr>
          </a:p>
          <a:p>
            <a:r>
              <a:rPr lang="en-GB" sz="2000" b="1" dirty="0" smtClean="0">
                <a:ln w="12700" cmpd="sng">
                  <a:solidFill>
                    <a:schemeClr val="tx2"/>
                  </a:solidFill>
                  <a:prstDash val="solid"/>
                </a:ln>
                <a:solidFill>
                  <a:srgbClr val="FF0000"/>
                </a:solidFill>
              </a:rPr>
              <a:t>RP: Why are all our thought bubbles </a:t>
            </a:r>
            <a:r>
              <a:rPr lang="en-GB" sz="2000" b="1" smtClean="0">
                <a:ln w="12700" cmpd="sng">
                  <a:solidFill>
                    <a:schemeClr val="tx2"/>
                  </a:solidFill>
                  <a:prstDash val="solid"/>
                </a:ln>
                <a:solidFill>
                  <a:srgbClr val="FF0000"/>
                </a:solidFill>
              </a:rPr>
              <a:t>slightly different?</a:t>
            </a:r>
            <a:endParaRPr lang="en-US" dirty="0">
              <a:solidFill>
                <a:srgbClr val="FF0000"/>
              </a:solidFill>
            </a:endParaRPr>
          </a:p>
          <a:p>
            <a:endParaRPr lang="en-GB" sz="2000" b="1" dirty="0">
              <a:ln w="12700" cmpd="sng">
                <a:solidFill>
                  <a:schemeClr val="tx2"/>
                </a:solidFill>
                <a:prstDash val="solid"/>
              </a:ln>
              <a:solidFill>
                <a:schemeClr val="accent6">
                  <a:lumMod val="60000"/>
                  <a:lumOff val="40000"/>
                </a:schemeClr>
              </a:solidFill>
            </a:endParaRPr>
          </a:p>
          <a:p>
            <a:endParaRPr lang="en-US" sz="3200" b="1" dirty="0">
              <a:ln w="12700" cmpd="sng">
                <a:solidFill>
                  <a:schemeClr val="accent4"/>
                </a:solidFill>
                <a:prstDash val="solid"/>
              </a:ln>
              <a:solidFill>
                <a:schemeClr val="accent6">
                  <a:lumMod val="60000"/>
                  <a:lumOff val="40000"/>
                </a:schemeClr>
              </a:solidFill>
            </a:endParaRPr>
          </a:p>
        </p:txBody>
      </p:sp>
    </p:spTree>
    <p:extLst>
      <p:ext uri="{BB962C8B-B14F-4D97-AF65-F5344CB8AC3E}">
        <p14:creationId xmlns:p14="http://schemas.microsoft.com/office/powerpoint/2010/main" val="52422152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A67376C-E5FC-4BC8-A500-8EFC73738F81}">
  <ds:schemaRefs>
    <ds:schemaRef ds:uri="http://purl.org/dc/elements/1.1/"/>
    <ds:schemaRef ds:uri="http://schemas.microsoft.com/office/2006/metadata/properties"/>
    <ds:schemaRef ds:uri="933c73ff-1f47-478d-836a-52d41c4c8390"/>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b7193443-4924-4c98-83f1-322a08f13154"/>
    <ds:schemaRef ds:uri="http://www.w3.org/XML/1998/namespace"/>
  </ds:schemaRefs>
</ds:datastoreItem>
</file>

<file path=customXml/itemProps2.xml><?xml version="1.0" encoding="utf-8"?>
<ds:datastoreItem xmlns:ds="http://schemas.openxmlformats.org/officeDocument/2006/customXml" ds:itemID="{9900F07C-2199-4792-982B-86310121D0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82B9D6-02D3-4137-B230-37BB8617867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43</TotalTime>
  <Words>418</Words>
  <Application>Microsoft Office PowerPoint</Application>
  <PresentationFormat>Widescreen</PresentationFormat>
  <Paragraphs>50</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George</dc:creator>
  <cp:lastModifiedBy>Sophie George</cp:lastModifiedBy>
  <cp:revision>14</cp:revision>
  <dcterms:created xsi:type="dcterms:W3CDTF">2020-10-05T14:10:11Z</dcterms:created>
  <dcterms:modified xsi:type="dcterms:W3CDTF">2021-10-04T17:46:39Z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