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3.xml" ContentType="application/vnd.openxmlformats-officedocument.theme+xml"/>
  <Override PartName="/ppt/slideLayouts/slideLayout8.xml" ContentType="application/vnd.openxmlformats-officedocument.presentationml.slideLayout+xml"/>
  <Override PartName="/ppt/theme/theme4.xml" ContentType="application/vnd.openxmlformats-officedocument.theme+xml"/>
  <Override PartName="/ppt/slideLayouts/slideLayout9.xml" ContentType="application/vnd.openxmlformats-officedocument.presentationml.slideLayout+xml"/>
  <Override PartName="/ppt/theme/theme5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6.xml" ContentType="application/vnd.openxmlformats-officedocument.theme+xml"/>
  <Override PartName="/ppt/slideLayouts/slideLayout12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ink/ink1.xml" ContentType="application/inkml+xml"/>
  <Override PartName="/ppt/ink/ink2.xml" ContentType="application/inkml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64"/>
  </p:notesMasterIdLst>
  <p:sldIdLst>
    <p:sldId id="296" r:id="rId11"/>
    <p:sldId id="297" r:id="rId12"/>
    <p:sldId id="298" r:id="rId13"/>
    <p:sldId id="306" r:id="rId14"/>
    <p:sldId id="299" r:id="rId15"/>
    <p:sldId id="307" r:id="rId16"/>
    <p:sldId id="304" r:id="rId17"/>
    <p:sldId id="316" r:id="rId18"/>
    <p:sldId id="308" r:id="rId19"/>
    <p:sldId id="301" r:id="rId20"/>
    <p:sldId id="313" r:id="rId21"/>
    <p:sldId id="314" r:id="rId22"/>
    <p:sldId id="309" r:id="rId23"/>
    <p:sldId id="312" r:id="rId24"/>
    <p:sldId id="310" r:id="rId25"/>
    <p:sldId id="311" r:id="rId26"/>
    <p:sldId id="318" r:id="rId27"/>
    <p:sldId id="334" r:id="rId28"/>
    <p:sldId id="319" r:id="rId29"/>
    <p:sldId id="321" r:id="rId30"/>
    <p:sldId id="322" r:id="rId31"/>
    <p:sldId id="324" r:id="rId32"/>
    <p:sldId id="325" r:id="rId33"/>
    <p:sldId id="326" r:id="rId34"/>
    <p:sldId id="327" r:id="rId35"/>
    <p:sldId id="328" r:id="rId36"/>
    <p:sldId id="330" r:id="rId37"/>
    <p:sldId id="331" r:id="rId38"/>
    <p:sldId id="332" r:id="rId39"/>
    <p:sldId id="336" r:id="rId40"/>
    <p:sldId id="335" r:id="rId41"/>
    <p:sldId id="337" r:id="rId42"/>
    <p:sldId id="338" r:id="rId43"/>
    <p:sldId id="339" r:id="rId44"/>
    <p:sldId id="340" r:id="rId45"/>
    <p:sldId id="341" r:id="rId46"/>
    <p:sldId id="342" r:id="rId47"/>
    <p:sldId id="343" r:id="rId48"/>
    <p:sldId id="344" r:id="rId49"/>
    <p:sldId id="345" r:id="rId50"/>
    <p:sldId id="346" r:id="rId51"/>
    <p:sldId id="347" r:id="rId52"/>
    <p:sldId id="348" r:id="rId53"/>
    <p:sldId id="349" r:id="rId54"/>
    <p:sldId id="350" r:id="rId55"/>
    <p:sldId id="351" r:id="rId56"/>
    <p:sldId id="352" r:id="rId57"/>
    <p:sldId id="353" r:id="rId58"/>
    <p:sldId id="354" r:id="rId59"/>
    <p:sldId id="359" r:id="rId60"/>
    <p:sldId id="355" r:id="rId61"/>
    <p:sldId id="356" r:id="rId62"/>
    <p:sldId id="358" r:id="rId63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4694"/>
  </p:normalViewPr>
  <p:slideViewPr>
    <p:cSldViewPr snapToGrid="0" snapToObjects="1">
      <p:cViewPr varScale="1">
        <p:scale>
          <a:sx n="80" d="100"/>
          <a:sy n="80" d="100"/>
        </p:scale>
        <p:origin x="1140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slide" Target="slides/slide29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42" Type="http://schemas.openxmlformats.org/officeDocument/2006/relationships/slide" Target="slides/slide32.xml"/><Relationship Id="rId47" Type="http://schemas.openxmlformats.org/officeDocument/2006/relationships/slide" Target="slides/slide37.xml"/><Relationship Id="rId50" Type="http://schemas.openxmlformats.org/officeDocument/2006/relationships/slide" Target="slides/slide40.xml"/><Relationship Id="rId55" Type="http://schemas.openxmlformats.org/officeDocument/2006/relationships/slide" Target="slides/slide45.xml"/><Relationship Id="rId63" Type="http://schemas.openxmlformats.org/officeDocument/2006/relationships/slide" Target="slides/slide53.xml"/><Relationship Id="rId68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slide" Target="slides/slide27.xml"/><Relationship Id="rId40" Type="http://schemas.openxmlformats.org/officeDocument/2006/relationships/slide" Target="slides/slide30.xml"/><Relationship Id="rId45" Type="http://schemas.openxmlformats.org/officeDocument/2006/relationships/slide" Target="slides/slide35.xml"/><Relationship Id="rId53" Type="http://schemas.openxmlformats.org/officeDocument/2006/relationships/slide" Target="slides/slide43.xml"/><Relationship Id="rId58" Type="http://schemas.openxmlformats.org/officeDocument/2006/relationships/slide" Target="slides/slide48.xml"/><Relationship Id="rId66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49" Type="http://schemas.openxmlformats.org/officeDocument/2006/relationships/slide" Target="slides/slide39.xml"/><Relationship Id="rId57" Type="http://schemas.openxmlformats.org/officeDocument/2006/relationships/slide" Target="slides/slide47.xml"/><Relationship Id="rId61" Type="http://schemas.openxmlformats.org/officeDocument/2006/relationships/slide" Target="slides/slide5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4" Type="http://schemas.openxmlformats.org/officeDocument/2006/relationships/slide" Target="slides/slide34.xml"/><Relationship Id="rId52" Type="http://schemas.openxmlformats.org/officeDocument/2006/relationships/slide" Target="slides/slide42.xml"/><Relationship Id="rId60" Type="http://schemas.openxmlformats.org/officeDocument/2006/relationships/slide" Target="slides/slide50.xml"/><Relationship Id="rId65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43" Type="http://schemas.openxmlformats.org/officeDocument/2006/relationships/slide" Target="slides/slide33.xml"/><Relationship Id="rId48" Type="http://schemas.openxmlformats.org/officeDocument/2006/relationships/slide" Target="slides/slide38.xml"/><Relationship Id="rId56" Type="http://schemas.openxmlformats.org/officeDocument/2006/relationships/slide" Target="slides/slide46.xml"/><Relationship Id="rId64" Type="http://schemas.openxmlformats.org/officeDocument/2006/relationships/notesMaster" Target="notesMasters/notesMaster1.xml"/><Relationship Id="rId69" Type="http://schemas.openxmlformats.org/officeDocument/2006/relationships/tableStyles" Target="tableStyles.xml"/><Relationship Id="rId8" Type="http://schemas.openxmlformats.org/officeDocument/2006/relationships/slideMaster" Target="slideMasters/slideMaster5.xml"/><Relationship Id="rId51" Type="http://schemas.openxmlformats.org/officeDocument/2006/relationships/slide" Target="slides/slide41.xml"/><Relationship Id="rId3" Type="http://schemas.openxmlformats.org/officeDocument/2006/relationships/customXml" Target="../customXml/item3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slide" Target="slides/slide28.xml"/><Relationship Id="rId46" Type="http://schemas.openxmlformats.org/officeDocument/2006/relationships/slide" Target="slides/slide36.xml"/><Relationship Id="rId59" Type="http://schemas.openxmlformats.org/officeDocument/2006/relationships/slide" Target="slides/slide49.xml"/><Relationship Id="rId67" Type="http://schemas.openxmlformats.org/officeDocument/2006/relationships/viewProps" Target="viewProps.xml"/><Relationship Id="rId20" Type="http://schemas.openxmlformats.org/officeDocument/2006/relationships/slide" Target="slides/slide10.xml"/><Relationship Id="rId41" Type="http://schemas.openxmlformats.org/officeDocument/2006/relationships/slide" Target="slides/slide31.xml"/><Relationship Id="rId54" Type="http://schemas.openxmlformats.org/officeDocument/2006/relationships/slide" Target="slides/slide44.xml"/><Relationship Id="rId62" Type="http://schemas.openxmlformats.org/officeDocument/2006/relationships/slide" Target="slides/slide52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44.20712" units="1/cm"/>
          <inkml:channelProperty channel="Y" name="resolution" value="44.39306" units="1/cm"/>
          <inkml:channelProperty channel="T" name="resolution" value="1" units="1/dev"/>
        </inkml:channelProperties>
      </inkml:inkSource>
      <inkml:timestamp xml:id="ts0" timeString="2020-09-29T15:50:31.530"/>
    </inkml:context>
    <inkml:brush xml:id="br0">
      <inkml:brushProperty name="width" value="0.06667" units="cm"/>
      <inkml:brushProperty name="height" value="0.06667" units="cm"/>
      <inkml:brushProperty name="color" value="#ED1C24"/>
      <inkml:brushProperty name="fitToCurve" value="1"/>
    </inkml:brush>
  </inkml:definitions>
  <inkml:traceGroup>
    <inkml:annotationXML>
      <emma:emma xmlns:emma="http://www.w3.org/2003/04/emma" version="1.0">
        <emma:interpretation id="{0243B6D3-7F6A-40C2-B622-17F9EECAFC0F}" emma:medium="tactile" emma:mode="ink">
          <msink:context xmlns:msink="http://schemas.microsoft.com/ink/2010/main" type="writingRegion" rotatedBoundingBox="10021,6033 2079,5450 2281,2703 10223,3285"/>
        </emma:interpretation>
      </emma:emma>
    </inkml:annotationXML>
    <inkml:traceGroup>
      <inkml:annotationXML>
        <emma:emma xmlns:emma="http://www.w3.org/2003/04/emma" version="1.0">
          <emma:interpretation id="{AADEAFD3-0663-47B8-9081-16C3224F04B7}" emma:medium="tactile" emma:mode="ink">
            <msink:context xmlns:msink="http://schemas.microsoft.com/ink/2010/main" type="paragraph" rotatedBoundingBox="10021,6033 2079,5450 2281,2703 10223,3285" alignmentLevel="1"/>
          </emma:interpretation>
        </emma:emma>
      </inkml:annotationXML>
      <inkml:traceGroup>
        <inkml:annotationXML>
          <emma:emma xmlns:emma="http://www.w3.org/2003/04/emma" version="1.0">
            <emma:interpretation id="{8BFF301C-1241-40B1-8634-5F636A384F58}" emma:medium="tactile" emma:mode="ink">
              <msink:context xmlns:msink="http://schemas.microsoft.com/ink/2010/main" type="line" rotatedBoundingBox="10021,6033 2079,5450 2281,2703 10223,3285"/>
            </emma:interpretation>
          </emma:emma>
        </inkml:annotationXML>
        <inkml:traceGroup>
          <inkml:annotationXML>
            <emma:emma xmlns:emma="http://www.w3.org/2003/04/emma" version="1.0">
              <emma:interpretation id="{0FA2F47B-BDBC-497B-98EC-3B29CC17B374}" emma:medium="tactile" emma:mode="ink">
                <msink:context xmlns:msink="http://schemas.microsoft.com/ink/2010/main" type="inkWord" rotatedBoundingBox="10021,6033 2079,5450 2281,2703 10223,3285"/>
              </emma:interpretation>
            </emma:emma>
          </inkml:annotationXML>
          <inkml:trace contextRef="#ctx0" brushRef="#br0">2245 3 0,'-33'0'0,"-34"0"16,-33 33-16,66 0 15,-33 1-15,34-34 0,-67 0 16,66 0-16,1 0 16,-34 0-16,33 0 15,-32 0-15,32 33 16,1-33-16,-34 0 16,0 34-16,34-34 15,-1 0-15,-33 0 0,34 0 16,0 0-16,-1 0 15,1 0-15,-1 33 16,1-33-16,-1 0 16,1 0-1,0 0 1,-1 0 0,1 0-16,-1 33 15,1-33-15,-34 0 16,34 0-1,-1 34-15,-33-1 0,1-33 16,32 0-16,1 0 16,-1 34-16,1-34 15,-1 0-15,1 0 32,33 33-17,0 1-15,-33-1 0,-1-33 16,34 33-16,-33 1 15,-1-1 1,1 34 0,0-67-16,33 34 15,-34-34 1,34 33 0,-33-33 15,33 33-16,0 1-15,0-1 16,-34-33 0,34 34-16,0 32 15,-33-66-15,33 67 0,0-33 16,0-1 15,0 1-15,0-1-1,0 0 1,0 1 0,0 33-16,0-34 15,0 1 1,0-1 0,0 0-1,0 1 1,0-1-1,0 1 1,33-1-16,-33 0 16,0 1-1,0-1 1,34 1 0,-34-1-16,0 34 15,0-34 1,0 1-1,0-1-15,0 1 0,33-1 16,-33 1 0,0-1-1,0 0 1,0 34 15,34-67-31,-34 34 16,33-34-16,-33 66 15,33-66-15,-33 34 16,34-1-16,-34 1 0,0-1 31,33 1-15,-33-1 0,0 0-1,34-33-15,-34 34 16,33-1-1,-33 1-15,33-34 0,-33 33 32,34-33-1,-1 34-15,1-34-1,-1 0-15,34 33 16,-34-33-1,-33 33-15,34-33 16,-1 0-16,1 0 0,-1 0 31,-33 34-31,34-34 32,-1 0-17,0 0 1,1 0-16,-1 0 15,34 0-15,-34 0 16,1 0 0,-1 0-16,1 0 15,-1 0 1,1 0-16,-1 0 16,0 0-1,1 0 1,-1 0-16,1 0 15,33 0-15,-67-34 16,33 34-16,0 0 16,1 0-16,-1 0 15,1-33 17,-1 33-17,0 0-15,1 0 16,33 0-1,-34 0-15,1 0 16,-1 0-16,0 0 16,34 0-1,-33 0 1,-1 0 0,1 0-1,-1 0 1,0 0-16,1 0 15,-1 0-15,1 0 16,-1 0-16,0 0 16,1 0-16,-1 0 0,1 0 15,-1 0-15,34 0 16,-34 0 0,1 0-16,-1 0 15,1 0-15,-1 0 31,1 0-31,-1 0 16,0 0-16,34 0 16,0 0-1,0 0 1,0 0-16,-67-33 0,33 33 16,1 0-16,-1 0 15,0 0 1,1 0-16,-1 0 15,1 0-15,-1 0 16,34 0 0,-34 0-1,1 0-15,-1 0 0,1 0 16,-1 0 0,0 0-16,1 0 15,-1 0-15,1 0 16,-1 0-1,34-34-15,-34 34 16,1 0 0,33-33-1,-34 33 1,1 0-16,-1 0 16,0 0-1,34 0 1,0 0-1,-34 0-15,1 0 16,-1 0 0,1 0-16,-1-34 15,1 34 1,-1 0 15,0 0-15,1 0 15,-1 0-31,1 0 16,-1 0-16,1 0 15,-1 0 1,0 0-16,1 0 16,-1 0-16,1 0 15,-1 0 1,0 0 15,34 0 47,-33 0 0,-1 0-62,1 0 0,-1 0-16,0 0 0,1 0 15,33 0-15,-34 0 16,34 0-1,-34 0-15,1 0 16,-1 0 0,1 0-1,-1 0 32,0 0 31,1 0-78,-1 0 16,1 0 0,-1 0-16,1 0 15,32 0-15,-32 0 0,-1 0 16,34 0-16,-33 0 15,-1 0-15,0 0 16,1 0-16,-1 0 31,1 0-31,-1 0 32,0 0-32,1 34 15,-1-34-15,34 0 16,-33 0-16,32 0 15,-32 0 1,-1 0-16,1 0 16,-1 0-1,34 0-15,-34 0 16,1 0 0,-1 0-1,1 0-15,32 0 16,-32 0-1,-1 0 1,1 0-16,-1 0 0,34 0 16,-34 0-1,1 0 1,-1 0-16,1 0 16,-1 0-1,1 0 1,-1 0-16,0 0 15,1 0-15,33 0 16,-34 0 0,0 0-16,1 0 15,-1 0 1,1 0 15,-34-34-31,33 34 16,1 0-16,-1-33 15,0-1-15,1 34 16,33-33-16,-34 33 16,1-33-16,-1 33 15,0-34-15,-33 1 16,34 33 0,-34-34-1,33 34 16,-33-33-15,0-1 31,0 1-47,0 0 16,0-68-16,0 35 15,0-1-15,-33 33 16,33 1-16,-34-1 0,34 1 15,0 0 1,-33-1 0,33 1-1,-33-1 1,33 1-16,-34-1 16,34 1-16,-67 33 0,34-33 15,33-1-15,-34 34 16,1-33-16,0-1 15,-1 34 1,34-33-16,0 0 16,-33 33-1,-1-34 1,1 34 0,-1 0-1,1 0 1,0 0-16,-34 0 15,33 0 1,34-33-16,-33 33 16,0 0-16,-1 0 0,1 0 15,33-34 1,-34 34 0,1 0-1,-1 0 1,1 0-1,-34 0-15,0 0 16,34 0-16,-1 34 16,-32-34-16,32 0 15,34 33-15,-67-33 16,34 0 0,-34 0-16,34 0 15,-1 0 16,1 0-31,-1 0 32,1 0-17,-34 0-15,34 0 16,-1 0 0,-33 0-1,34 0-15,0 0 0,-1 0 31,1 0-15,-1 0 0,1 0-1,0 0-15,-34 0 16,33 0 0,-33-33-16,1 33 15,32 0-15,1 0 16,-1 0-16,34-34 15,-33 34-15,-1 0 0,1 0 32,33-33-32,-33 33 15,-1 0 17,1-34-17,-34 34 1,34-33-16,-1 33 0,34-33 15,-67 33-15,34-34 16,-1 34-16,1 0 16,0 0-16,33-33 15,-34-1 1,1 34 0,33-33-1,-34 33 1,1 0-16,-1-34 15,1 34 1,33-33-16,0 0 16,-33 33-1,33-34-15,-34 1 32,1-1-17,33 1 32,0 0-31,-34 33-16,34-34 0,0 1 15,-33 33-15,33-34 16,-33 1 0,-1 33-1,34-34-15,-33 1 0,-1 33 31,34-33-15,-33 33 0,-1 0 15,34-67-31,-33 67 16,0 0-1,-1 0-15,1 0 16,-1 0-1,1-34 17,-1 34-17,1 0 17,-34 0-1,34-33-16,-34 33 1,34 0-16,-34-34 16,33 34-1,34-33 1,-33 33-16,-1 0 31,1 0-15,-34-33-1,34 33 1,-1-34-16,1 34 16,-1 0-1,1 0-15,0 0 16,-1 0 0,1 0-16,33-33 15,-34 33 1,1 0-1,0 0 1,-1 0 0,1 0-16,-1 0 15,1 0-15,-1 0 16,1 0 0,0 0-16,-1 0 15,1 0 16,-34 0 1,33 0-1,1 0-31,0 0 16,-1 0-1,1 0 1,-1 0-1,1 0 1,0 0 15,-1 0 16,1 0 0,-1 0-47,34-34 16,-33 34-16,-1 0 15,1 0-15,33-33 16,-33 33-16,-1 0 31,34-33-15,-33 33 15,-1 0 0,1 0 32,-1 0-32,1 0 47</inkml:trace>
        </inkml:traceGroup>
      </inkml:traceGroup>
    </inkml:traceGroup>
  </inkml:traceGroup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44.20712" units="1/cm"/>
          <inkml:channelProperty channel="Y" name="resolution" value="44.39306" units="1/cm"/>
          <inkml:channelProperty channel="T" name="resolution" value="1" units="1/dev"/>
        </inkml:channelProperties>
      </inkml:inkSource>
      <inkml:timestamp xml:id="ts0" timeString="2020-09-29T15:50:59.305"/>
    </inkml:context>
    <inkml:brush xml:id="br0">
      <inkml:brushProperty name="width" value="0.06667" units="cm"/>
      <inkml:brushProperty name="height" value="0.06667" units="cm"/>
      <inkml:brushProperty name="color" value="#ED1C24"/>
      <inkml:brushProperty name="fitToCurve" value="1"/>
    </inkml:brush>
  </inkml:definitions>
  <inkml:traceGroup>
    <inkml:annotationXML>
      <emma:emma xmlns:emma="http://www.w3.org/2003/04/emma" version="1.0">
        <emma:interpretation id="{0FE170A4-4795-4E7C-9A29-EA6CBD6E0489}" emma:medium="tactile" emma:mode="ink">
          <msink:context xmlns:msink="http://schemas.microsoft.com/ink/2010/main" type="inkDrawing" rotatedBoundingBox="12352,1033 22518,935 22564,5639 12398,5737" hotPoints="22205,1035 22377,5443 12581,5824 12410,1416" semanticType="enclosure" shapeName="Rectangle"/>
        </emma:interpretation>
      </emma:emma>
    </inkml:annotationXML>
    <inkml:trace contextRef="#ctx0" brushRef="#br0">10173 624 0,'-34'0'297,"1"0"-281,33-33 0,-67 33-16,34-34 15,-34 1-15,33-1 16,1 34-16,-34-33 15,34 33-15,-1-33 16,-32 33-16,-1-34 0,33 34 16,1-33-16,-1 33 15,1 0-15,33-34 16,-67 34-16,67-33 16,-33-1-16,-1 34 0,1-33 15,-1 33 1,1 0-16,0-33 15,-1 33-15,1 0 0,-1 0 16,1-34 0,0 1-1,-1 33 1,1 0-16,33-34 16,-34 34-16,1 0 31,-1-33-16,1 33 1,0 0 0,-1 0-1,1 0-15,-1 0 16,1 0-16,-1 0 16,-32 0-16,32 0 0,-33 0 15,34 0-15,-67 0 16,66 0-16,1 0 15,-1 0-15,1 0 0,0 0 16,-1 0-16,1-33 16,-1 33-1,1 0 1,-1 0 0,1 0-1,0 0-15,-1 0 16,1 0-16,-1 0 15,1 0-15,0 0 16,-1 0-16,1 0 16,-34 0-16,33 0 15,-32 0-15,32 0 0,1 0 16,-1 0-16,1 0 16,-1 0-1,1 0-15,0 0 16,-1 0-1,1 0-15,-1 0 16,-32 0-16,-1 0 0,33 0 16,-33 0-1,1 0-15,32 0 16,1 0-16,-34 0 0,0 0 16,67 33-16,-67-33 15,34 0 1,-1 0-16,1 0 0,0 0 15,-1 0 1,1 0 15,-1 0-31,1 33 32,-34-33-17,34 34-15,-1-34 0,-33 0 16,0 33-16,1 1 15,32-1-15,-66-33 16,33 0-16,34 0 16,-1 33-16,1-33 0,-1 0 15,1 0 1,0 0 0,-1 0 15,34 34-31,-33-34 15,-1 0-15,1 0 0,-34 0 16,0 0 0,67 33-16,-67-33 15,34 0 1,0 0 0,-1 0-1,1 0 1,-1 0-1,1 0-15,-34 0 16,34 0 0,-1 0-16,1 0 0,-1 0 15,1 0 1,-1 0-16,1 0 16,0 0-1,-1 0 16,1 0-15,-1 0 0,1 0-16,0 0 15,-1 0 1,1 0-16,-1 34 0,1-34 16,-1 0-16,1 0 15,0 0 1,-1 0-1,1 0 1,-1 0 0,1 0-1,-1 0 32,1 0-47,0 0 16,-1 33-1,1-33-15,-34 0 16,34 0 0,-1 0-1,-33 0 1,34 0 0,-1 0 15,1 0-31,0 0 15,-1 0 1,1 0 0,-1 0-1,1 0-15,-1 0 16,1 0 15,0 0-15,-1 0-1,1 0 1,-1 0 0,1 0-1,0 0 1,-1 0 0,1 0-1,-1 0 1,1 0 15,-34 0-15,34 0-1,33 34-15,-34-34 0,1 0 16,-1 0-16,1 0 16,-1 0-1,1 0 1,0 0-1,-1 0 1,1 0 0,-1 0-16,1 0 15,0 0-15,-1 0 16,1 0 0,-1 0-1,1 0 16,33-34-31,-34 34 16,1 0 0,0 0-1,-1 0 1,1 0-16,-34 0 16,33 0-1,1 0 1,0 0-1,-1 0 17,1 0-17,-1 0 17,1 34-17,-34-34 1,34 0-1,-34 0 1,67 33-16,-34-33 31,1 0 1,0 0-17,-1 33 1,1-33-16,-1 0 15,1 0-15,-1 0 16,1 0 0,0 0 15,-1 0-31,1 0 16,-1 0-16,1 0 15,0 0-15,-1 0 16,1 0 15,-1 0 0,1 0-15,-1 0 0,1 0-1,-34 0 1,34 0 15,-1 0 0,1 0-31,-1 0 16,1 0 0,0 0-1,-1 34-15,1-34 16,-1 0-1,1 0 17,33 33-32,-33-33 0,-1 0 15,1 34 1,-1-34 0,1 0-16,-1 0 15,34 33 1,-33-33-1,0 0 17,-1 0-17,34 34 1,-33-34-16,33 33 31,-34-33-31,-33 0 31,34 0 32,33 33-47,-33-33-1,-1 34-15,1-34 31,-1 0 1,34 33-17,-33-33 48,33 34-16,-33-34-47,-1 33 15,34 0 1,-33-33 0,33 34-16,-34-34 15,34 33 16,-33-33-31,33 34 94,0-1-78,0 1-1,0-1 1,0 0 0,0 1-16,0-1 31,0 1-15,0-1 15,0 1-16,0-1 1,0 0 0,33-33-1,-33 34-15,0-1 16,0 1-16,0-1 31,0 0-15,0 1-1,0-1 1,0 1 0,34-1-1,-34 1-15,0-1 32,0 0-17,0 1-15,0-1 31,0 1-15,0-1-16,0 1 16,0-1-1,0 0 1,0 1 0,0-1-16,0 1 31,0-1-16,0 0 17,0 1-17,0-1 1,0 1 0,0-1-1,33 1-15,-33-1 16,0 0-16,0 1 15,34-34-15,-34 33 16,0 1 0,0-1-1,0 1 1,0-1 0,33-33-1,-33 33-15,0 1 31,0-1-31,0 1 16,0-1 0,0 0 15,0 1-31,0-1 16,0 1-1,0-1 1,33-33-1,-33 34-15,0-1 32,0 0-17,0 1 1,0-1 0,0 1 15,0-1 16,0 1-32,0-1 1,0 0 0,0 1-1,0-1 1,0 1-16,0-1 15,0 0 1,0 1 0,0-1-1,0 1 17,0-1-17,0 1 1,0-1-1,0 0 1,0 1 0,0-1-1,0 1 32,0-1 31,0 1-62,0-1-16,0 0 31,0 1 0,0-1 1,0 1-32,0-1 31,0 0 0,0 1 0,0-1-31,0 1 32,0-1-1,0 1-15,0-1-1,0 0 32,0 1-16,0-1 47,0 1-62,34-34 62,-34 33-62,33-33-1,1 0 17,-34 34-17,33-34 17,-33 33-17,67-33-15,-67 33 16,33-33-1,-33 34 1,34-34 0,-34 33-16,33-33 31,-33 34-31,34-34 16,-1 0-1,-33 33 1,33-33 15,1 33 0,-1-33-15,1 0 15,-1 0-15,1 0-1,-34 34-15,33-34 16,0 0 0,1 0-1,-1 0 1,1 0-16,-1 0 16,0 0-1,1 0 16,-1 0-31,1 0 16,33 0 0,-34 0-1,0 0 1,1 0-16,-1 0 0,1 0 16,-1 0-1,1 0 1,-1 0-16,0 0 15,1 0 1,-1 0-16,1 33 16,-1-33-16,0 0 0,1 0 15,-1 0 17,1 0-17,-1 0-15,1 0 31,-1 0-15,0 0-16,1 0 16,-1 0-16,1 0 15,-1 0-15,1 0 16,-1 0 0,0 0-1,1 0 1,-1 0-1,1 0 1,-1 0 0,0 0-16,34 0 15,-33 0-15,-1 0 32,1 0-17,-1 0 1,0 0-16,1-33 15,33 33 1,-34 0 0,1 0-16,-1 0 15,0 0-15,1 0 16,-1 0 0,1 0-16,-1 0 15,0 0 1,1 0-1,-1 0-15,1 0 16,-1 0 0,34 0-1,-34 0 17,1 0-17,-1-34 1,1 34-1,-1 0 1,1 0 0,-1 0-1,0 0 1,-33-33 0,34 33-16,-1 0 31,1 0-16,-1 0-15,0 0 0,34 0 16,-33 0 0,-1 0-1,1-33-15,-1 33 16,0 0-16,1 0 16,-1 0-1,1 0 1,-1 0-1,1 0-15,-1 0 16,0 0 0,1 0-16,-1 0 15,1 0 1,-1 0 0,0 0-16,1 0 15,-1 0 1,1 0-16,-1 0 15,1 0-15,-34-34 16,33 34-16,0 0 16,1 0-16,33 0 15,-34 0 1,34 0-16,0-33 16,-34 33-16,1 0 15,-1 0 1,0 0-16,1 0 15,-1 0 1,34 0 0,0-34-1,0 34-15,-34 0 16,34 0-16,-33 0 16,-1 0-1,0 0-15,1 0 0,-1 0 16,1 0-1,-1-33 1,34 33-16,-34 0 16,34 0-1,-33 0 1,-1 0-16,0 0 0,1 0 16,-1 0-1,1 0 1,-1 0-16,1 0 15,-1 0-15,0 0 0,1 0 16,-1 0 0,1 0-1,-1 0-15,0 0 16,1 0 0,-1 0-16,1 0 15,-1 0-15,1 0 16,-1 0-1,0 0 1,1 0 0,-1 0-1,1 0 1,-1 0 0,1 0-16,-1 0 15,0 0-15,1 0 16,33 0-1,-34 0 1,0 0 0,1 0 15,-1 33-31,1-33 0,33 0 16,-34 0-1,0 0 1,1 0-16,-1 0 15,1 34-15,-1-34 16,1 0 0,-1 0-16,0 33 31,1-33-15,-1 0-1,1 0-15,-1 0 31,0 0-15,1 0-16,-1 0 16,-33 34-16,34-34 15,-1 0 1,1 0 0,-1 0-1,0 0 1,1 0-16,-1 0 15,-33 33-15,34-33 16,-1 0 0,1 0-1,-1 0-15,0 0 0,1 0 16,-1 0 0,1 0-1,-1 0-15,0 0 16,1 0-1,-1 0 1,1 0 0,-1 0-1,1 0-15,-1 0 16,0 0-16,1 0 16,-1 0-1,1 0-15,-1 0 16,1 0-16,-1 0 31,0 0-15,1 0-1,-1 0-15,34 0 16,-34 0-16,1 0 16,-1 0-1,1 0-15,-1 0 16,1 0-16,-1 0 15,0 0 1,1 0 0,-1 0-1,1 0 1,-1 0-16,1 0 16,-1 0-1,0 0 1,1 0-1,-1 0-15,1 0 32,-1 0-17,0 0 1,1 0 0,-1 0 15,1 0-31,-1 0 15,1 0 17,-1 0-17,-33-33 1,33 33 0,1 0-16,-1 0 15,1 0 1,-1 0-1,1 0 1,-1 0 0,0 0-1,1 0 32,-1 0-31,-33-34-16,34 34 15,-1-33 1,0 33 0,1 0-1,-34-34 1,33 34 0,-33-33 46,0 0-15,0-1 0,0 1-16,0-1 0,0 1 32,0-1-16,0 1 0,0 0-32,0-1 16,0 1-15,0-1 0,0 1 46,0-1 16,-33 1-46,33 0-17,0-1 32,0 1 0,0-1 31,0 1-78,0-34 16,0 0-16,0 34 0,0-1 15,0 1-15,0 0 16,0-1-16,0-33 16,0 34-16,0-1 15,0 1-15,0 0 16,0-1-1,0 1 32,0-1-15,0 1 14,0 0-30,0-1 15,0 1-31,0-1 16,0 1 0,0-1-1,0 1 1,0 0-1,-34-1 1,34 1 15,0-1-15,0 1 0,0-1-1,0 1-15,0 0 16,0-1-1,0 1-15,0-1 16,0 1 0,0 0-1,0-1 1,0 1 0,0-1 15,0 1-16,0-1 1,0 1-16,0 0 16,0-1-16,0 1 15,0-1 1,34-33 0,-34 34-1,0 0 1,0-1 15,0 1-31,0-1 31,0 1-31,0 0 16,33-1 0,-33 1 15,0-1 0,0 1-15,34 33-16,-34-34 15,0 1 17,0 0-32,0-1 0,0 1 15,33-1 1,-33 1-16,0-34 15,0 34-15,0-1 16,34 34 0,-34-33-1,0-1 1,0 1 0,0 0 30,0-1 1,0 1-47,0-1 32,0 1-17,0-1 16,0 1-15,0 0-16,0-1 31,0-33-15,0 34 15,0-1 16,0 1 0,0 0-31,0-1 15,0 1 47,0-1 94,0 1 109,0 0 141,0 66 47</inkml:trace>
  </inkml:traceGroup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01/10/2020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01/10/2020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6455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6748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69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jp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7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9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85" r:id="rId2"/>
    <p:sldLayoutId id="2147483686" r:id="rId3"/>
    <p:sldLayoutId id="2147483687" r:id="rId4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55437546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7" Type="http://schemas.openxmlformats.org/officeDocument/2006/relationships/image" Target="../media/image11.emf"/><Relationship Id="rId12" Type="http://schemas.openxmlformats.org/officeDocument/2006/relationships/image" Target="../media/image17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Relationship Id="rId6" Type="http://schemas.openxmlformats.org/officeDocument/2006/relationships/image" Target="../media/image10.emf"/><Relationship Id="rId11" Type="http://schemas.openxmlformats.org/officeDocument/2006/relationships/image" Target="../media/image16.png"/><Relationship Id="rId5" Type="http://schemas.openxmlformats.org/officeDocument/2006/relationships/image" Target="../media/image100.png"/><Relationship Id="rId10" Type="http://schemas.openxmlformats.org/officeDocument/2006/relationships/image" Target="../media/image15.png"/><Relationship Id="rId9" Type="http://schemas.openxmlformats.org/officeDocument/2006/relationships/image" Target="../media/image13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3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Relationship Id="rId6" Type="http://schemas.openxmlformats.org/officeDocument/2006/relationships/image" Target="../media/image27.png"/><Relationship Id="rId9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7" Type="http://schemas.openxmlformats.org/officeDocument/2006/relationships/image" Target="../media/image25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6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13.e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customXml" Target="../ink/ink2.xml"/><Relationship Id="rId3" Type="http://schemas.openxmlformats.org/officeDocument/2006/relationships/image" Target="../media/image32.png"/><Relationship Id="rId7" Type="http://schemas.openxmlformats.org/officeDocument/2006/relationships/image" Target="../media/image33.emf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Relationship Id="rId6" Type="http://schemas.openxmlformats.org/officeDocument/2006/relationships/customXml" Target="../ink/ink1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Relationship Id="rId9" Type="http://schemas.openxmlformats.org/officeDocument/2006/relationships/image" Target="../media/image34.e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55438217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5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13.emf"/><Relationship Id="rId7" Type="http://schemas.openxmlformats.org/officeDocument/2006/relationships/image" Target="../media/image10.emf"/><Relationship Id="rId12" Type="http://schemas.openxmlformats.org/officeDocument/2006/relationships/image" Target="../media/image24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6" Type="http://schemas.openxmlformats.org/officeDocument/2006/relationships/image" Target="../media/image210.png"/><Relationship Id="rId11" Type="http://schemas.openxmlformats.org/officeDocument/2006/relationships/image" Target="../media/image230.png"/><Relationship Id="rId10" Type="http://schemas.openxmlformats.org/officeDocument/2006/relationships/image" Target="../media/image12.emf"/><Relationship Id="rId9" Type="http://schemas.openxmlformats.org/officeDocument/2006/relationships/image" Target="../media/image22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Relationship Id="rId6" Type="http://schemas.openxmlformats.org/officeDocument/2006/relationships/image" Target="../media/image11.emf"/><Relationship Id="rId5" Type="http://schemas.openxmlformats.org/officeDocument/2006/relationships/image" Target="../media/image12.emf"/><Relationship Id="rId4" Type="http://schemas.openxmlformats.org/officeDocument/2006/relationships/image" Target="../media/image10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1.xml"/><Relationship Id="rId5" Type="http://schemas.openxmlformats.org/officeDocument/2006/relationships/image" Target="../media/image11.emf"/><Relationship Id="rId4" Type="http://schemas.openxmlformats.org/officeDocument/2006/relationships/image" Target="../media/image12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2.xml"/><Relationship Id="rId6" Type="http://schemas.openxmlformats.org/officeDocument/2006/relationships/image" Target="../media/image28.png"/><Relationship Id="rId5" Type="http://schemas.openxmlformats.org/officeDocument/2006/relationships/image" Target="../media/image36.png"/><Relationship Id="rId4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3.xml"/><Relationship Id="rId6" Type="http://schemas.openxmlformats.org/officeDocument/2006/relationships/image" Target="../media/image28.png"/><Relationship Id="rId5" Type="http://schemas.openxmlformats.org/officeDocument/2006/relationships/image" Target="../media/image36.png"/><Relationship Id="rId4" Type="http://schemas.openxmlformats.org/officeDocument/2006/relationships/image" Target="../media/image3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4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5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2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6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28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0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55454604" TargetMode="Externa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7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1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7.xml"/><Relationship Id="rId5" Type="http://schemas.openxmlformats.org/officeDocument/2006/relationships/image" Target="../media/image101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12" Type="http://schemas.openxmlformats.org/officeDocument/2006/relationships/image" Target="../media/image19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8.xml"/><Relationship Id="rId6" Type="http://schemas.openxmlformats.org/officeDocument/2006/relationships/image" Target="../media/image11.emf"/><Relationship Id="rId11" Type="http://schemas.openxmlformats.org/officeDocument/2006/relationships/image" Target="../media/image180.png"/><Relationship Id="rId5" Type="http://schemas.openxmlformats.org/officeDocument/2006/relationships/image" Target="../media/image12.emf"/><Relationship Id="rId10" Type="http://schemas.openxmlformats.org/officeDocument/2006/relationships/image" Target="../media/image170.png"/><Relationship Id="rId4" Type="http://schemas.openxmlformats.org/officeDocument/2006/relationships/image" Target="../media/image10.emf"/><Relationship Id="rId9" Type="http://schemas.openxmlformats.org/officeDocument/2006/relationships/image" Target="../media/image160.png"/></Relationships>
</file>

<file path=ppt/slides/_rels/slide3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0.png"/><Relationship Id="rId3" Type="http://schemas.openxmlformats.org/officeDocument/2006/relationships/image" Target="../media/image37.png"/><Relationship Id="rId12" Type="http://schemas.openxmlformats.org/officeDocument/2006/relationships/image" Target="../media/image270.png"/><Relationship Id="rId17" Type="http://schemas.openxmlformats.org/officeDocument/2006/relationships/image" Target="../media/image19.png"/><Relationship Id="rId2" Type="http://schemas.openxmlformats.org/officeDocument/2006/relationships/slideLayout" Target="../slideLayouts/slideLayout4.xml"/><Relationship Id="rId16" Type="http://schemas.openxmlformats.org/officeDocument/2006/relationships/image" Target="../media/image310.png"/><Relationship Id="rId1" Type="http://schemas.openxmlformats.org/officeDocument/2006/relationships/tags" Target="../tags/tag19.xml"/><Relationship Id="rId6" Type="http://schemas.openxmlformats.org/officeDocument/2006/relationships/image" Target="../media/image29.png"/><Relationship Id="rId11" Type="http://schemas.openxmlformats.org/officeDocument/2006/relationships/image" Target="../media/image26.png"/><Relationship Id="rId5" Type="http://schemas.openxmlformats.org/officeDocument/2006/relationships/image" Target="../media/image28.png"/><Relationship Id="rId15" Type="http://schemas.openxmlformats.org/officeDocument/2006/relationships/image" Target="../media/image300.png"/><Relationship Id="rId10" Type="http://schemas.openxmlformats.org/officeDocument/2006/relationships/image" Target="../media/image250.png"/><Relationship Id="rId4" Type="http://schemas.openxmlformats.org/officeDocument/2006/relationships/image" Target="../media/image36.png"/><Relationship Id="rId9" Type="http://schemas.openxmlformats.org/officeDocument/2006/relationships/image" Target="../media/image241.png"/><Relationship Id="rId14" Type="http://schemas.openxmlformats.org/officeDocument/2006/relationships/image" Target="../media/image290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1.png"/><Relationship Id="rId13" Type="http://schemas.openxmlformats.org/officeDocument/2006/relationships/image" Target="../media/image340.png"/><Relationship Id="rId3" Type="http://schemas.openxmlformats.org/officeDocument/2006/relationships/image" Target="../media/image37.png"/><Relationship Id="rId12" Type="http://schemas.openxmlformats.org/officeDocument/2006/relationships/image" Target="../media/image330.png"/><Relationship Id="rId2" Type="http://schemas.openxmlformats.org/officeDocument/2006/relationships/slideLayout" Target="../slideLayouts/slideLayout4.xml"/><Relationship Id="rId16" Type="http://schemas.openxmlformats.org/officeDocument/2006/relationships/image" Target="../media/image19.png"/><Relationship Id="rId1" Type="http://schemas.openxmlformats.org/officeDocument/2006/relationships/tags" Target="../tags/tag20.xml"/><Relationship Id="rId11" Type="http://schemas.openxmlformats.org/officeDocument/2006/relationships/image" Target="../media/image270.png"/><Relationship Id="rId5" Type="http://schemas.openxmlformats.org/officeDocument/2006/relationships/image" Target="../media/image29.png"/><Relationship Id="rId15" Type="http://schemas.openxmlformats.org/officeDocument/2006/relationships/image" Target="../media/image30.png"/><Relationship Id="rId10" Type="http://schemas.openxmlformats.org/officeDocument/2006/relationships/image" Target="../media/image320.png"/><Relationship Id="rId4" Type="http://schemas.openxmlformats.org/officeDocument/2006/relationships/image" Target="../media/image36.png"/><Relationship Id="rId9" Type="http://schemas.openxmlformats.org/officeDocument/2006/relationships/image" Target="../media/image250.png"/><Relationship Id="rId14" Type="http://schemas.openxmlformats.org/officeDocument/2006/relationships/image" Target="../media/image350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0.png"/><Relationship Id="rId13" Type="http://schemas.openxmlformats.org/officeDocument/2006/relationships/image" Target="../media/image41.png"/><Relationship Id="rId18" Type="http://schemas.openxmlformats.org/officeDocument/2006/relationships/image" Target="../media/image46.png"/><Relationship Id="rId26" Type="http://schemas.openxmlformats.org/officeDocument/2006/relationships/image" Target="../media/image19.png"/><Relationship Id="rId3" Type="http://schemas.openxmlformats.org/officeDocument/2006/relationships/image" Target="../media/image37.png"/><Relationship Id="rId21" Type="http://schemas.openxmlformats.org/officeDocument/2006/relationships/image" Target="../media/image49.png"/><Relationship Id="rId12" Type="http://schemas.openxmlformats.org/officeDocument/2006/relationships/image" Target="../media/image28.png"/><Relationship Id="rId17" Type="http://schemas.openxmlformats.org/officeDocument/2006/relationships/image" Target="../media/image45.png"/><Relationship Id="rId25" Type="http://schemas.openxmlformats.org/officeDocument/2006/relationships/image" Target="../media/image30.png"/><Relationship Id="rId2" Type="http://schemas.openxmlformats.org/officeDocument/2006/relationships/slideLayout" Target="../slideLayouts/slideLayout4.xml"/><Relationship Id="rId16" Type="http://schemas.openxmlformats.org/officeDocument/2006/relationships/image" Target="../media/image44.png"/><Relationship Id="rId20" Type="http://schemas.openxmlformats.org/officeDocument/2006/relationships/image" Target="../media/image48.png"/><Relationship Id="rId1" Type="http://schemas.openxmlformats.org/officeDocument/2006/relationships/tags" Target="../tags/tag21.xml"/><Relationship Id="rId11" Type="http://schemas.openxmlformats.org/officeDocument/2006/relationships/image" Target="../media/image400.png"/><Relationship Id="rId24" Type="http://schemas.openxmlformats.org/officeDocument/2006/relationships/image" Target="../media/image52.png"/><Relationship Id="rId5" Type="http://schemas.openxmlformats.org/officeDocument/2006/relationships/image" Target="../media/image29.png"/><Relationship Id="rId15" Type="http://schemas.openxmlformats.org/officeDocument/2006/relationships/image" Target="../media/image43.png"/><Relationship Id="rId23" Type="http://schemas.openxmlformats.org/officeDocument/2006/relationships/image" Target="../media/image51.png"/><Relationship Id="rId10" Type="http://schemas.openxmlformats.org/officeDocument/2006/relationships/image" Target="../media/image390.png"/><Relationship Id="rId19" Type="http://schemas.openxmlformats.org/officeDocument/2006/relationships/image" Target="../media/image47.png"/><Relationship Id="rId4" Type="http://schemas.openxmlformats.org/officeDocument/2006/relationships/image" Target="../media/image36.png"/><Relationship Id="rId9" Type="http://schemas.openxmlformats.org/officeDocument/2006/relationships/image" Target="../media/image380.png"/><Relationship Id="rId14" Type="http://schemas.openxmlformats.org/officeDocument/2006/relationships/image" Target="../media/image42.png"/><Relationship Id="rId22" Type="http://schemas.openxmlformats.org/officeDocument/2006/relationships/image" Target="../media/image5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55454604" TargetMode="Externa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0.png"/><Relationship Id="rId3" Type="http://schemas.openxmlformats.org/officeDocument/2006/relationships/image" Target="../media/image56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3.xml"/><Relationship Id="rId6" Type="http://schemas.openxmlformats.org/officeDocument/2006/relationships/image" Target="../media/image540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7" Type="http://schemas.openxmlformats.org/officeDocument/2006/relationships/image" Target="../media/image5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4.xml"/><Relationship Id="rId6" Type="http://schemas.openxmlformats.org/officeDocument/2006/relationships/image" Target="../media/image57.png"/><Relationship Id="rId5" Type="http://schemas.openxmlformats.org/officeDocument/2006/relationships/image" Target="../media/image560.png"/><Relationship Id="rId10" Type="http://schemas.openxmlformats.org/officeDocument/2006/relationships/image" Target="../media/image36.png"/><Relationship Id="rId9" Type="http://schemas.openxmlformats.org/officeDocument/2006/relationships/image" Target="../media/image30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5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7" Type="http://schemas.openxmlformats.org/officeDocument/2006/relationships/image" Target="../media/image67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3137" y="553453"/>
            <a:ext cx="7344831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u="sng" dirty="0" smtClean="0"/>
              <a:t>LO: To count in 1000’s</a:t>
            </a:r>
          </a:p>
          <a:p>
            <a:r>
              <a:rPr lang="en-GB" sz="4800" u="sng" dirty="0"/>
              <a:t>C: To know and use number. </a:t>
            </a:r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529390" y="3428999"/>
            <a:ext cx="58112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Watch this video until it asks you to pause, then answer the </a:t>
            </a:r>
            <a:r>
              <a:rPr lang="en-GB" dirty="0" smtClean="0"/>
              <a:t>questions on the PowerPoints. Continue to watch the video and then answer the questions </a:t>
            </a:r>
            <a:r>
              <a:rPr lang="en-GB" dirty="0" smtClean="0"/>
              <a:t>for Monday on our website</a:t>
            </a:r>
            <a:r>
              <a:rPr lang="en-GB" dirty="0" smtClean="0"/>
              <a:t>. </a:t>
            </a:r>
            <a:endParaRPr lang="en-GB" dirty="0" smtClean="0"/>
          </a:p>
          <a:p>
            <a:endParaRPr lang="en-GB" dirty="0"/>
          </a:p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vimeo.com/455437546</a:t>
            </a:r>
            <a:endParaRPr lang="en-GB" dirty="0" smtClean="0"/>
          </a:p>
          <a:p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7512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1) Complete the sequence.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	100, 200, 300, 400, _____ , _____ 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2) Write the missing numbers.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800, 700, ____, 500, 400, ____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3) What is 100 more than 800?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 What is 100 less than 200?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3612" y="3480943"/>
            <a:ext cx="2543175" cy="3371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7512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1) Complete the sequence.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	100, 200, 300, 400, _____ , _____ 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2) Write the missing numbers.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800, 700, ____, 500, 400, ____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3) What is 100 more than 800?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 What is 100 less than 200?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85063" y="1188720"/>
            <a:ext cx="953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500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91051" y="1184366"/>
            <a:ext cx="953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  <a:r>
              <a:rPr lang="en-GB" sz="2800" dirty="0" smtClean="0">
                <a:solidFill>
                  <a:schemeClr val="accent1"/>
                </a:solidFill>
              </a:rPr>
              <a:t>00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04606" y="2892783"/>
            <a:ext cx="953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  <a:r>
              <a:rPr lang="en-GB" sz="2800" dirty="0" smtClean="0">
                <a:solidFill>
                  <a:schemeClr val="accent1"/>
                </a:solidFill>
              </a:rPr>
              <a:t>00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64480" y="2892783"/>
            <a:ext cx="953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</a:t>
            </a:r>
            <a:r>
              <a:rPr lang="en-GB" sz="2800" dirty="0" smtClean="0">
                <a:solidFill>
                  <a:schemeClr val="accent1"/>
                </a:solidFill>
              </a:rPr>
              <a:t>00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538651" y="3736006"/>
            <a:ext cx="953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900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21234" y="4579229"/>
            <a:ext cx="953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</a:t>
            </a:r>
            <a:r>
              <a:rPr lang="en-GB" sz="2800" dirty="0" smtClean="0">
                <a:solidFill>
                  <a:schemeClr val="accent1"/>
                </a:solidFill>
              </a:rPr>
              <a:t>00</a:t>
            </a:r>
            <a:endParaRPr lang="en-GB" sz="2800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6264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732826" y="632368"/>
            <a:ext cx="1736054" cy="1659877"/>
            <a:chOff x="1098586" y="1559831"/>
            <a:chExt cx="1736054" cy="1659877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8586" y="1559831"/>
              <a:ext cx="1631551" cy="1659877"/>
            </a:xfrm>
            <a:prstGeom prst="rect">
              <a:avLst/>
            </a:prstGeom>
          </p:spPr>
        </p:pic>
        <p:sp>
          <p:nvSpPr>
            <p:cNvPr id="4" name="TextBox 3"/>
            <p:cNvSpPr txBox="1"/>
            <p:nvPr/>
          </p:nvSpPr>
          <p:spPr>
            <a:xfrm>
              <a:off x="1554480" y="2664823"/>
              <a:ext cx="128016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1" dirty="0" smtClean="0"/>
                <a:t>1,000</a:t>
              </a:r>
              <a:endParaRPr lang="en-GB" sz="2000" b="1" dirty="0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146636" y="632368"/>
            <a:ext cx="1736054" cy="1659877"/>
            <a:chOff x="1098586" y="1559831"/>
            <a:chExt cx="1736054" cy="1659877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8586" y="1559831"/>
              <a:ext cx="1631551" cy="1659877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1554480" y="2664823"/>
              <a:ext cx="128016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1" dirty="0" smtClean="0"/>
                <a:t>1,000</a:t>
              </a:r>
              <a:endParaRPr lang="en-GB" sz="2000" b="1" dirty="0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3560446" y="632368"/>
            <a:ext cx="1736054" cy="1659877"/>
            <a:chOff x="1098586" y="1559831"/>
            <a:chExt cx="1736054" cy="1659877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8586" y="1559831"/>
              <a:ext cx="1631551" cy="1659877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1554480" y="2664823"/>
              <a:ext cx="128016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1" dirty="0" smtClean="0"/>
                <a:t>1,000</a:t>
              </a:r>
              <a:endParaRPr lang="en-GB" sz="2000" b="1" dirty="0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4974256" y="629993"/>
            <a:ext cx="1736054" cy="1659877"/>
            <a:chOff x="1098586" y="1559831"/>
            <a:chExt cx="1736054" cy="165987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8586" y="1559831"/>
              <a:ext cx="1631551" cy="1659877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1554480" y="2664823"/>
              <a:ext cx="128016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1" dirty="0" smtClean="0"/>
                <a:t>1,000</a:t>
              </a:r>
              <a:endParaRPr lang="en-GB" sz="2000" b="1" dirty="0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6388064" y="632368"/>
            <a:ext cx="1736054" cy="1659877"/>
            <a:chOff x="1098586" y="1559831"/>
            <a:chExt cx="1736054" cy="1659877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8586" y="1559831"/>
              <a:ext cx="1631551" cy="1659877"/>
            </a:xfrm>
            <a:prstGeom prst="rect">
              <a:avLst/>
            </a:prstGeom>
          </p:spPr>
        </p:pic>
        <p:sp>
          <p:nvSpPr>
            <p:cNvPr id="17" name="TextBox 16"/>
            <p:cNvSpPr txBox="1"/>
            <p:nvPr/>
          </p:nvSpPr>
          <p:spPr>
            <a:xfrm>
              <a:off x="1554480" y="2664823"/>
              <a:ext cx="128016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1" dirty="0" smtClean="0"/>
                <a:t>1,000</a:t>
              </a:r>
              <a:endParaRPr lang="en-GB" sz="2000" b="1" dirty="0"/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732826" y="2407773"/>
            <a:ext cx="1736054" cy="1659877"/>
            <a:chOff x="1098586" y="1559831"/>
            <a:chExt cx="1736054" cy="1659877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8586" y="1559831"/>
              <a:ext cx="1631551" cy="1659877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1554480" y="2664823"/>
              <a:ext cx="128016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1" dirty="0" smtClean="0"/>
                <a:t>1,000</a:t>
              </a:r>
              <a:endParaRPr lang="en-GB" sz="2000" b="1" dirty="0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2141655" y="2407773"/>
            <a:ext cx="1736054" cy="1659877"/>
            <a:chOff x="1098586" y="1559831"/>
            <a:chExt cx="1736054" cy="1659877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8586" y="1559831"/>
              <a:ext cx="1631551" cy="1659877"/>
            </a:xfrm>
            <a:prstGeom prst="rect">
              <a:avLst/>
            </a:prstGeom>
          </p:spPr>
        </p:pic>
        <p:sp>
          <p:nvSpPr>
            <p:cNvPr id="23" name="TextBox 22"/>
            <p:cNvSpPr txBox="1"/>
            <p:nvPr/>
          </p:nvSpPr>
          <p:spPr>
            <a:xfrm>
              <a:off x="1554480" y="2664823"/>
              <a:ext cx="128016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1" dirty="0" smtClean="0"/>
                <a:t>1,000</a:t>
              </a:r>
              <a:endParaRPr lang="en-GB" sz="2000" b="1" dirty="0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3550484" y="2407773"/>
            <a:ext cx="1736054" cy="1659877"/>
            <a:chOff x="1098586" y="1559831"/>
            <a:chExt cx="1736054" cy="1659877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8586" y="1559831"/>
              <a:ext cx="1631551" cy="1659877"/>
            </a:xfrm>
            <a:prstGeom prst="rect">
              <a:avLst/>
            </a:prstGeom>
          </p:spPr>
        </p:pic>
        <p:sp>
          <p:nvSpPr>
            <p:cNvPr id="26" name="TextBox 25"/>
            <p:cNvSpPr txBox="1"/>
            <p:nvPr/>
          </p:nvSpPr>
          <p:spPr>
            <a:xfrm>
              <a:off x="1554480" y="2664823"/>
              <a:ext cx="128016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1" dirty="0" smtClean="0"/>
                <a:t>1,000</a:t>
              </a:r>
              <a:endParaRPr lang="en-GB" sz="2000" b="1" dirty="0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4959313" y="2405398"/>
            <a:ext cx="1736054" cy="1659877"/>
            <a:chOff x="1098586" y="1559831"/>
            <a:chExt cx="1736054" cy="1659877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8586" y="1559831"/>
              <a:ext cx="1631551" cy="1659877"/>
            </a:xfrm>
            <a:prstGeom prst="rect">
              <a:avLst/>
            </a:prstGeom>
          </p:spPr>
        </p:pic>
        <p:sp>
          <p:nvSpPr>
            <p:cNvPr id="29" name="TextBox 28"/>
            <p:cNvSpPr txBox="1"/>
            <p:nvPr/>
          </p:nvSpPr>
          <p:spPr>
            <a:xfrm>
              <a:off x="1554480" y="2664823"/>
              <a:ext cx="128016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1" dirty="0" smtClean="0"/>
                <a:t>1,000</a:t>
              </a:r>
              <a:endParaRPr lang="en-GB" sz="2000" b="1" dirty="0"/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6368142" y="2389769"/>
            <a:ext cx="1736054" cy="1659877"/>
            <a:chOff x="1098586" y="1559831"/>
            <a:chExt cx="1736054" cy="1659877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8586" y="1559831"/>
              <a:ext cx="1631551" cy="1659877"/>
            </a:xfrm>
            <a:prstGeom prst="rect">
              <a:avLst/>
            </a:prstGeom>
          </p:spPr>
        </p:pic>
        <p:sp>
          <p:nvSpPr>
            <p:cNvPr id="32" name="TextBox 31"/>
            <p:cNvSpPr txBox="1"/>
            <p:nvPr/>
          </p:nvSpPr>
          <p:spPr>
            <a:xfrm>
              <a:off x="1554480" y="2664823"/>
              <a:ext cx="128016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1" dirty="0" smtClean="0"/>
                <a:t>1,000</a:t>
              </a:r>
              <a:endParaRPr lang="en-GB" sz="2000" b="1" dirty="0"/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3444555" y="4856571"/>
            <a:ext cx="2644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one</a:t>
            </a:r>
            <a:r>
              <a:rPr lang="en-GB" sz="2800" dirty="0" smtClean="0"/>
              <a:t> thousand</a:t>
            </a:r>
            <a:endParaRPr lang="en-GB" sz="2800" dirty="0"/>
          </a:p>
        </p:txBody>
      </p:sp>
      <p:sp>
        <p:nvSpPr>
          <p:cNvPr id="34" name="TextBox 33"/>
          <p:cNvSpPr txBox="1"/>
          <p:nvPr/>
        </p:nvSpPr>
        <p:spPr>
          <a:xfrm>
            <a:off x="3444555" y="4856571"/>
            <a:ext cx="2644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two</a:t>
            </a:r>
            <a:r>
              <a:rPr lang="en-GB" sz="2800" dirty="0" smtClean="0"/>
              <a:t> thousand</a:t>
            </a:r>
            <a:endParaRPr lang="en-GB" sz="2800" dirty="0"/>
          </a:p>
        </p:txBody>
      </p:sp>
      <p:sp>
        <p:nvSpPr>
          <p:cNvPr id="35" name="TextBox 34"/>
          <p:cNvSpPr txBox="1"/>
          <p:nvPr/>
        </p:nvSpPr>
        <p:spPr>
          <a:xfrm>
            <a:off x="3444555" y="4856571"/>
            <a:ext cx="2644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three</a:t>
            </a:r>
            <a:r>
              <a:rPr lang="en-GB" sz="2800" dirty="0" smtClean="0"/>
              <a:t> thousand</a:t>
            </a:r>
            <a:endParaRPr lang="en-GB" sz="2800" dirty="0"/>
          </a:p>
        </p:txBody>
      </p:sp>
      <p:sp>
        <p:nvSpPr>
          <p:cNvPr id="36" name="TextBox 35"/>
          <p:cNvSpPr txBox="1"/>
          <p:nvPr/>
        </p:nvSpPr>
        <p:spPr>
          <a:xfrm>
            <a:off x="3444555" y="4856571"/>
            <a:ext cx="2644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four</a:t>
            </a:r>
            <a:r>
              <a:rPr lang="en-GB" sz="2800" dirty="0" smtClean="0"/>
              <a:t> thousand</a:t>
            </a:r>
            <a:endParaRPr lang="en-GB" sz="2800" dirty="0"/>
          </a:p>
        </p:txBody>
      </p:sp>
      <p:sp>
        <p:nvSpPr>
          <p:cNvPr id="37" name="TextBox 36"/>
          <p:cNvSpPr txBox="1"/>
          <p:nvPr/>
        </p:nvSpPr>
        <p:spPr>
          <a:xfrm>
            <a:off x="3444555" y="4856571"/>
            <a:ext cx="2644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smtClean="0"/>
              <a:t>five</a:t>
            </a:r>
            <a:r>
              <a:rPr lang="en-GB" sz="2800" smtClean="0"/>
              <a:t> </a:t>
            </a:r>
            <a:r>
              <a:rPr lang="en-GB" sz="2800" dirty="0" smtClean="0"/>
              <a:t>thousand</a:t>
            </a:r>
            <a:endParaRPr lang="en-GB" sz="2800" dirty="0"/>
          </a:p>
        </p:txBody>
      </p:sp>
      <p:sp>
        <p:nvSpPr>
          <p:cNvPr id="38" name="TextBox 37"/>
          <p:cNvSpPr txBox="1"/>
          <p:nvPr/>
        </p:nvSpPr>
        <p:spPr>
          <a:xfrm>
            <a:off x="3444555" y="4856571"/>
            <a:ext cx="2644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six</a:t>
            </a:r>
            <a:r>
              <a:rPr lang="en-GB" sz="2800" dirty="0" smtClean="0"/>
              <a:t> thousand</a:t>
            </a:r>
            <a:endParaRPr lang="en-GB" sz="2800" dirty="0"/>
          </a:p>
        </p:txBody>
      </p:sp>
      <p:sp>
        <p:nvSpPr>
          <p:cNvPr id="39" name="TextBox 38"/>
          <p:cNvSpPr txBox="1"/>
          <p:nvPr/>
        </p:nvSpPr>
        <p:spPr>
          <a:xfrm>
            <a:off x="3444555" y="4856571"/>
            <a:ext cx="2644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seven</a:t>
            </a:r>
            <a:r>
              <a:rPr lang="en-GB" sz="2800" dirty="0" smtClean="0"/>
              <a:t> thousand</a:t>
            </a:r>
            <a:endParaRPr lang="en-GB" sz="2800" dirty="0"/>
          </a:p>
        </p:txBody>
      </p:sp>
      <p:sp>
        <p:nvSpPr>
          <p:cNvPr id="40" name="TextBox 39"/>
          <p:cNvSpPr txBox="1"/>
          <p:nvPr/>
        </p:nvSpPr>
        <p:spPr>
          <a:xfrm>
            <a:off x="3444555" y="4856571"/>
            <a:ext cx="2644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eight</a:t>
            </a:r>
            <a:r>
              <a:rPr lang="en-GB" sz="2800" dirty="0" smtClean="0"/>
              <a:t> thousand</a:t>
            </a:r>
            <a:endParaRPr lang="en-GB" sz="2800" dirty="0"/>
          </a:p>
        </p:txBody>
      </p:sp>
      <p:sp>
        <p:nvSpPr>
          <p:cNvPr id="41" name="TextBox 40"/>
          <p:cNvSpPr txBox="1"/>
          <p:nvPr/>
        </p:nvSpPr>
        <p:spPr>
          <a:xfrm>
            <a:off x="3444555" y="4856571"/>
            <a:ext cx="2644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nine</a:t>
            </a:r>
            <a:r>
              <a:rPr lang="en-GB" sz="2800" dirty="0" smtClean="0"/>
              <a:t> thousand</a:t>
            </a:r>
            <a:endParaRPr lang="en-GB" sz="2800" dirty="0"/>
          </a:p>
        </p:txBody>
      </p:sp>
      <p:sp>
        <p:nvSpPr>
          <p:cNvPr id="42" name="TextBox 41"/>
          <p:cNvSpPr txBox="1"/>
          <p:nvPr/>
        </p:nvSpPr>
        <p:spPr>
          <a:xfrm>
            <a:off x="3444555" y="4856571"/>
            <a:ext cx="2644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ten</a:t>
            </a:r>
            <a:r>
              <a:rPr lang="en-GB" sz="2800" dirty="0" smtClean="0"/>
              <a:t> thousand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00041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3" grpId="1"/>
      <p:bldP spid="34" grpId="0"/>
      <p:bldP spid="34" grpId="1"/>
      <p:bldP spid="35" grpId="0"/>
      <p:bldP spid="35" grpId="1"/>
      <p:bldP spid="36" grpId="0"/>
      <p:bldP spid="36" grpId="1"/>
      <p:bldP spid="37" grpId="0"/>
      <p:bldP spid="37" grpId="1"/>
      <p:bldP spid="38" grpId="0"/>
      <p:bldP spid="38" grpId="1"/>
      <p:bldP spid="39" grpId="0"/>
      <p:bldP spid="39" grpId="1"/>
      <p:bldP spid="40" grpId="0"/>
      <p:bldP spid="40" grpId="1"/>
      <p:bldP spid="41" grpId="0"/>
      <p:bldP spid="41" grpId="1"/>
      <p:bldP spid="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783486" y="4931777"/>
                <a:ext cx="20247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1,000</a:t>
                </a:r>
                <a:endParaRPr lang="en-GB" sz="2800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83486" y="4931777"/>
                <a:ext cx="2024743" cy="523220"/>
              </a:xfrm>
              <a:prstGeom prst="rect">
                <a:avLst/>
              </a:prstGeom>
              <a:blipFill>
                <a:blip r:embed="rId5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3228231" y="2359909"/>
            <a:ext cx="1638300" cy="17145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954931" y="622172"/>
            <a:ext cx="403746" cy="46356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1774081" y="1127580"/>
            <a:ext cx="635000" cy="179070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9591" t="11067" r="13628" b="10277"/>
          <a:stretch/>
        </p:blipFill>
        <p:spPr>
          <a:xfrm>
            <a:off x="4662586" y="3890377"/>
            <a:ext cx="2120900" cy="20828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634346" y="562513"/>
                <a:ext cx="20247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1</a:t>
                </a:r>
                <a:endParaRPr lang="en-GB" sz="2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4346" y="562513"/>
                <a:ext cx="2024743" cy="523220"/>
              </a:xfrm>
              <a:prstGeom prst="rect">
                <a:avLst/>
              </a:prstGeom>
              <a:blipFill>
                <a:blip r:embed="rId10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2405525" y="1727808"/>
                <a:ext cx="20247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10</a:t>
                </a:r>
                <a:endParaRPr lang="en-GB" sz="28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5525" y="1727808"/>
                <a:ext cx="2024743" cy="523220"/>
              </a:xfrm>
              <a:prstGeom prst="rect">
                <a:avLst/>
              </a:prstGeom>
              <a:blipFill>
                <a:blip r:embed="rId11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4866531" y="2863533"/>
                <a:ext cx="20247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100</a:t>
                </a:r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6531" y="2863533"/>
                <a:ext cx="2024743" cy="523220"/>
              </a:xfrm>
              <a:prstGeom prst="rect">
                <a:avLst/>
              </a:prstGeom>
              <a:blipFill>
                <a:blip r:embed="rId12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9977" y="3724217"/>
            <a:ext cx="4914234" cy="125970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4855" y="5454997"/>
            <a:ext cx="3385104" cy="67409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3352" y="4354070"/>
            <a:ext cx="695325" cy="18573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32659" y="1049756"/>
            <a:ext cx="4101552" cy="2198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981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795981" y="748583"/>
            <a:ext cx="1438993" cy="141314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2259368" y="748583"/>
            <a:ext cx="1438993" cy="141314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3722755" y="748583"/>
            <a:ext cx="1438993" cy="141314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5186142" y="748583"/>
            <a:ext cx="1438993" cy="141314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6649528" y="748583"/>
            <a:ext cx="1438993" cy="14131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795981" y="2416275"/>
            <a:ext cx="1438993" cy="141314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2259368" y="2416275"/>
            <a:ext cx="1438993" cy="141314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3722755" y="2416275"/>
            <a:ext cx="1438993" cy="141314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5186142" y="2416275"/>
            <a:ext cx="1438993" cy="141314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6649528" y="2416275"/>
            <a:ext cx="1438993" cy="1413143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1820789" y="4835449"/>
            <a:ext cx="20247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10,000</a:t>
            </a:r>
            <a:endParaRPr lang="en-GB" sz="2800" dirty="0"/>
          </a:p>
        </p:txBody>
      </p:sp>
      <p:sp>
        <p:nvSpPr>
          <p:cNvPr id="25" name="TextBox 24"/>
          <p:cNvSpPr txBox="1"/>
          <p:nvPr/>
        </p:nvSpPr>
        <p:spPr>
          <a:xfrm>
            <a:off x="5113638" y="4838589"/>
            <a:ext cx="24757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ten</a:t>
            </a:r>
            <a:r>
              <a:rPr lang="en-GB" sz="2800" dirty="0" smtClean="0"/>
              <a:t> thousand</a:t>
            </a:r>
            <a:endParaRPr lang="en-GB" sz="2800" dirty="0"/>
          </a:p>
        </p:txBody>
      </p:sp>
      <p:sp>
        <p:nvSpPr>
          <p:cNvPr id="26" name="TextBox 25"/>
          <p:cNvSpPr txBox="1"/>
          <p:nvPr/>
        </p:nvSpPr>
        <p:spPr>
          <a:xfrm>
            <a:off x="1992618" y="4835449"/>
            <a:ext cx="20247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</a:t>
            </a:r>
            <a:r>
              <a:rPr lang="en-GB" sz="2800" dirty="0" smtClean="0"/>
              <a:t>,000</a:t>
            </a:r>
            <a:endParaRPr lang="en-GB" sz="2800" dirty="0"/>
          </a:p>
        </p:txBody>
      </p:sp>
      <p:sp>
        <p:nvSpPr>
          <p:cNvPr id="27" name="TextBox 26"/>
          <p:cNvSpPr txBox="1"/>
          <p:nvPr/>
        </p:nvSpPr>
        <p:spPr>
          <a:xfrm>
            <a:off x="5113638" y="4838589"/>
            <a:ext cx="24757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nine</a:t>
            </a:r>
            <a:r>
              <a:rPr lang="en-GB" sz="2800" dirty="0" smtClean="0"/>
              <a:t> thousand</a:t>
            </a:r>
            <a:endParaRPr lang="en-GB" sz="2800" dirty="0"/>
          </a:p>
        </p:txBody>
      </p:sp>
      <p:sp>
        <p:nvSpPr>
          <p:cNvPr id="28" name="TextBox 27"/>
          <p:cNvSpPr txBox="1"/>
          <p:nvPr/>
        </p:nvSpPr>
        <p:spPr>
          <a:xfrm>
            <a:off x="1992618" y="4835449"/>
            <a:ext cx="20247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8,000</a:t>
            </a:r>
            <a:endParaRPr lang="en-GB" sz="2800" dirty="0"/>
          </a:p>
        </p:txBody>
      </p:sp>
      <p:sp>
        <p:nvSpPr>
          <p:cNvPr id="29" name="TextBox 28"/>
          <p:cNvSpPr txBox="1"/>
          <p:nvPr/>
        </p:nvSpPr>
        <p:spPr>
          <a:xfrm>
            <a:off x="5113638" y="4838589"/>
            <a:ext cx="24757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eight</a:t>
            </a:r>
            <a:r>
              <a:rPr lang="en-GB" sz="2800" dirty="0" smtClean="0"/>
              <a:t> thousand</a:t>
            </a:r>
            <a:endParaRPr lang="en-GB" sz="2800" dirty="0"/>
          </a:p>
        </p:txBody>
      </p:sp>
      <p:sp>
        <p:nvSpPr>
          <p:cNvPr id="30" name="TextBox 29"/>
          <p:cNvSpPr txBox="1"/>
          <p:nvPr/>
        </p:nvSpPr>
        <p:spPr>
          <a:xfrm>
            <a:off x="1992618" y="4835449"/>
            <a:ext cx="20247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</a:t>
            </a:r>
            <a:r>
              <a:rPr lang="en-GB" sz="2800" dirty="0" smtClean="0"/>
              <a:t>,000</a:t>
            </a:r>
            <a:endParaRPr lang="en-GB" sz="2800" dirty="0"/>
          </a:p>
        </p:txBody>
      </p:sp>
      <p:sp>
        <p:nvSpPr>
          <p:cNvPr id="31" name="TextBox 30"/>
          <p:cNvSpPr txBox="1"/>
          <p:nvPr/>
        </p:nvSpPr>
        <p:spPr>
          <a:xfrm>
            <a:off x="4905200" y="4838589"/>
            <a:ext cx="28926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seven</a:t>
            </a:r>
            <a:r>
              <a:rPr lang="en-GB" sz="2800" dirty="0" smtClean="0"/>
              <a:t> thousand</a:t>
            </a:r>
            <a:endParaRPr lang="en-GB" sz="2800" dirty="0"/>
          </a:p>
        </p:txBody>
      </p:sp>
      <p:sp>
        <p:nvSpPr>
          <p:cNvPr id="32" name="TextBox 31"/>
          <p:cNvSpPr txBox="1"/>
          <p:nvPr/>
        </p:nvSpPr>
        <p:spPr>
          <a:xfrm>
            <a:off x="1992618" y="4835449"/>
            <a:ext cx="20247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6,000</a:t>
            </a:r>
            <a:endParaRPr lang="en-GB" sz="2800" dirty="0"/>
          </a:p>
        </p:txBody>
      </p:sp>
      <p:sp>
        <p:nvSpPr>
          <p:cNvPr id="33" name="TextBox 32"/>
          <p:cNvSpPr txBox="1"/>
          <p:nvPr/>
        </p:nvSpPr>
        <p:spPr>
          <a:xfrm>
            <a:off x="4905200" y="4838589"/>
            <a:ext cx="28926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six</a:t>
            </a:r>
            <a:r>
              <a:rPr lang="en-GB" sz="2800" dirty="0" smtClean="0"/>
              <a:t> thousand</a:t>
            </a:r>
            <a:endParaRPr lang="en-GB" sz="2800" dirty="0"/>
          </a:p>
        </p:txBody>
      </p:sp>
      <p:sp>
        <p:nvSpPr>
          <p:cNvPr id="34" name="TextBox 33"/>
          <p:cNvSpPr txBox="1"/>
          <p:nvPr/>
        </p:nvSpPr>
        <p:spPr>
          <a:xfrm>
            <a:off x="1992618" y="4835449"/>
            <a:ext cx="20247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  <a:r>
              <a:rPr lang="en-GB" sz="2800" dirty="0" smtClean="0"/>
              <a:t>,000</a:t>
            </a:r>
            <a:endParaRPr lang="en-GB" sz="2800" dirty="0"/>
          </a:p>
        </p:txBody>
      </p:sp>
      <p:sp>
        <p:nvSpPr>
          <p:cNvPr id="35" name="TextBox 34"/>
          <p:cNvSpPr txBox="1"/>
          <p:nvPr/>
        </p:nvSpPr>
        <p:spPr>
          <a:xfrm>
            <a:off x="4905200" y="4838589"/>
            <a:ext cx="28926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five</a:t>
            </a:r>
            <a:r>
              <a:rPr lang="en-GB" sz="2800" dirty="0" smtClean="0"/>
              <a:t> thousand</a:t>
            </a:r>
            <a:endParaRPr lang="en-GB" sz="2800" dirty="0"/>
          </a:p>
        </p:txBody>
      </p:sp>
      <p:sp>
        <p:nvSpPr>
          <p:cNvPr id="36" name="TextBox 35"/>
          <p:cNvSpPr txBox="1"/>
          <p:nvPr/>
        </p:nvSpPr>
        <p:spPr>
          <a:xfrm>
            <a:off x="1992618" y="4835449"/>
            <a:ext cx="20247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4,000</a:t>
            </a:r>
            <a:endParaRPr lang="en-GB" sz="2800" dirty="0"/>
          </a:p>
        </p:txBody>
      </p:sp>
      <p:sp>
        <p:nvSpPr>
          <p:cNvPr id="37" name="TextBox 36"/>
          <p:cNvSpPr txBox="1"/>
          <p:nvPr/>
        </p:nvSpPr>
        <p:spPr>
          <a:xfrm>
            <a:off x="4905200" y="4838589"/>
            <a:ext cx="28926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four</a:t>
            </a:r>
            <a:r>
              <a:rPr lang="en-GB" sz="2800" dirty="0" smtClean="0"/>
              <a:t> thousand</a:t>
            </a:r>
            <a:endParaRPr lang="en-GB" sz="2800" dirty="0"/>
          </a:p>
        </p:txBody>
      </p:sp>
      <p:sp>
        <p:nvSpPr>
          <p:cNvPr id="38" name="TextBox 37"/>
          <p:cNvSpPr txBox="1"/>
          <p:nvPr/>
        </p:nvSpPr>
        <p:spPr>
          <a:xfrm>
            <a:off x="2001216" y="4835449"/>
            <a:ext cx="20247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  <a:r>
              <a:rPr lang="en-GB" sz="2800" dirty="0" smtClean="0"/>
              <a:t>,000</a:t>
            </a:r>
            <a:endParaRPr lang="en-GB" sz="2800" dirty="0"/>
          </a:p>
        </p:txBody>
      </p:sp>
      <p:sp>
        <p:nvSpPr>
          <p:cNvPr id="39" name="TextBox 38"/>
          <p:cNvSpPr txBox="1"/>
          <p:nvPr/>
        </p:nvSpPr>
        <p:spPr>
          <a:xfrm>
            <a:off x="4905200" y="4838589"/>
            <a:ext cx="28926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three</a:t>
            </a:r>
            <a:r>
              <a:rPr lang="en-GB" sz="2800" dirty="0" smtClean="0"/>
              <a:t> thousand</a:t>
            </a:r>
            <a:endParaRPr lang="en-GB" sz="2800" dirty="0"/>
          </a:p>
        </p:txBody>
      </p:sp>
      <p:sp>
        <p:nvSpPr>
          <p:cNvPr id="42" name="TextBox 41"/>
          <p:cNvSpPr txBox="1"/>
          <p:nvPr/>
        </p:nvSpPr>
        <p:spPr>
          <a:xfrm>
            <a:off x="1988794" y="4835449"/>
            <a:ext cx="20247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2,000</a:t>
            </a:r>
            <a:endParaRPr lang="en-GB" sz="2800" dirty="0"/>
          </a:p>
        </p:txBody>
      </p:sp>
      <p:sp>
        <p:nvSpPr>
          <p:cNvPr id="43" name="TextBox 42"/>
          <p:cNvSpPr txBox="1"/>
          <p:nvPr/>
        </p:nvSpPr>
        <p:spPr>
          <a:xfrm>
            <a:off x="4905200" y="4838589"/>
            <a:ext cx="28926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two</a:t>
            </a:r>
            <a:r>
              <a:rPr lang="en-GB" sz="2800" dirty="0" smtClean="0"/>
              <a:t> thousand</a:t>
            </a:r>
            <a:endParaRPr lang="en-GB" sz="2800" dirty="0"/>
          </a:p>
        </p:txBody>
      </p:sp>
      <p:sp>
        <p:nvSpPr>
          <p:cNvPr id="44" name="TextBox 43"/>
          <p:cNvSpPr txBox="1"/>
          <p:nvPr/>
        </p:nvSpPr>
        <p:spPr>
          <a:xfrm>
            <a:off x="1996917" y="4835449"/>
            <a:ext cx="20247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  <a:r>
              <a:rPr lang="en-GB" sz="2800" dirty="0" smtClean="0"/>
              <a:t>,000</a:t>
            </a:r>
            <a:endParaRPr lang="en-GB" sz="2800" dirty="0"/>
          </a:p>
        </p:txBody>
      </p:sp>
      <p:sp>
        <p:nvSpPr>
          <p:cNvPr id="45" name="TextBox 44"/>
          <p:cNvSpPr txBox="1"/>
          <p:nvPr/>
        </p:nvSpPr>
        <p:spPr>
          <a:xfrm>
            <a:off x="4905200" y="4838589"/>
            <a:ext cx="28926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one</a:t>
            </a:r>
            <a:r>
              <a:rPr lang="en-GB" sz="2800" dirty="0" smtClean="0"/>
              <a:t> thousand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63020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  <p:bldP spid="34" grpId="0"/>
      <p:bldP spid="34" grpId="1"/>
      <p:bldP spid="35" grpId="0"/>
      <p:bldP spid="35" grpId="1"/>
      <p:bldP spid="36" grpId="0"/>
      <p:bldP spid="36" grpId="1"/>
      <p:bldP spid="37" grpId="0"/>
      <p:bldP spid="37" grpId="1"/>
      <p:bldP spid="38" grpId="0"/>
      <p:bldP spid="38" grpId="1"/>
      <p:bldP spid="39" grpId="0"/>
      <p:bldP spid="39" grpId="1"/>
      <p:bldP spid="42" grpId="0"/>
      <p:bldP spid="42" grpId="1"/>
      <p:bldP spid="43" grpId="0"/>
      <p:bldP spid="43" grpId="1"/>
      <p:bldP spid="44" grpId="0"/>
      <p:bldP spid="4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these questions.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5801" y="463717"/>
            <a:ext cx="3743325" cy="26098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9984" y="3276099"/>
            <a:ext cx="4800600" cy="340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331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6959" y="120316"/>
            <a:ext cx="4235867" cy="295325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973" y="3276098"/>
            <a:ext cx="5042676" cy="358190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40831" y="1913021"/>
            <a:ext cx="7040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solidFill>
                  <a:srgbClr val="FF0000"/>
                </a:solidFill>
              </a:rPr>
              <a:t>5000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40831" y="2317013"/>
            <a:ext cx="19353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FF0000"/>
                </a:solidFill>
              </a:rPr>
              <a:t>Five thousand</a:t>
            </a:r>
            <a:endParaRPr lang="en-GB" sz="24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20806" y="4271210"/>
            <a:ext cx="7040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solidFill>
                  <a:srgbClr val="FF0000"/>
                </a:solidFill>
              </a:rPr>
              <a:t>3000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20805" y="6160168"/>
            <a:ext cx="7040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solidFill>
                  <a:srgbClr val="FF0000"/>
                </a:solidFill>
              </a:rPr>
              <a:t>8000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19537" y="878305"/>
            <a:ext cx="15859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</a:rPr>
              <a:t>Answers</a:t>
            </a:r>
            <a:endParaRPr lang="en-GB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4756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0673" y="652671"/>
            <a:ext cx="3920717" cy="1612446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2477960" y="2434878"/>
            <a:ext cx="39234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There are 10 hundreds.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>
                <a:off x="2179637" y="2972182"/>
                <a:ext cx="452007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10 hundreds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one thousand</a:t>
                </a:r>
                <a:endParaRPr lang="en-GB" sz="2800" dirty="0"/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9637" y="2972182"/>
                <a:ext cx="4520076" cy="523220"/>
              </a:xfrm>
              <a:prstGeom prst="rect">
                <a:avLst/>
              </a:prstGeom>
              <a:blipFill>
                <a:blip r:embed="rId6"/>
                <a:stretch>
                  <a:fillRect l="-2834" t="-11765" r="-13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68553" y="3718091"/>
            <a:ext cx="3923430" cy="1647620"/>
          </a:xfrm>
          <a:prstGeom prst="rect">
            <a:avLst/>
          </a:prstGeom>
        </p:spPr>
      </p:pic>
      <p:sp>
        <p:nvSpPr>
          <p:cNvPr id="68" name="TextBox 67"/>
          <p:cNvSpPr txBox="1"/>
          <p:nvPr/>
        </p:nvSpPr>
        <p:spPr>
          <a:xfrm>
            <a:off x="1478489" y="5431045"/>
            <a:ext cx="2923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What’s the same?</a:t>
            </a:r>
            <a:endParaRPr lang="en-GB" sz="2800" dirty="0"/>
          </a:p>
        </p:txBody>
      </p:sp>
      <p:sp>
        <p:nvSpPr>
          <p:cNvPr id="69" name="TextBox 68"/>
          <p:cNvSpPr txBox="1"/>
          <p:nvPr/>
        </p:nvSpPr>
        <p:spPr>
          <a:xfrm>
            <a:off x="4835756" y="5436422"/>
            <a:ext cx="2923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What’s different?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30306" y="2958097"/>
            <a:ext cx="1995919" cy="14695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65150" y="2305104"/>
            <a:ext cx="695325" cy="18573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23025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/>
      <p:bldP spid="68" grpId="0"/>
      <p:bldP spid="6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8928" y="1932317"/>
            <a:ext cx="1646637" cy="677201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477126" y="1139163"/>
            <a:ext cx="56563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Which representations show 4,000?</a:t>
            </a:r>
            <a:endParaRPr lang="en-GB" sz="28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4955287" y="1930277"/>
            <a:ext cx="1150387" cy="112972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6146139" y="1937590"/>
            <a:ext cx="1150387" cy="112972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4988425" y="3051133"/>
            <a:ext cx="1150387" cy="112972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6207562" y="3059998"/>
            <a:ext cx="1150387" cy="112972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554" y="2728097"/>
            <a:ext cx="1646637" cy="67720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6554" y="2726052"/>
            <a:ext cx="1646637" cy="67720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3582" y="3473091"/>
            <a:ext cx="1646637" cy="677201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4637314" y="1728121"/>
            <a:ext cx="0" cy="434665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787121" y="4303545"/>
            <a:ext cx="723347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811" y="4634416"/>
            <a:ext cx="806412" cy="78655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6690" y="4646968"/>
            <a:ext cx="806412" cy="78655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2542" y="4646968"/>
            <a:ext cx="806412" cy="78655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1449" y="4646968"/>
            <a:ext cx="806412" cy="78655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2489" y="4646968"/>
            <a:ext cx="806412" cy="78655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537" y="4646969"/>
            <a:ext cx="806412" cy="78655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2669" y="4646969"/>
            <a:ext cx="806412" cy="78655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8801" y="4646969"/>
            <a:ext cx="806412" cy="78655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70921" y="454582"/>
            <a:ext cx="747045" cy="74704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673765" y="59727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" y="31008"/>
            <a:ext cx="1673582" cy="1232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52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8928" y="1932317"/>
            <a:ext cx="1646637" cy="677201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477126" y="1139163"/>
            <a:ext cx="56563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Which representations show 4,000?</a:t>
            </a:r>
            <a:endParaRPr lang="en-GB" sz="28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591" t="11067" r="13628" b="10277"/>
          <a:stretch/>
        </p:blipFill>
        <p:spPr>
          <a:xfrm>
            <a:off x="4955287" y="1930277"/>
            <a:ext cx="1150387" cy="112972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591" t="11067" r="13628" b="10277"/>
          <a:stretch/>
        </p:blipFill>
        <p:spPr>
          <a:xfrm>
            <a:off x="6146139" y="1937590"/>
            <a:ext cx="1150387" cy="112972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591" t="11067" r="13628" b="10277"/>
          <a:stretch/>
        </p:blipFill>
        <p:spPr>
          <a:xfrm>
            <a:off x="4988425" y="3051133"/>
            <a:ext cx="1150387" cy="112972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591" t="11067" r="13628" b="10277"/>
          <a:stretch/>
        </p:blipFill>
        <p:spPr>
          <a:xfrm>
            <a:off x="6207562" y="3059998"/>
            <a:ext cx="1150387" cy="112972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554" y="2728097"/>
            <a:ext cx="1646637" cy="67720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6554" y="2726052"/>
            <a:ext cx="1646637" cy="67720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3582" y="3473091"/>
            <a:ext cx="1646637" cy="677201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4637314" y="1728121"/>
            <a:ext cx="0" cy="434665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787121" y="4303545"/>
            <a:ext cx="723347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811" y="4634416"/>
            <a:ext cx="806412" cy="78655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6690" y="4646968"/>
            <a:ext cx="806412" cy="78655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2542" y="4646968"/>
            <a:ext cx="806412" cy="78655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1449" y="4646968"/>
            <a:ext cx="806412" cy="78655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2489" y="4646968"/>
            <a:ext cx="806412" cy="78655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537" y="4646969"/>
            <a:ext cx="806412" cy="78655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2669" y="4646969"/>
            <a:ext cx="806412" cy="78655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8801" y="4646969"/>
            <a:ext cx="806412" cy="78655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70921" y="454582"/>
            <a:ext cx="747045" cy="74704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673765" y="59727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3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4009376" y="3365255"/>
            <a:ext cx="289892" cy="772542"/>
          </a:xfrm>
          <a:prstGeom prst="corner">
            <a:avLst>
              <a:gd name="adj1" fmla="val 52618"/>
              <a:gd name="adj2" fmla="val 43792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598683" y="3375817"/>
            <a:ext cx="289892" cy="772542"/>
          </a:xfrm>
          <a:prstGeom prst="corner">
            <a:avLst>
              <a:gd name="adj1" fmla="val 47763"/>
              <a:gd name="adj2" fmla="val 42174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Multiply 34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5400000">
            <a:off x="3819049" y="5274088"/>
            <a:ext cx="766919" cy="834852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528921" y="5108049"/>
            <a:ext cx="289892" cy="772542"/>
          </a:xfrm>
          <a:prstGeom prst="corner">
            <a:avLst>
              <a:gd name="adj1" fmla="val 46145"/>
              <a:gd name="adj2" fmla="val 4444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834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Now have a go at Monday’s practice sheet that you can find on our webpage.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1663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483" y="328863"/>
            <a:ext cx="3943350" cy="16764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594" y="2131023"/>
            <a:ext cx="4186239" cy="336590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5839" y="224088"/>
            <a:ext cx="4619625" cy="188595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15839" y="2229351"/>
            <a:ext cx="4676775" cy="3409950"/>
          </a:xfrm>
          <a:prstGeom prst="rect">
            <a:avLst/>
          </a:prstGeom>
          <a:ln>
            <a:solidFill>
              <a:schemeClr val="tx1"/>
            </a:solidFill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3" name="Ink 12"/>
              <p14:cNvContentPartPr/>
              <p14:nvPr/>
            </p14:nvContentPartPr>
            <p14:xfrm>
              <a:off x="791981" y="1033806"/>
              <a:ext cx="2845440" cy="955440"/>
            </p14:xfrm>
          </p:contentPart>
        </mc:Choice>
        <mc:Fallback xmlns="">
          <p:pic>
            <p:nvPicPr>
              <p:cNvPr id="13" name="Ink 12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80101" y="1021926"/>
                <a:ext cx="2869200" cy="979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6" name="Ink 15"/>
              <p14:cNvContentPartPr/>
              <p14:nvPr/>
            </p14:nvContentPartPr>
            <p14:xfrm>
              <a:off x="4447061" y="340806"/>
              <a:ext cx="3662640" cy="1717200"/>
            </p14:xfrm>
          </p:contentPart>
        </mc:Choice>
        <mc:Fallback xmlns="">
          <p:pic>
            <p:nvPicPr>
              <p:cNvPr id="16" name="Ink 15"/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435181" y="328926"/>
                <a:ext cx="3686400" cy="1740960"/>
              </a:xfrm>
              <a:prstGeom prst="rect">
                <a:avLst/>
              </a:prstGeom>
            </p:spPr>
          </p:pic>
        </mc:Fallback>
      </mc:AlternateContent>
      <p:sp>
        <p:nvSpPr>
          <p:cNvPr id="17" name="TextBox 16"/>
          <p:cNvSpPr txBox="1"/>
          <p:nvPr/>
        </p:nvSpPr>
        <p:spPr>
          <a:xfrm flipH="1">
            <a:off x="3637421" y="3850070"/>
            <a:ext cx="66414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rgbClr val="FF0000"/>
                </a:solidFill>
              </a:rPr>
              <a:t>2000</a:t>
            </a:r>
            <a:endParaRPr lang="en-GB" sz="1600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1593" y="4716379"/>
            <a:ext cx="4186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There are 10 lots of 100 in 1000. There are 20 lots of 100 here, so 2000 is represented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253663" y="4067473"/>
            <a:ext cx="6945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9000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253663" y="5024156"/>
            <a:ext cx="7569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 smtClean="0">
                <a:solidFill>
                  <a:srgbClr val="FF0000"/>
                </a:solidFill>
              </a:rPr>
              <a:t>13,000</a:t>
            </a:r>
            <a:endParaRPr lang="en-GB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187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LO: Counting in 1000’s</a:t>
            </a:r>
            <a:br>
              <a:rPr lang="en-GB" dirty="0" smtClean="0"/>
            </a:br>
            <a:r>
              <a:rPr lang="en-GB" dirty="0" smtClean="0"/>
              <a:t>LO: 1000’S, 100’S 10’S and 1’s.</a:t>
            </a:r>
            <a:br>
              <a:rPr lang="en-GB" dirty="0" smtClean="0"/>
            </a:br>
            <a:r>
              <a:rPr lang="en-GB" u="sng" dirty="0"/>
              <a:t>C: To know and use number. </a:t>
            </a:r>
            <a:br>
              <a:rPr lang="en-GB" u="sng" dirty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09074" y="4162057"/>
            <a:ext cx="58112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Watch this video until it asks you to pause, then answer the </a:t>
            </a:r>
            <a:r>
              <a:rPr lang="en-GB" dirty="0" smtClean="0"/>
              <a:t>questions on the PowerPoints. Continue to watch the video and then answer the questions </a:t>
            </a:r>
            <a:r>
              <a:rPr lang="en-GB" dirty="0" smtClean="0"/>
              <a:t>for Monday on our website</a:t>
            </a:r>
            <a:r>
              <a:rPr lang="en-GB" dirty="0" smtClean="0"/>
              <a:t>. 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 </a:t>
            </a:r>
            <a:r>
              <a:rPr lang="en-GB" dirty="0">
                <a:hlinkClick r:id="rId2"/>
              </a:rPr>
              <a:t>https://vimeo.com/455438217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3338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4251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67512" y="334776"/>
                <a:ext cx="7525512" cy="55092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 smtClean="0">
                    <a:latin typeface="Calibri" panose="020F0502020204030204" pitchFamily="34" charset="0"/>
                  </a:rPr>
                  <a:t>1) 200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80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</a:t>
                </a:r>
              </a:p>
              <a:p>
                <a:endParaRPr lang="en-GB" sz="3200" dirty="0" smtClean="0">
                  <a:latin typeface="Calibri" panose="020F0502020204030204" pitchFamily="34" charset="0"/>
                </a:endParaRPr>
              </a:p>
              <a:p>
                <a:endParaRPr lang="en-GB" sz="3200" dirty="0" smtClean="0">
                  <a:latin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</a:endParaRPr>
              </a:p>
              <a:p>
                <a:r>
                  <a:rPr lang="en-GB" sz="3200" dirty="0" smtClean="0">
                    <a:latin typeface="Calibri" panose="020F0502020204030204" pitchFamily="34" charset="0"/>
                  </a:rPr>
                  <a:t>2) What is the value of the 5 digit in </a:t>
                </a:r>
                <a:r>
                  <a:rPr lang="en-GB" sz="3200" b="1" dirty="0" smtClean="0">
                    <a:latin typeface="Calibri" panose="020F0502020204030204" pitchFamily="34" charset="0"/>
                  </a:rPr>
                  <a:t>5</a:t>
                </a:r>
                <a:r>
                  <a:rPr lang="en-GB" sz="3200" dirty="0" smtClean="0">
                    <a:latin typeface="Calibri" panose="020F0502020204030204" pitchFamily="34" charset="0"/>
                  </a:rPr>
                  <a:t>63?</a:t>
                </a:r>
              </a:p>
              <a:p>
                <a:endParaRPr lang="en-GB" sz="3200" dirty="0" smtClean="0">
                  <a:latin typeface="Calibri" panose="020F0502020204030204" pitchFamily="34" charset="0"/>
                </a:endParaRPr>
              </a:p>
              <a:p>
                <a:endParaRPr lang="en-GB" sz="3200" dirty="0" smtClean="0">
                  <a:latin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</a:endParaRPr>
              </a:p>
              <a:p>
                <a:r>
                  <a:rPr lang="en-GB" sz="3200" dirty="0" smtClean="0">
                    <a:latin typeface="Calibri" panose="020F0502020204030204" pitchFamily="34" charset="0"/>
                  </a:rPr>
                  <a:t>3</a:t>
                </a:r>
                <a:r>
                  <a:rPr lang="en-GB" sz="3200" dirty="0">
                    <a:latin typeface="Calibri" panose="020F0502020204030204" pitchFamily="34" charset="0"/>
                  </a:rPr>
                  <a:t>) </a:t>
                </a:r>
                <a:r>
                  <a:rPr lang="en-GB" sz="3200" dirty="0" smtClean="0">
                    <a:latin typeface="Calibri" panose="020F0502020204030204" pitchFamily="34" charset="0"/>
                  </a:rPr>
                  <a:t>What digit is in the tens place in 307?</a:t>
                </a:r>
              </a:p>
              <a:p>
                <a:endParaRPr lang="en-GB" sz="3200" dirty="0" smtClean="0">
                  <a:latin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7525512" cy="5509200"/>
              </a:xfrm>
              <a:prstGeom prst="rect">
                <a:avLst/>
              </a:prstGeom>
              <a:blipFill>
                <a:blip r:embed="rId7"/>
                <a:stretch>
                  <a:fillRect l="-2107" t="-132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227427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67512" y="334776"/>
                <a:ext cx="7525512" cy="55092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 smtClean="0">
                    <a:latin typeface="Calibri" panose="020F0502020204030204" pitchFamily="34" charset="0"/>
                  </a:rPr>
                  <a:t>1) 200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80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</a:t>
                </a:r>
              </a:p>
              <a:p>
                <a:endParaRPr lang="en-GB" sz="3200" dirty="0" smtClean="0">
                  <a:latin typeface="Calibri" panose="020F0502020204030204" pitchFamily="34" charset="0"/>
                </a:endParaRPr>
              </a:p>
              <a:p>
                <a:endParaRPr lang="en-GB" sz="3200" dirty="0" smtClean="0">
                  <a:latin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</a:endParaRPr>
              </a:p>
              <a:p>
                <a:r>
                  <a:rPr lang="en-GB" sz="3200" dirty="0" smtClean="0">
                    <a:latin typeface="Calibri" panose="020F0502020204030204" pitchFamily="34" charset="0"/>
                  </a:rPr>
                  <a:t>2) What is the value of the 5 digit in </a:t>
                </a:r>
                <a:r>
                  <a:rPr lang="en-GB" sz="3200" b="1" dirty="0" smtClean="0">
                    <a:latin typeface="Calibri" panose="020F0502020204030204" pitchFamily="34" charset="0"/>
                  </a:rPr>
                  <a:t>5</a:t>
                </a:r>
                <a:r>
                  <a:rPr lang="en-GB" sz="3200" dirty="0" smtClean="0">
                    <a:latin typeface="Calibri" panose="020F0502020204030204" pitchFamily="34" charset="0"/>
                  </a:rPr>
                  <a:t>63?</a:t>
                </a:r>
              </a:p>
              <a:p>
                <a:endParaRPr lang="en-GB" sz="3200" dirty="0" smtClean="0">
                  <a:latin typeface="Calibri" panose="020F0502020204030204" pitchFamily="34" charset="0"/>
                </a:endParaRPr>
              </a:p>
              <a:p>
                <a:endParaRPr lang="en-GB" sz="3200" dirty="0" smtClean="0">
                  <a:latin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</a:endParaRPr>
              </a:p>
              <a:p>
                <a:r>
                  <a:rPr lang="en-GB" sz="3200" dirty="0" smtClean="0">
                    <a:latin typeface="Calibri" panose="020F0502020204030204" pitchFamily="34" charset="0"/>
                  </a:rPr>
                  <a:t>3</a:t>
                </a:r>
                <a:r>
                  <a:rPr lang="en-GB" sz="3200" dirty="0">
                    <a:latin typeface="Calibri" panose="020F0502020204030204" pitchFamily="34" charset="0"/>
                  </a:rPr>
                  <a:t>) </a:t>
                </a:r>
                <a:r>
                  <a:rPr lang="en-GB" sz="3200" dirty="0" smtClean="0">
                    <a:latin typeface="Calibri" panose="020F0502020204030204" pitchFamily="34" charset="0"/>
                  </a:rPr>
                  <a:t>What digit is in the tens place in 307?</a:t>
                </a:r>
              </a:p>
              <a:p>
                <a:endParaRPr lang="en-GB" sz="3200" dirty="0" smtClean="0">
                  <a:latin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7525512" cy="5509200"/>
              </a:xfrm>
              <a:prstGeom prst="rect">
                <a:avLst/>
              </a:prstGeom>
              <a:blipFill>
                <a:blip r:embed="rId5"/>
                <a:stretch>
                  <a:fillRect l="-2107" t="-132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3841538" y="337745"/>
            <a:ext cx="11774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282</a:t>
            </a:r>
            <a:endParaRPr lang="en-GB" sz="32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20531" y="2276161"/>
            <a:ext cx="11774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500</a:t>
            </a:r>
            <a:endParaRPr lang="en-GB" sz="32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90646" y="4235638"/>
            <a:ext cx="11774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0</a:t>
            </a:r>
            <a:endParaRPr lang="en-GB" sz="32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85565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4260268" y="3587656"/>
            <a:ext cx="2629460" cy="258222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6722152" y="4918038"/>
                <a:ext cx="173737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1,000</a:t>
                </a:r>
                <a:endParaRPr lang="en-GB" sz="32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22152" y="4918038"/>
                <a:ext cx="1737372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0" name="Picture 49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2515376" y="2119917"/>
            <a:ext cx="1817652" cy="190219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952994" y="577729"/>
            <a:ext cx="349118" cy="40084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280583" y="455396"/>
                <a:ext cx="92089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</a:t>
                </a:r>
                <a:r>
                  <a:rPr lang="en-GB" sz="3200" dirty="0">
                    <a:latin typeface="Calibri" panose="020F0502020204030204" pitchFamily="34" charset="0"/>
                  </a:rPr>
                  <a:t>1</a:t>
                </a:r>
                <a:endParaRPr lang="en-GB" sz="3200" dirty="0" smtClean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0583" y="455396"/>
                <a:ext cx="920893" cy="584775"/>
              </a:xfrm>
              <a:prstGeom prst="rect">
                <a:avLst/>
              </a:prstGeom>
              <a:blipFill>
                <a:blip r:embed="rId9"/>
                <a:stretch>
                  <a:fillRect t="-12500" r="-2649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Picture 1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5002" t="23074" r="31995" b="33000"/>
          <a:stretch/>
        </p:blipFill>
        <p:spPr>
          <a:xfrm>
            <a:off x="1608136" y="825544"/>
            <a:ext cx="694124" cy="195743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2092292" y="1452565"/>
                <a:ext cx="173737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1</a:t>
                </a:r>
                <a:r>
                  <a:rPr lang="en-GB" sz="3200" dirty="0">
                    <a:latin typeface="Calibri" panose="020F0502020204030204" pitchFamily="34" charset="0"/>
                  </a:rPr>
                  <a:t>0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2292" y="1452565"/>
                <a:ext cx="1737372" cy="584775"/>
              </a:xfrm>
              <a:prstGeom prst="rect">
                <a:avLst/>
              </a:prstGeom>
              <a:blipFill>
                <a:blip r:embed="rId11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252748" y="2719921"/>
                <a:ext cx="173737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100</a:t>
                </a:r>
                <a:endParaRPr lang="en-GB" sz="32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2748" y="2719921"/>
                <a:ext cx="1737372" cy="584775"/>
              </a:xfrm>
              <a:prstGeom prst="rect">
                <a:avLst/>
              </a:prstGeom>
              <a:blipFill>
                <a:blip r:embed="rId12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641048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18" grpId="0"/>
      <p:bldP spid="20" grpId="0"/>
      <p:bldP spid="2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1054921" y="517686"/>
          <a:ext cx="6728824" cy="46585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2206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682206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68220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8220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55988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Thousands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Hundreds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Tens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Ones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4098697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1223345" y="1051052"/>
            <a:ext cx="1407944" cy="13826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808" t="28591" r="18639" b="28089"/>
          <a:stretch/>
        </p:blipFill>
        <p:spPr>
          <a:xfrm>
            <a:off x="2883944" y="1093495"/>
            <a:ext cx="1380892" cy="144511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808" t="28591" r="18639" b="28089"/>
          <a:stretch/>
        </p:blipFill>
        <p:spPr>
          <a:xfrm>
            <a:off x="2883944" y="2506294"/>
            <a:ext cx="1380892" cy="144511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4697507" y="1103275"/>
            <a:ext cx="527504" cy="148756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6796821" y="1212887"/>
            <a:ext cx="265314" cy="30462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6796821" y="2151830"/>
            <a:ext cx="265314" cy="30462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6796821" y="1838849"/>
            <a:ext cx="265314" cy="30462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6796821" y="2464811"/>
            <a:ext cx="265314" cy="30462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6796821" y="1525868"/>
            <a:ext cx="265314" cy="30462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091353" y="1103275"/>
            <a:ext cx="527504" cy="148756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485199" y="1103275"/>
            <a:ext cx="527504" cy="148756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1223345" y="2407247"/>
            <a:ext cx="1407944" cy="138265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1223345" y="3763442"/>
            <a:ext cx="1407944" cy="138265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441477" y="5196581"/>
            <a:ext cx="1737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3,000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236567" y="5196581"/>
            <a:ext cx="1069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200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966243" y="5196581"/>
            <a:ext cx="1069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30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20752" y="5196581"/>
            <a:ext cx="1069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5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553720" y="5659185"/>
            <a:ext cx="1737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3,235</a:t>
            </a:r>
            <a:endParaRPr lang="en-GB" sz="28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74609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1054921" y="517686"/>
          <a:ext cx="6728824" cy="46585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2206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682206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68220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8220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55988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Thousands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Hundreds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Tens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Ones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4098697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1223345" y="1051052"/>
            <a:ext cx="1407944" cy="138265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1223345" y="2407247"/>
            <a:ext cx="1407944" cy="138265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1223345" y="3763442"/>
            <a:ext cx="1407944" cy="138265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412595" y="5186414"/>
            <a:ext cx="1737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3,000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422994" y="5190008"/>
            <a:ext cx="1069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0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963043" y="5190008"/>
            <a:ext cx="1069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30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72083" y="5190008"/>
            <a:ext cx="1069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5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553719" y="5645537"/>
            <a:ext cx="1737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3,035</a:t>
            </a:r>
            <a:endParaRPr lang="en-GB" sz="28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697507" y="1103275"/>
            <a:ext cx="527504" cy="1487562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796821" y="1212887"/>
            <a:ext cx="265314" cy="30462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796821" y="2151830"/>
            <a:ext cx="265314" cy="30462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796821" y="1838849"/>
            <a:ext cx="265314" cy="304621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796821" y="2464811"/>
            <a:ext cx="265314" cy="304621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796821" y="1525868"/>
            <a:ext cx="265314" cy="304621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091353" y="1103275"/>
            <a:ext cx="527504" cy="1487562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485199" y="1103275"/>
            <a:ext cx="527504" cy="14875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52291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1208401" y="1203292"/>
          <a:ext cx="6627224" cy="342104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6806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0486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Thousands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Hundreds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Tens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Ones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963843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5162" y="5263618"/>
            <a:ext cx="1250012" cy="875008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2884981" y="5506788"/>
            <a:ext cx="3006646" cy="508748"/>
          </a:xfrm>
          <a:prstGeom prst="wedgeRoundRectCallout">
            <a:avLst>
              <a:gd name="adj1" fmla="val 76720"/>
              <a:gd name="adj2" fmla="val 3323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This number is 134</a:t>
            </a:r>
            <a:endParaRPr lang="en-GB" sz="24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5979" y="367574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721045" y="465680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alibri" panose="020F0502020204030204" pitchFamily="34" charset="0"/>
              </a:rPr>
              <a:t>Have a think</a:t>
            </a:r>
            <a:endParaRPr lang="en-GB" sz="2400" dirty="0">
              <a:latin typeface="Calibri" panose="020F0502020204030204" pitchFamily="34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1915" y="1857737"/>
            <a:ext cx="788608" cy="76918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434" y="1857737"/>
            <a:ext cx="788608" cy="76918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3802" y="1857737"/>
            <a:ext cx="788608" cy="76918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660" y="1857737"/>
            <a:ext cx="788608" cy="76918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434" y="2653920"/>
            <a:ext cx="788608" cy="76918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4338" y="1857737"/>
            <a:ext cx="788608" cy="76918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1915" y="2653920"/>
            <a:ext cx="788608" cy="76918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4338" y="2653920"/>
            <a:ext cx="788608" cy="76918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57291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1208401" y="1203292"/>
          <a:ext cx="6627224" cy="342104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6806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0486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Thousands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Hundreds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Tens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Ones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963843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5162" y="5263618"/>
            <a:ext cx="1250012" cy="875008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2884981" y="5506788"/>
            <a:ext cx="3006646" cy="508748"/>
          </a:xfrm>
          <a:prstGeom prst="wedgeRoundRectCallout">
            <a:avLst>
              <a:gd name="adj1" fmla="val 76720"/>
              <a:gd name="adj2" fmla="val 3323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This number is 134</a:t>
            </a:r>
            <a:endParaRPr lang="en-GB" sz="24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516959" y="4621304"/>
            <a:ext cx="1737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1,000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343112" y="4621304"/>
            <a:ext cx="1069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300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040288" y="4621304"/>
            <a:ext cx="1069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40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882410" y="4621304"/>
            <a:ext cx="1069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0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668956" y="4955277"/>
            <a:ext cx="1737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1,340</a:t>
            </a:r>
            <a:endParaRPr lang="en-GB" sz="28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5979" y="367574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721045" y="465680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alibri" panose="020F0502020204030204" pitchFamily="34" charset="0"/>
              </a:rPr>
              <a:t>Have a think</a:t>
            </a:r>
            <a:endParaRPr lang="en-GB" sz="2400" dirty="0">
              <a:latin typeface="Calibri" panose="020F0502020204030204" pitchFamily="34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1915" y="1857737"/>
            <a:ext cx="788608" cy="76918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434" y="1857737"/>
            <a:ext cx="788608" cy="76918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3802" y="1857737"/>
            <a:ext cx="788608" cy="76918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660" y="1857737"/>
            <a:ext cx="788608" cy="76918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434" y="2653920"/>
            <a:ext cx="788608" cy="76918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4338" y="1857737"/>
            <a:ext cx="788608" cy="76918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1915" y="2653920"/>
            <a:ext cx="788608" cy="76918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4338" y="2653920"/>
            <a:ext cx="788608" cy="76918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5018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6" grpId="1"/>
      <p:bldP spid="1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925035" y="1157466"/>
            <a:ext cx="5846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What is the value of the 1 digit? </a:t>
            </a:r>
            <a:endParaRPr lang="en-GB" sz="2800" dirty="0">
              <a:latin typeface="Calibri" panose="020F0502020204030204" pitchFamily="34" charset="0"/>
            </a:endParaRPr>
          </a:p>
        </p:txBody>
      </p:sp>
      <p:graphicFrame>
        <p:nvGraphicFramePr>
          <p:cNvPr id="26" name="Table 25"/>
          <p:cNvGraphicFramePr>
            <a:graphicFrameLocks noGrp="1"/>
          </p:cNvGraphicFramePr>
          <p:nvPr>
            <p:extLst/>
          </p:nvPr>
        </p:nvGraphicFramePr>
        <p:xfrm>
          <a:off x="916537" y="1787676"/>
          <a:ext cx="6627224" cy="313078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6806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6521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Thousands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Hundreds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Tens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Ones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673589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64" y="2329945"/>
            <a:ext cx="788608" cy="76918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400" y="2329945"/>
            <a:ext cx="788608" cy="76918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64" y="3085151"/>
            <a:ext cx="788608" cy="76918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400" y="3085151"/>
            <a:ext cx="788608" cy="76918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64" y="3840357"/>
            <a:ext cx="788608" cy="76918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3033" y="2329945"/>
            <a:ext cx="788608" cy="76918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276" y="2329945"/>
            <a:ext cx="788608" cy="76918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4212" y="2329945"/>
            <a:ext cx="788608" cy="76918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276" y="3085151"/>
            <a:ext cx="788608" cy="76918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845" y="2329945"/>
            <a:ext cx="760847" cy="74210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778" y="2329945"/>
            <a:ext cx="760847" cy="742107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5806389" y="1157466"/>
            <a:ext cx="1737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100</a:t>
            </a:r>
            <a:endParaRPr lang="en-GB" sz="28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22873" y="539496"/>
            <a:ext cx="747045" cy="747045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5597939" y="637602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alibri" panose="020F0502020204030204" pitchFamily="34" charset="0"/>
              </a:rPr>
              <a:t>Have a think</a:t>
            </a:r>
            <a:endParaRPr lang="en-GB" sz="2400" dirty="0">
              <a:latin typeface="Calibri" panose="020F0502020204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25035" y="626449"/>
            <a:ext cx="1005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5,132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84104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8" grpId="0"/>
      <p:bldP spid="42" grpId="0"/>
      <p:bldP spid="42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925035" y="1157466"/>
            <a:ext cx="5846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What is the value of the 5 digit? </a:t>
            </a:r>
            <a:endParaRPr lang="en-GB" sz="2800" dirty="0">
              <a:latin typeface="Calibri" panose="020F0502020204030204" pitchFamily="34" charset="0"/>
            </a:endParaRPr>
          </a:p>
        </p:txBody>
      </p:sp>
      <p:graphicFrame>
        <p:nvGraphicFramePr>
          <p:cNvPr id="26" name="Table 25"/>
          <p:cNvGraphicFramePr>
            <a:graphicFrameLocks noGrp="1"/>
          </p:cNvGraphicFramePr>
          <p:nvPr>
            <p:extLst/>
          </p:nvPr>
        </p:nvGraphicFramePr>
        <p:xfrm>
          <a:off x="916537" y="1787676"/>
          <a:ext cx="6627224" cy="313078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6806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6521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Thousands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Hundreds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Tens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Ones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673589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64" y="2329945"/>
            <a:ext cx="788608" cy="76918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400" y="2329945"/>
            <a:ext cx="788608" cy="76918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64" y="3085151"/>
            <a:ext cx="788608" cy="76918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400" y="3085151"/>
            <a:ext cx="788608" cy="76918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64" y="3840357"/>
            <a:ext cx="788608" cy="76918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3033" y="2329945"/>
            <a:ext cx="788608" cy="76918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276" y="2329945"/>
            <a:ext cx="788608" cy="76918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4212" y="2329945"/>
            <a:ext cx="788608" cy="76918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276" y="3085151"/>
            <a:ext cx="788608" cy="76918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845" y="2329945"/>
            <a:ext cx="760847" cy="74210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778" y="2329945"/>
            <a:ext cx="760847" cy="742107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5894006" y="1149669"/>
            <a:ext cx="1737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5,000</a:t>
            </a:r>
            <a:endParaRPr lang="en-GB" sz="28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25035" y="626449"/>
            <a:ext cx="1005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5,132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13835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925035" y="1157466"/>
            <a:ext cx="5846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What is the value of the 2 digit? </a:t>
            </a:r>
            <a:endParaRPr lang="en-GB" sz="2800" dirty="0">
              <a:latin typeface="Calibri" panose="020F0502020204030204" pitchFamily="34" charset="0"/>
            </a:endParaRPr>
          </a:p>
        </p:txBody>
      </p:sp>
      <p:graphicFrame>
        <p:nvGraphicFramePr>
          <p:cNvPr id="26" name="Table 25"/>
          <p:cNvGraphicFramePr>
            <a:graphicFrameLocks noGrp="1"/>
          </p:cNvGraphicFramePr>
          <p:nvPr>
            <p:extLst/>
          </p:nvPr>
        </p:nvGraphicFramePr>
        <p:xfrm>
          <a:off x="916537" y="1787676"/>
          <a:ext cx="6627224" cy="313078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6806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6521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Thousands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Hundreds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Tens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Ones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673589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64" y="2329945"/>
            <a:ext cx="788608" cy="76918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400" y="2329945"/>
            <a:ext cx="788608" cy="76918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64" y="3085151"/>
            <a:ext cx="788608" cy="76918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400" y="3085151"/>
            <a:ext cx="788608" cy="76918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64" y="3840357"/>
            <a:ext cx="788608" cy="76918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3033" y="2329945"/>
            <a:ext cx="788608" cy="76918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276" y="2329945"/>
            <a:ext cx="788608" cy="76918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4212" y="2329945"/>
            <a:ext cx="788608" cy="76918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276" y="3085151"/>
            <a:ext cx="788608" cy="76918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845" y="2329945"/>
            <a:ext cx="760847" cy="74210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778" y="2329945"/>
            <a:ext cx="760847" cy="742107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5894006" y="1149954"/>
            <a:ext cx="1737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2</a:t>
            </a:r>
            <a:endParaRPr lang="en-GB" sz="28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925035" y="5114623"/>
            <a:ext cx="5846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What is this number written in words?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927630" y="5628517"/>
            <a:ext cx="2572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70C0"/>
                </a:solidFill>
                <a:latin typeface="Calibri" panose="020F0502020204030204" pitchFamily="34" charset="0"/>
              </a:rPr>
              <a:t>Five thousand,</a:t>
            </a:r>
            <a:endParaRPr lang="en-GB" sz="2800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22873" y="539496"/>
            <a:ext cx="747045" cy="747045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5597939" y="637602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alibri" panose="020F0502020204030204" pitchFamily="34" charset="0"/>
              </a:rPr>
              <a:t>Have a think</a:t>
            </a:r>
            <a:endParaRPr lang="en-GB" sz="2400" dirty="0">
              <a:latin typeface="Calibri" panose="020F050202020403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146253" y="5628517"/>
            <a:ext cx="2572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70C0"/>
                </a:solidFill>
                <a:latin typeface="Calibri" panose="020F0502020204030204" pitchFamily="34" charset="0"/>
              </a:rPr>
              <a:t>one hundred</a:t>
            </a:r>
            <a:endParaRPr lang="en-GB" sz="2800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159576" y="5628517"/>
            <a:ext cx="2572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70C0"/>
                </a:solidFill>
                <a:latin typeface="Calibri" panose="020F0502020204030204" pitchFamily="34" charset="0"/>
              </a:rPr>
              <a:t>and thirty-two</a:t>
            </a:r>
            <a:endParaRPr lang="en-GB" sz="2800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25035" y="626449"/>
            <a:ext cx="1005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5,132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919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2" grpId="0"/>
      <p:bldP spid="43" grpId="0"/>
      <p:bldP spid="4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35505" y="1600200"/>
            <a:ext cx="58671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Now try the tasks for Tuesday that you </a:t>
            </a:r>
            <a:endParaRPr lang="en-GB" sz="2800" dirty="0" smtClean="0"/>
          </a:p>
          <a:p>
            <a:r>
              <a:rPr lang="en-GB" sz="2800" dirty="0" smtClean="0"/>
              <a:t>will </a:t>
            </a:r>
            <a:r>
              <a:rPr lang="en-GB" sz="2800" dirty="0" smtClean="0"/>
              <a:t>find on our website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996992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010" y="0"/>
            <a:ext cx="4489284" cy="219956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067" y="2475148"/>
            <a:ext cx="4638675" cy="26193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100011" y="2851484"/>
            <a:ext cx="1106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 smtClean="0"/>
              <a:t>Challenge</a:t>
            </a:r>
            <a:endParaRPr lang="en-GB" u="sng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5800" y="3474627"/>
            <a:ext cx="4648200" cy="18954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47537" y="308629"/>
            <a:ext cx="1864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7000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47537" y="645695"/>
            <a:ext cx="1864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900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47537" y="1065514"/>
            <a:ext cx="1864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4 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41522" y="1406090"/>
            <a:ext cx="1864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70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64831" y="1797187"/>
            <a:ext cx="1864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10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0368" y="4826675"/>
            <a:ext cx="186489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All multiples of a thousand end in a zero, therefore they are all even numbers as even numbers end in a 2, 4, 6, 8, or 0.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88153" y="5348334"/>
            <a:ext cx="24179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Answers may include: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3621	1650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2631	2640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1641	3630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897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86590" y="866275"/>
            <a:ext cx="677377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 dirty="0" smtClean="0"/>
              <a:t>LO: Partitioning.</a:t>
            </a:r>
          </a:p>
          <a:p>
            <a:r>
              <a:rPr lang="en-GB" sz="4400" u="sng" dirty="0" smtClean="0"/>
              <a:t>C: To know and use number. </a:t>
            </a:r>
            <a:endParaRPr lang="en-GB" sz="4400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529390" y="3428999"/>
            <a:ext cx="58112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Watch this </a:t>
            </a:r>
            <a:r>
              <a:rPr lang="en-GB" dirty="0" smtClean="0"/>
              <a:t>whole video (don’t pause to answer questions)</a:t>
            </a:r>
            <a:r>
              <a:rPr lang="en-GB" dirty="0" smtClean="0"/>
              <a:t> </a:t>
            </a:r>
            <a:r>
              <a:rPr lang="en-GB" dirty="0" smtClean="0"/>
              <a:t>then answer the questions </a:t>
            </a:r>
            <a:r>
              <a:rPr lang="en-GB" dirty="0" smtClean="0"/>
              <a:t>for Wednesday on the website.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vimeo.com/455454604</a:t>
            </a:r>
            <a:endParaRPr lang="en-GB" dirty="0" smtClean="0"/>
          </a:p>
          <a:p>
            <a:r>
              <a:rPr lang="en-GB" dirty="0" smtClean="0"/>
              <a:t> 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2166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39426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67512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What is the value of the 2 digit in 2,401?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Which digit is in the tens place in 8,345?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3)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Calculate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900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70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5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7497474" cy="4832092"/>
              </a:xfrm>
              <a:prstGeom prst="rect">
                <a:avLst/>
              </a:prstGeom>
              <a:blipFill>
                <a:blip r:embed="rId6"/>
                <a:stretch>
                  <a:fillRect l="-1709" t="-138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63928" y="2963585"/>
            <a:ext cx="2543175" cy="3371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181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67512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What is the value of the 2 digit in 2,401?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Which digit is in the tens place in 8,345?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3)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Calculate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28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	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900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70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5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7497474" cy="4832092"/>
              </a:xfrm>
              <a:prstGeom prst="rect">
                <a:avLst/>
              </a:prstGeom>
              <a:blipFill>
                <a:blip r:embed="rId5"/>
                <a:stretch>
                  <a:fillRect l="-1709" t="-138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6557555" y="759787"/>
            <a:ext cx="1410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2,000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430589" y="1611122"/>
            <a:ext cx="2538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4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66375" y="3753562"/>
            <a:ext cx="2538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975</a:t>
            </a:r>
            <a:endParaRPr lang="en-GB" sz="2800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38892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1532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741442" y="3142235"/>
          <a:ext cx="7344468" cy="285519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36117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836117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836117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836117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617523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Thousands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Hundreds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Tens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Ones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23767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696134" y="447837"/>
            <a:ext cx="1407944" cy="13826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808" t="28591" r="18639" b="28089"/>
          <a:stretch/>
        </p:blipFill>
        <p:spPr>
          <a:xfrm>
            <a:off x="2870317" y="1439351"/>
            <a:ext cx="1380892" cy="144511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467701" y="432781"/>
            <a:ext cx="527504" cy="148756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700252" y="1165045"/>
            <a:ext cx="265314" cy="30462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6851153" y="1830489"/>
            <a:ext cx="265314" cy="30462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404213" y="2149404"/>
            <a:ext cx="265314" cy="30462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1242766" y="2234771"/>
            <a:ext cx="265314" cy="30462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004740" y="816578"/>
            <a:ext cx="527504" cy="148756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4542233" y="1701351"/>
            <a:ext cx="527504" cy="148756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4306597" y="287483"/>
            <a:ext cx="1407944" cy="138265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6151752" y="432781"/>
            <a:ext cx="527504" cy="1487562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128140" y="1442865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2,144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1722726" y="1442865"/>
                <a:ext cx="12203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2726" y="1442865"/>
                <a:ext cx="1220331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2595920" y="1442865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2,000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3154372" y="1442865"/>
                <a:ext cx="12203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4372" y="1442865"/>
                <a:ext cx="1220331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3976602" y="1442865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100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4273083" y="1442865"/>
                <a:ext cx="12203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3083" y="1442865"/>
                <a:ext cx="1220331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28"/>
          <p:cNvSpPr txBox="1"/>
          <p:nvPr/>
        </p:nvSpPr>
        <p:spPr>
          <a:xfrm>
            <a:off x="5130754" y="1442865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40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5312084" y="1442865"/>
                <a:ext cx="12203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2084" y="1442865"/>
                <a:ext cx="1220331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/>
          <p:cNvSpPr txBox="1"/>
          <p:nvPr/>
        </p:nvSpPr>
        <p:spPr>
          <a:xfrm>
            <a:off x="6236133" y="1437822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4</a:t>
            </a:r>
            <a:endParaRPr lang="en-GB" sz="2800" dirty="0"/>
          </a:p>
        </p:txBody>
      </p:sp>
      <p:sp>
        <p:nvSpPr>
          <p:cNvPr id="5" name="TextBox 4"/>
          <p:cNvSpPr txBox="1"/>
          <p:nvPr/>
        </p:nvSpPr>
        <p:spPr>
          <a:xfrm flipH="1">
            <a:off x="2292004" y="6230939"/>
            <a:ext cx="3531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Let’s look at this as a class</a:t>
            </a:r>
            <a:r>
              <a:rPr lang="en-GB" dirty="0" smtClean="0"/>
              <a:t>.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78779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22222E-6 L 0.00886 0.4740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4" y="2370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59259E-6 L -0.33525 0.6363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71" y="31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22222E-6 L -0.01667 0.3513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3" y="17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81481E-6 L 0.26163 0.4317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73" y="21574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22222E-6 L 0.25816 0.4856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99" y="2428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761 0.00139 L 0.07639 0.3011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1" y="14977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22222E-6 L -0.05573 0.4798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5" y="23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85185E-6 L 0.59896 0.2671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948" y="1335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7 L 0.41371 0.41921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77" y="20949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85185E-6 L 0.14393 0.36921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87" y="18449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7 L 0.06927 0.41181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55" y="20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806726" y="825317"/>
          <a:ext cx="6728824" cy="350946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2206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682206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68220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8220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8815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Thousands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Hundreds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Tens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Ones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3021309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1052" y="1331546"/>
            <a:ext cx="806412" cy="78655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3674" y="1331546"/>
            <a:ext cx="806412" cy="78655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4104" y="1331546"/>
            <a:ext cx="806412" cy="78655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726" y="1331546"/>
            <a:ext cx="806412" cy="78655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277" y="1331546"/>
            <a:ext cx="806412" cy="78655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1052" y="2046613"/>
            <a:ext cx="806412" cy="78655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277" y="2046613"/>
            <a:ext cx="806412" cy="78655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0712" y="2764990"/>
            <a:ext cx="806412" cy="78655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937" y="2768300"/>
            <a:ext cx="806412" cy="78655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0712" y="3480057"/>
            <a:ext cx="806412" cy="78655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937" y="3483367"/>
            <a:ext cx="806412" cy="78655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019" y="2046613"/>
            <a:ext cx="806412" cy="78655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7885" y="1331546"/>
            <a:ext cx="806412" cy="78655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398" y="1331546"/>
            <a:ext cx="806412" cy="78655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5951" y="1331546"/>
            <a:ext cx="806412" cy="78655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40" y="2046613"/>
            <a:ext cx="806412" cy="78655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0965" y="2046613"/>
            <a:ext cx="806412" cy="78655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560" y="2768300"/>
            <a:ext cx="806412" cy="78655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9785" y="2768300"/>
            <a:ext cx="806412" cy="786550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1376335" y="4773900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6,238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1970921" y="4773900"/>
                <a:ext cx="12203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0921" y="4773900"/>
                <a:ext cx="1220331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TextBox 50"/>
          <p:cNvSpPr txBox="1"/>
          <p:nvPr/>
        </p:nvSpPr>
        <p:spPr>
          <a:xfrm>
            <a:off x="2844115" y="4773900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  <a:r>
              <a:rPr lang="en-GB" sz="2800" dirty="0" smtClean="0"/>
              <a:t>,000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3402567" y="4773900"/>
                <a:ext cx="12203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2567" y="4773900"/>
                <a:ext cx="1220331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TextBox 52"/>
          <p:cNvSpPr txBox="1"/>
          <p:nvPr/>
        </p:nvSpPr>
        <p:spPr>
          <a:xfrm>
            <a:off x="4224797" y="4773900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  <a:r>
              <a:rPr lang="en-GB" sz="2800" dirty="0" smtClean="0"/>
              <a:t>00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4521278" y="4773900"/>
                <a:ext cx="12203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1278" y="4773900"/>
                <a:ext cx="1220331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TextBox 54"/>
          <p:cNvSpPr txBox="1"/>
          <p:nvPr/>
        </p:nvSpPr>
        <p:spPr>
          <a:xfrm>
            <a:off x="5378949" y="4773900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  <a:r>
              <a:rPr lang="en-GB" sz="2800" dirty="0" smtClean="0"/>
              <a:t>0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>
                <a:off x="5874765" y="4773900"/>
                <a:ext cx="60539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4765" y="4773900"/>
                <a:ext cx="605396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7" name="TextBox 56"/>
          <p:cNvSpPr txBox="1"/>
          <p:nvPr/>
        </p:nvSpPr>
        <p:spPr>
          <a:xfrm>
            <a:off x="6471695" y="4773900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2857178" y="5239490"/>
            <a:ext cx="952359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4277348" y="5239490"/>
            <a:ext cx="688244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5300870" y="5239490"/>
            <a:ext cx="688244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6363002" y="5239490"/>
            <a:ext cx="688244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1376335" y="5449520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6,238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Box 61"/>
              <p:cNvSpPr txBox="1"/>
              <p:nvPr/>
            </p:nvSpPr>
            <p:spPr>
              <a:xfrm>
                <a:off x="1970921" y="5449520"/>
                <a:ext cx="12203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62" name="TextBox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0921" y="5449520"/>
                <a:ext cx="1220331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TextBox 62"/>
          <p:cNvSpPr txBox="1"/>
          <p:nvPr/>
        </p:nvSpPr>
        <p:spPr>
          <a:xfrm>
            <a:off x="6331268" y="5449520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  <a:r>
              <a:rPr lang="en-GB" sz="2800" dirty="0" smtClean="0"/>
              <a:t>,000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3402567" y="5449520"/>
                <a:ext cx="12203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2567" y="5449520"/>
                <a:ext cx="1220331" cy="523220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/>
              <p:cNvSpPr txBox="1"/>
              <p:nvPr/>
            </p:nvSpPr>
            <p:spPr>
              <a:xfrm>
                <a:off x="4521278" y="5449520"/>
                <a:ext cx="12203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66" name="Text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1278" y="5449520"/>
                <a:ext cx="1220331" cy="523220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TextBox 66"/>
          <p:cNvSpPr txBox="1"/>
          <p:nvPr/>
        </p:nvSpPr>
        <p:spPr>
          <a:xfrm>
            <a:off x="4256752" y="5449520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  <a:r>
              <a:rPr lang="en-GB" sz="2800" dirty="0" smtClean="0"/>
              <a:t>0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Box 67"/>
              <p:cNvSpPr txBox="1"/>
              <p:nvPr/>
            </p:nvSpPr>
            <p:spPr>
              <a:xfrm>
                <a:off x="5874765" y="5449520"/>
                <a:ext cx="60539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68" name="Text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4765" y="5449520"/>
                <a:ext cx="605396" cy="523220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9" name="TextBox 68"/>
          <p:cNvSpPr txBox="1"/>
          <p:nvPr/>
        </p:nvSpPr>
        <p:spPr>
          <a:xfrm>
            <a:off x="3114003" y="5449520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</a:t>
            </a:r>
          </a:p>
        </p:txBody>
      </p:sp>
      <p:cxnSp>
        <p:nvCxnSpPr>
          <p:cNvPr id="70" name="Straight Connector 69"/>
          <p:cNvCxnSpPr/>
          <p:nvPr/>
        </p:nvCxnSpPr>
        <p:spPr>
          <a:xfrm>
            <a:off x="2857178" y="5915110"/>
            <a:ext cx="952359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>
            <a:off x="4277348" y="5915110"/>
            <a:ext cx="688244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5300870" y="5915110"/>
            <a:ext cx="688244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6363002" y="5915110"/>
            <a:ext cx="1043687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5291091" y="5449520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  <a:r>
              <a:rPr lang="en-GB" sz="2800" dirty="0" smtClean="0"/>
              <a:t>00</a:t>
            </a:r>
            <a:endParaRPr lang="en-GB" sz="2800" dirty="0"/>
          </a:p>
        </p:txBody>
      </p:sp>
      <p:pic>
        <p:nvPicPr>
          <p:cNvPr id="65" name="Picture 64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15689" y="4368432"/>
            <a:ext cx="695325" cy="18573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17251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3" grpId="0"/>
      <p:bldP spid="55" grpId="0"/>
      <p:bldP spid="57" grpId="0"/>
      <p:bldP spid="61" grpId="0"/>
      <p:bldP spid="62" grpId="0"/>
      <p:bldP spid="63" grpId="0"/>
      <p:bldP spid="64" grpId="0"/>
      <p:bldP spid="66" grpId="0"/>
      <p:bldP spid="67" grpId="0"/>
      <p:bldP spid="68" grpId="0"/>
      <p:bldP spid="69" grpId="0"/>
      <p:bldP spid="7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806726" y="1060451"/>
          <a:ext cx="6728824" cy="350946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2206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682206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68220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8220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8815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Thousands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Hundreds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Tens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Ones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3021309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1052" y="1566680"/>
            <a:ext cx="806412" cy="78655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3674" y="1566680"/>
            <a:ext cx="806412" cy="78655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726" y="1566680"/>
            <a:ext cx="806412" cy="78655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277" y="1566680"/>
            <a:ext cx="806412" cy="78655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1052" y="2281747"/>
            <a:ext cx="806412" cy="78655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277" y="2281747"/>
            <a:ext cx="806412" cy="78655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0712" y="3000124"/>
            <a:ext cx="806412" cy="78655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937" y="3003434"/>
            <a:ext cx="806412" cy="78655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0712" y="3715191"/>
            <a:ext cx="806412" cy="78655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937" y="3718501"/>
            <a:ext cx="806412" cy="78655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019" y="2281747"/>
            <a:ext cx="806412" cy="78655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7885" y="1566680"/>
            <a:ext cx="806412" cy="78655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5951" y="1566680"/>
            <a:ext cx="806412" cy="78655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40" y="2281747"/>
            <a:ext cx="806412" cy="78655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0965" y="2281747"/>
            <a:ext cx="806412" cy="78655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560" y="3003434"/>
            <a:ext cx="806412" cy="78655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9785" y="3003434"/>
            <a:ext cx="806412" cy="786550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1376335" y="4773900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6,038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1970921" y="4773900"/>
                <a:ext cx="12203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0921" y="4773900"/>
                <a:ext cx="122033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TextBox 50"/>
          <p:cNvSpPr txBox="1"/>
          <p:nvPr/>
        </p:nvSpPr>
        <p:spPr>
          <a:xfrm>
            <a:off x="2844115" y="4773900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  <a:r>
              <a:rPr lang="en-GB" sz="2800" dirty="0" smtClean="0"/>
              <a:t>,000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3402567" y="4773900"/>
                <a:ext cx="12203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2567" y="4773900"/>
                <a:ext cx="1220331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TextBox 52"/>
          <p:cNvSpPr txBox="1"/>
          <p:nvPr/>
        </p:nvSpPr>
        <p:spPr>
          <a:xfrm>
            <a:off x="4446868" y="4773900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0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4887885" y="4773900"/>
                <a:ext cx="4713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7885" y="4773900"/>
                <a:ext cx="471353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TextBox 54"/>
          <p:cNvSpPr txBox="1"/>
          <p:nvPr/>
        </p:nvSpPr>
        <p:spPr>
          <a:xfrm>
            <a:off x="5378949" y="4773900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  <a:r>
              <a:rPr lang="en-GB" sz="2800" dirty="0" smtClean="0"/>
              <a:t>0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>
                <a:off x="5874765" y="4773900"/>
                <a:ext cx="60539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4765" y="4773900"/>
                <a:ext cx="605396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7" name="TextBox 56"/>
          <p:cNvSpPr txBox="1"/>
          <p:nvPr/>
        </p:nvSpPr>
        <p:spPr>
          <a:xfrm>
            <a:off x="6471695" y="4773900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2857178" y="5239490"/>
            <a:ext cx="952359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4277348" y="5239490"/>
            <a:ext cx="688244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5300870" y="5239490"/>
            <a:ext cx="688244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6363002" y="5239490"/>
            <a:ext cx="688244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1376335" y="5391890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6,038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1970921" y="5391890"/>
                <a:ext cx="12203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0921" y="5391890"/>
                <a:ext cx="1220331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/>
          <p:cNvSpPr txBox="1"/>
          <p:nvPr/>
        </p:nvSpPr>
        <p:spPr>
          <a:xfrm>
            <a:off x="2844115" y="5391890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  <a:r>
              <a:rPr lang="en-GB" sz="2800" dirty="0" smtClean="0"/>
              <a:t>,000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3402567" y="5391890"/>
                <a:ext cx="12203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2567" y="5391890"/>
                <a:ext cx="1220331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TextBox 62"/>
          <p:cNvSpPr txBox="1"/>
          <p:nvPr/>
        </p:nvSpPr>
        <p:spPr>
          <a:xfrm>
            <a:off x="4349920" y="5391890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  <a:r>
              <a:rPr lang="en-GB" sz="2800" dirty="0" smtClean="0"/>
              <a:t>0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4845736" y="5391890"/>
                <a:ext cx="60539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5736" y="5391890"/>
                <a:ext cx="605396" cy="523220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5" name="TextBox 64"/>
          <p:cNvSpPr txBox="1"/>
          <p:nvPr/>
        </p:nvSpPr>
        <p:spPr>
          <a:xfrm>
            <a:off x="5442666" y="5391890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</a:t>
            </a:r>
          </a:p>
        </p:txBody>
      </p:sp>
      <p:cxnSp>
        <p:nvCxnSpPr>
          <p:cNvPr id="66" name="Straight Connector 65"/>
          <p:cNvCxnSpPr/>
          <p:nvPr/>
        </p:nvCxnSpPr>
        <p:spPr>
          <a:xfrm>
            <a:off x="2857178" y="5857480"/>
            <a:ext cx="952359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>
            <a:off x="4271841" y="5857480"/>
            <a:ext cx="688244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5333973" y="5857480"/>
            <a:ext cx="688244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1" name="Picture 70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445979" y="367574"/>
            <a:ext cx="747045" cy="747045"/>
          </a:xfrm>
          <a:prstGeom prst="rect">
            <a:avLst/>
          </a:prstGeom>
        </p:spPr>
      </p:pic>
      <p:sp>
        <p:nvSpPr>
          <p:cNvPr id="72" name="TextBox 71"/>
          <p:cNvSpPr txBox="1"/>
          <p:nvPr/>
        </p:nvSpPr>
        <p:spPr>
          <a:xfrm>
            <a:off x="5721045" y="465680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alibri" panose="020F0502020204030204" pitchFamily="34" charset="0"/>
              </a:rPr>
              <a:t>Have a think</a:t>
            </a:r>
            <a:endParaRPr lang="en-GB" sz="2400" dirty="0">
              <a:latin typeface="Calibri" panose="020F0502020204030204" pitchFamily="34" charset="0"/>
            </a:endParaRPr>
          </a:p>
        </p:txBody>
      </p:sp>
      <p:pic>
        <p:nvPicPr>
          <p:cNvPr id="61" name="Picture 6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95536" y="4862522"/>
            <a:ext cx="695325" cy="18573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9777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3" grpId="0"/>
      <p:bldP spid="53" grpId="1"/>
      <p:bldP spid="55" grpId="0"/>
      <p:bldP spid="57" grpId="0"/>
      <p:bldP spid="35" grpId="0"/>
      <p:bldP spid="36" grpId="0"/>
      <p:bldP spid="37" grpId="0"/>
      <p:bldP spid="44" grpId="0"/>
      <p:bldP spid="63" grpId="0"/>
      <p:bldP spid="64" grpId="0"/>
      <p:bldP spid="6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806726" y="1060451"/>
          <a:ext cx="6728824" cy="23219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2206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682206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68220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8220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01293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Thousands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Hundreds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Tens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Ones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864782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1052" y="1566680"/>
            <a:ext cx="806412" cy="78655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3674" y="1566680"/>
            <a:ext cx="806412" cy="78655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511" y="1566680"/>
            <a:ext cx="806412" cy="78655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277" y="1566680"/>
            <a:ext cx="806412" cy="78655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736" y="1566680"/>
            <a:ext cx="806412" cy="78655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525" y="2281747"/>
            <a:ext cx="806412" cy="786550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1405687" y="3746480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3,412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2000273" y="3746480"/>
                <a:ext cx="12203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0273" y="3746480"/>
                <a:ext cx="122033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TextBox 50"/>
          <p:cNvSpPr txBox="1"/>
          <p:nvPr/>
        </p:nvSpPr>
        <p:spPr>
          <a:xfrm>
            <a:off x="2873467" y="3746480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3,000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3431919" y="3746480"/>
                <a:ext cx="12203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1919" y="3746480"/>
                <a:ext cx="1220331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TextBox 52"/>
          <p:cNvSpPr txBox="1"/>
          <p:nvPr/>
        </p:nvSpPr>
        <p:spPr>
          <a:xfrm>
            <a:off x="4253399" y="3746480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400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4917237" y="3746480"/>
                <a:ext cx="4713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7237" y="3746480"/>
                <a:ext cx="471353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TextBox 54"/>
          <p:cNvSpPr txBox="1"/>
          <p:nvPr/>
        </p:nvSpPr>
        <p:spPr>
          <a:xfrm>
            <a:off x="5408301" y="3746480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10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>
                <a:off x="5904117" y="3746480"/>
                <a:ext cx="60539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04117" y="3746480"/>
                <a:ext cx="605396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7" name="TextBox 56"/>
          <p:cNvSpPr txBox="1"/>
          <p:nvPr/>
        </p:nvSpPr>
        <p:spPr>
          <a:xfrm>
            <a:off x="6501047" y="3746480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2</a:t>
            </a:r>
            <a:endParaRPr lang="en-GB" sz="2800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2886530" y="4212070"/>
            <a:ext cx="952359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4306700" y="4212070"/>
            <a:ext cx="688244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5330222" y="4212070"/>
            <a:ext cx="688244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6392354" y="4212070"/>
            <a:ext cx="688244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2" name="Picture 6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452" y="1566680"/>
            <a:ext cx="806412" cy="786550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746" y="1566680"/>
            <a:ext cx="806412" cy="786550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3006" y="2281747"/>
            <a:ext cx="806412" cy="786550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4300" y="2281747"/>
            <a:ext cx="806412" cy="786550"/>
          </a:xfrm>
          <a:prstGeom prst="rect">
            <a:avLst/>
          </a:prstGeom>
        </p:spPr>
      </p:pic>
      <p:sp>
        <p:nvSpPr>
          <p:cNvPr id="74" name="TextBox 73"/>
          <p:cNvSpPr txBox="1"/>
          <p:nvPr/>
        </p:nvSpPr>
        <p:spPr>
          <a:xfrm>
            <a:off x="1429813" y="4372137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3,412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5" name="TextBox 74"/>
              <p:cNvSpPr txBox="1"/>
              <p:nvPr/>
            </p:nvSpPr>
            <p:spPr>
              <a:xfrm>
                <a:off x="2024399" y="4372137"/>
                <a:ext cx="12203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75" name="Text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4399" y="4372137"/>
                <a:ext cx="1220331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6" name="TextBox 75"/>
          <p:cNvSpPr txBox="1"/>
          <p:nvPr/>
        </p:nvSpPr>
        <p:spPr>
          <a:xfrm>
            <a:off x="2897593" y="4372137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3,000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Box 76"/>
              <p:cNvSpPr txBox="1"/>
              <p:nvPr/>
            </p:nvSpPr>
            <p:spPr>
              <a:xfrm>
                <a:off x="3456045" y="4372137"/>
                <a:ext cx="12203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77" name="TextBox 7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6045" y="4372137"/>
                <a:ext cx="1220331" cy="523220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8" name="TextBox 77"/>
          <p:cNvSpPr txBox="1"/>
          <p:nvPr/>
        </p:nvSpPr>
        <p:spPr>
          <a:xfrm>
            <a:off x="4277525" y="4372137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300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Box 78"/>
              <p:cNvSpPr txBox="1"/>
              <p:nvPr/>
            </p:nvSpPr>
            <p:spPr>
              <a:xfrm>
                <a:off x="4941363" y="4372137"/>
                <a:ext cx="4713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79" name="TextBox 7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1363" y="4372137"/>
                <a:ext cx="471353" cy="523220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0" name="TextBox 79"/>
          <p:cNvSpPr txBox="1"/>
          <p:nvPr/>
        </p:nvSpPr>
        <p:spPr>
          <a:xfrm>
            <a:off x="5330222" y="4372137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110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Box 80"/>
              <p:cNvSpPr txBox="1"/>
              <p:nvPr/>
            </p:nvSpPr>
            <p:spPr>
              <a:xfrm>
                <a:off x="5928243" y="4372137"/>
                <a:ext cx="60539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81" name="TextBox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8243" y="4372137"/>
                <a:ext cx="605396" cy="523220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TextBox 81"/>
          <p:cNvSpPr txBox="1"/>
          <p:nvPr/>
        </p:nvSpPr>
        <p:spPr>
          <a:xfrm>
            <a:off x="6525173" y="4372137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2</a:t>
            </a:r>
            <a:endParaRPr lang="en-GB" sz="2800" dirty="0"/>
          </a:p>
        </p:txBody>
      </p:sp>
      <p:cxnSp>
        <p:nvCxnSpPr>
          <p:cNvPr id="83" name="Straight Connector 82"/>
          <p:cNvCxnSpPr/>
          <p:nvPr/>
        </p:nvCxnSpPr>
        <p:spPr>
          <a:xfrm>
            <a:off x="2910656" y="4837727"/>
            <a:ext cx="952359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4330826" y="4837727"/>
            <a:ext cx="688244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>
            <a:off x="5354348" y="4837727"/>
            <a:ext cx="688244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>
            <a:off x="6416480" y="4837727"/>
            <a:ext cx="688244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7" name="TextBox 86"/>
          <p:cNvSpPr txBox="1"/>
          <p:nvPr/>
        </p:nvSpPr>
        <p:spPr>
          <a:xfrm>
            <a:off x="1421266" y="4997794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3,412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8" name="TextBox 87"/>
              <p:cNvSpPr txBox="1"/>
              <p:nvPr/>
            </p:nvSpPr>
            <p:spPr>
              <a:xfrm>
                <a:off x="2015852" y="4997794"/>
                <a:ext cx="12203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88" name="TextBox 8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5852" y="4997794"/>
                <a:ext cx="1220331" cy="523220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9" name="TextBox 88"/>
          <p:cNvSpPr txBox="1"/>
          <p:nvPr/>
        </p:nvSpPr>
        <p:spPr>
          <a:xfrm>
            <a:off x="2889046" y="4997794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3,200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0" name="TextBox 89"/>
              <p:cNvSpPr txBox="1"/>
              <p:nvPr/>
            </p:nvSpPr>
            <p:spPr>
              <a:xfrm>
                <a:off x="3447498" y="4997794"/>
                <a:ext cx="12203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90" name="TextBox 8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7498" y="4997794"/>
                <a:ext cx="1220331" cy="523220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1" name="TextBox 90"/>
          <p:cNvSpPr txBox="1"/>
          <p:nvPr/>
        </p:nvSpPr>
        <p:spPr>
          <a:xfrm>
            <a:off x="4268978" y="4997794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  <a:r>
              <a:rPr lang="en-GB" sz="2800" dirty="0" smtClean="0"/>
              <a:t>00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2" name="TextBox 91"/>
              <p:cNvSpPr txBox="1"/>
              <p:nvPr/>
            </p:nvSpPr>
            <p:spPr>
              <a:xfrm>
                <a:off x="4932816" y="4997794"/>
                <a:ext cx="4713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92" name="TextBox 9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2816" y="4997794"/>
                <a:ext cx="471353" cy="523220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3" name="TextBox 92"/>
          <p:cNvSpPr txBox="1"/>
          <p:nvPr/>
        </p:nvSpPr>
        <p:spPr>
          <a:xfrm>
            <a:off x="5388590" y="4997794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10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TextBox 93"/>
              <p:cNvSpPr txBox="1"/>
              <p:nvPr/>
            </p:nvSpPr>
            <p:spPr>
              <a:xfrm>
                <a:off x="5919696" y="4997794"/>
                <a:ext cx="60539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94" name="TextBox 9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19696" y="4997794"/>
                <a:ext cx="605396" cy="523220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5" name="TextBox 94"/>
          <p:cNvSpPr txBox="1"/>
          <p:nvPr/>
        </p:nvSpPr>
        <p:spPr>
          <a:xfrm>
            <a:off x="6516626" y="4997794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2</a:t>
            </a:r>
            <a:endParaRPr lang="en-GB" sz="2800" dirty="0"/>
          </a:p>
        </p:txBody>
      </p:sp>
      <p:cxnSp>
        <p:nvCxnSpPr>
          <p:cNvPr id="96" name="Straight Connector 95"/>
          <p:cNvCxnSpPr/>
          <p:nvPr/>
        </p:nvCxnSpPr>
        <p:spPr>
          <a:xfrm>
            <a:off x="2902109" y="5463384"/>
            <a:ext cx="952359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4322279" y="5463384"/>
            <a:ext cx="688244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8" name="Straight Connector 97"/>
          <p:cNvCxnSpPr/>
          <p:nvPr/>
        </p:nvCxnSpPr>
        <p:spPr>
          <a:xfrm>
            <a:off x="5345801" y="5463384"/>
            <a:ext cx="688244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>
            <a:off x="6407933" y="5463384"/>
            <a:ext cx="688244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0" name="TextBox 99"/>
          <p:cNvSpPr txBox="1"/>
          <p:nvPr/>
        </p:nvSpPr>
        <p:spPr>
          <a:xfrm>
            <a:off x="1421266" y="5569250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3,412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1" name="TextBox 100"/>
              <p:cNvSpPr txBox="1"/>
              <p:nvPr/>
            </p:nvSpPr>
            <p:spPr>
              <a:xfrm>
                <a:off x="2015852" y="5569250"/>
                <a:ext cx="12203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01" name="TextBox 10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5852" y="5569250"/>
                <a:ext cx="1220331" cy="523220"/>
              </a:xfrm>
              <a:prstGeom prst="rect">
                <a:avLst/>
              </a:prstGeom>
              <a:blipFill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3" name="TextBox 102"/>
              <p:cNvSpPr txBox="1"/>
              <p:nvPr/>
            </p:nvSpPr>
            <p:spPr>
              <a:xfrm>
                <a:off x="3447498" y="5569250"/>
                <a:ext cx="12203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03" name="TextBox 10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7498" y="5569250"/>
                <a:ext cx="1220331" cy="523220"/>
              </a:xfrm>
              <a:prstGeom prst="rect">
                <a:avLst/>
              </a:prstGeom>
              <a:blipFill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5" name="TextBox 104"/>
              <p:cNvSpPr txBox="1"/>
              <p:nvPr/>
            </p:nvSpPr>
            <p:spPr>
              <a:xfrm>
                <a:off x="4932816" y="5569250"/>
                <a:ext cx="4713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05" name="TextBox 10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2816" y="5569250"/>
                <a:ext cx="471353" cy="523220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7" name="TextBox 106"/>
              <p:cNvSpPr txBox="1"/>
              <p:nvPr/>
            </p:nvSpPr>
            <p:spPr>
              <a:xfrm>
                <a:off x="5919696" y="5569250"/>
                <a:ext cx="60539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07" name="TextBox 10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19696" y="5569250"/>
                <a:ext cx="605396" cy="523220"/>
              </a:xfrm>
              <a:prstGeom prst="rect">
                <a:avLst/>
              </a:prstGeom>
              <a:blipFill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9" name="Straight Connector 108"/>
          <p:cNvCxnSpPr/>
          <p:nvPr/>
        </p:nvCxnSpPr>
        <p:spPr>
          <a:xfrm>
            <a:off x="2902109" y="6034840"/>
            <a:ext cx="952359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0" name="Straight Connector 109"/>
          <p:cNvCxnSpPr/>
          <p:nvPr/>
        </p:nvCxnSpPr>
        <p:spPr>
          <a:xfrm>
            <a:off x="4322279" y="6034840"/>
            <a:ext cx="688244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1" name="Straight Connector 110"/>
          <p:cNvCxnSpPr/>
          <p:nvPr/>
        </p:nvCxnSpPr>
        <p:spPr>
          <a:xfrm>
            <a:off x="5345801" y="6034840"/>
            <a:ext cx="688244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>
            <a:off x="6407933" y="6034840"/>
            <a:ext cx="688244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3" name="Picture 112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7445979" y="367574"/>
            <a:ext cx="747045" cy="747045"/>
          </a:xfrm>
          <a:prstGeom prst="rect">
            <a:avLst/>
          </a:prstGeom>
        </p:spPr>
      </p:pic>
      <p:sp>
        <p:nvSpPr>
          <p:cNvPr id="114" name="TextBox 113"/>
          <p:cNvSpPr txBox="1"/>
          <p:nvPr/>
        </p:nvSpPr>
        <p:spPr>
          <a:xfrm>
            <a:off x="5721045" y="465680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alibri" panose="020F0502020204030204" pitchFamily="34" charset="0"/>
              </a:rPr>
              <a:t>Have a think</a:t>
            </a:r>
            <a:endParaRPr lang="en-GB" sz="2400" dirty="0">
              <a:latin typeface="Calibri" panose="020F0502020204030204" pitchFamily="34" charset="0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4277525" y="5569250"/>
            <a:ext cx="122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100</a:t>
            </a:r>
            <a:endParaRPr lang="en-GB" sz="2800" dirty="0"/>
          </a:p>
        </p:txBody>
      </p:sp>
      <p:sp>
        <p:nvSpPr>
          <p:cNvPr id="4" name="L-Shape 3"/>
          <p:cNvSpPr/>
          <p:nvPr/>
        </p:nvSpPr>
        <p:spPr>
          <a:xfrm rot="5400000">
            <a:off x="2508932" y="1610502"/>
            <a:ext cx="1501617" cy="1488119"/>
          </a:xfrm>
          <a:prstGeom prst="corner">
            <a:avLst>
              <a:gd name="adj1" fmla="val 48444"/>
              <a:gd name="adj2" fmla="val 47352"/>
            </a:avLst>
          </a:prstGeom>
          <a:noFill/>
          <a:ln w="38100">
            <a:solidFill>
              <a:srgbClr val="7030A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L-Shape 65"/>
          <p:cNvSpPr/>
          <p:nvPr/>
        </p:nvSpPr>
        <p:spPr>
          <a:xfrm rot="16200000">
            <a:off x="3357298" y="1520713"/>
            <a:ext cx="1501617" cy="1618262"/>
          </a:xfrm>
          <a:prstGeom prst="corner">
            <a:avLst>
              <a:gd name="adj1" fmla="val 47621"/>
              <a:gd name="adj2" fmla="val 47352"/>
            </a:avLst>
          </a:prstGeom>
          <a:noFill/>
          <a:ln w="38100"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L-Shape 67"/>
          <p:cNvSpPr/>
          <p:nvPr/>
        </p:nvSpPr>
        <p:spPr>
          <a:xfrm rot="5400000">
            <a:off x="2916476" y="1215316"/>
            <a:ext cx="711243" cy="1488119"/>
          </a:xfrm>
          <a:prstGeom prst="corner">
            <a:avLst>
              <a:gd name="adj1" fmla="val 48444"/>
              <a:gd name="adj2" fmla="val 100000"/>
            </a:avLst>
          </a:prstGeom>
          <a:noFill/>
          <a:ln w="38100">
            <a:solidFill>
              <a:srgbClr val="7030A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L-Shape 68"/>
          <p:cNvSpPr/>
          <p:nvPr/>
        </p:nvSpPr>
        <p:spPr>
          <a:xfrm>
            <a:off x="840746" y="1569868"/>
            <a:ext cx="3159966" cy="1510785"/>
          </a:xfrm>
          <a:prstGeom prst="corner">
            <a:avLst>
              <a:gd name="adj1" fmla="val 47621"/>
              <a:gd name="adj2" fmla="val 104605"/>
            </a:avLst>
          </a:prstGeom>
          <a:noFill/>
          <a:ln w="38100"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1" name="Picture 70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445375" y="4177465"/>
            <a:ext cx="695325" cy="18573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737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3" grpId="0"/>
      <p:bldP spid="55" grpId="0"/>
      <p:bldP spid="57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100" grpId="0"/>
      <p:bldP spid="101" grpId="0"/>
      <p:bldP spid="103" grpId="0"/>
      <p:bldP spid="105" grpId="0"/>
      <p:bldP spid="107" grpId="0"/>
      <p:bldP spid="114" grpId="0"/>
      <p:bldP spid="115" grpId="0"/>
      <p:bldP spid="4" grpId="0" animBg="1"/>
      <p:bldP spid="4" grpId="1" animBg="1"/>
      <p:bldP spid="66" grpId="0" animBg="1"/>
      <p:bldP spid="66" grpId="1" animBg="1"/>
      <p:bldP spid="68" grpId="0" animBg="1"/>
      <p:bldP spid="68" grpId="1" animBg="1"/>
      <p:bldP spid="69" grpId="0" animBg="1"/>
      <p:bldP spid="69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1982824" y="995131"/>
            <a:ext cx="4305669" cy="2524210"/>
            <a:chOff x="873361" y="1183100"/>
            <a:chExt cx="4305669" cy="2524210"/>
          </a:xfrm>
        </p:grpSpPr>
        <p:grpSp>
          <p:nvGrpSpPr>
            <p:cNvPr id="35" name="Group 34"/>
            <p:cNvGrpSpPr/>
            <p:nvPr/>
          </p:nvGrpSpPr>
          <p:grpSpPr>
            <a:xfrm>
              <a:off x="873361" y="1183100"/>
              <a:ext cx="4305669" cy="2524210"/>
              <a:chOff x="4158209" y="249049"/>
              <a:chExt cx="4305669" cy="2524210"/>
            </a:xfrm>
          </p:grpSpPr>
          <p:sp>
            <p:nvSpPr>
              <p:cNvPr id="38" name="Oval 37"/>
              <p:cNvSpPr/>
              <p:nvPr/>
            </p:nvSpPr>
            <p:spPr>
              <a:xfrm>
                <a:off x="5745832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" name="Oval 38"/>
              <p:cNvSpPr/>
              <p:nvPr/>
            </p:nvSpPr>
            <p:spPr>
              <a:xfrm>
                <a:off x="4158209" y="1176053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Oval 39"/>
              <p:cNvSpPr/>
              <p:nvPr/>
            </p:nvSpPr>
            <p:spPr>
              <a:xfrm>
                <a:off x="7549478" y="1131945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41" name="Straight Connector 40"/>
              <p:cNvCxnSpPr/>
              <p:nvPr/>
            </p:nvCxnSpPr>
            <p:spPr>
              <a:xfrm flipH="1">
                <a:off x="4928690" y="963185"/>
                <a:ext cx="896724" cy="360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/>
              <p:cNvCxnSpPr>
                <a:endCxn id="40" idx="1"/>
              </p:cNvCxnSpPr>
              <p:nvPr/>
            </p:nvCxnSpPr>
            <p:spPr>
              <a:xfrm>
                <a:off x="6556214" y="973220"/>
                <a:ext cx="1127175" cy="292636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3" name="Oval 42"/>
              <p:cNvSpPr/>
              <p:nvPr/>
            </p:nvSpPr>
            <p:spPr>
              <a:xfrm>
                <a:off x="5267672" y="185885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44" name="Straight Connector 43"/>
              <p:cNvCxnSpPr/>
              <p:nvPr/>
            </p:nvCxnSpPr>
            <p:spPr>
              <a:xfrm>
                <a:off x="6385912" y="1131945"/>
                <a:ext cx="438970" cy="73022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6" name="Straight Connector 35"/>
            <p:cNvCxnSpPr/>
            <p:nvPr/>
          </p:nvCxnSpPr>
          <p:spPr>
            <a:xfrm flipH="1">
              <a:off x="2512357" y="2065996"/>
              <a:ext cx="278840" cy="73022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/>
            <p:cNvSpPr/>
            <p:nvPr/>
          </p:nvSpPr>
          <p:spPr>
            <a:xfrm>
              <a:off x="3186132" y="2792910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3583189" y="1191968"/>
            <a:ext cx="1319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5,692</a:t>
            </a:r>
            <a:endParaRPr lang="en-GB" sz="2400" dirty="0"/>
          </a:p>
        </p:txBody>
      </p:sp>
      <p:sp>
        <p:nvSpPr>
          <p:cNvPr id="45" name="TextBox 44"/>
          <p:cNvSpPr txBox="1"/>
          <p:nvPr/>
        </p:nvSpPr>
        <p:spPr>
          <a:xfrm>
            <a:off x="1999621" y="2143276"/>
            <a:ext cx="1319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5,000</a:t>
            </a:r>
            <a:endParaRPr lang="en-GB" sz="2400" dirty="0"/>
          </a:p>
        </p:txBody>
      </p:sp>
      <p:sp>
        <p:nvSpPr>
          <p:cNvPr id="46" name="TextBox 45"/>
          <p:cNvSpPr txBox="1"/>
          <p:nvPr/>
        </p:nvSpPr>
        <p:spPr>
          <a:xfrm>
            <a:off x="3240986" y="2839087"/>
            <a:ext cx="1319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600</a:t>
            </a:r>
            <a:endParaRPr lang="en-GB" sz="2400" dirty="0"/>
          </a:p>
        </p:txBody>
      </p:sp>
      <p:sp>
        <p:nvSpPr>
          <p:cNvPr id="47" name="TextBox 46"/>
          <p:cNvSpPr txBox="1"/>
          <p:nvPr/>
        </p:nvSpPr>
        <p:spPr>
          <a:xfrm>
            <a:off x="4526405" y="2839087"/>
            <a:ext cx="1319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90</a:t>
            </a:r>
            <a:endParaRPr lang="en-GB" sz="2400" dirty="0"/>
          </a:p>
        </p:txBody>
      </p:sp>
      <p:sp>
        <p:nvSpPr>
          <p:cNvPr id="48" name="TextBox 47"/>
          <p:cNvSpPr txBox="1"/>
          <p:nvPr/>
        </p:nvSpPr>
        <p:spPr>
          <a:xfrm>
            <a:off x="5646748" y="2123260"/>
            <a:ext cx="1319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</a:t>
            </a:r>
            <a:endParaRPr lang="en-GB" sz="2400" dirty="0"/>
          </a:p>
        </p:txBody>
      </p:sp>
      <p:sp>
        <p:nvSpPr>
          <p:cNvPr id="49" name="TextBox 48"/>
          <p:cNvSpPr txBox="1"/>
          <p:nvPr/>
        </p:nvSpPr>
        <p:spPr>
          <a:xfrm>
            <a:off x="693840" y="4244322"/>
            <a:ext cx="74723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5,692 is equal to         thousands,         hundreds,   </a:t>
            </a:r>
          </a:p>
          <a:p>
            <a:r>
              <a:rPr lang="en-GB" sz="2800" dirty="0"/>
              <a:t> </a:t>
            </a:r>
            <a:r>
              <a:rPr lang="en-GB" sz="2800" dirty="0" smtClean="0"/>
              <a:t>                                     tens and          ones</a:t>
            </a:r>
            <a:endParaRPr lang="en-GB" sz="2800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3266980" y="4637314"/>
            <a:ext cx="533449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5564568" y="4619897"/>
            <a:ext cx="533449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3282762" y="5081451"/>
            <a:ext cx="533449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5295239" y="5081451"/>
            <a:ext cx="533449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374504" y="4195741"/>
            <a:ext cx="836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5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646748" y="4185319"/>
            <a:ext cx="836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3365035" y="4653643"/>
            <a:ext cx="836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9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5381457" y="4650492"/>
            <a:ext cx="836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485" y="3790273"/>
            <a:ext cx="695325" cy="18573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99520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5" grpId="1"/>
      <p:bldP spid="46" grpId="0"/>
      <p:bldP spid="46" grpId="1"/>
      <p:bldP spid="47" grpId="0"/>
      <p:bldP spid="47" grpId="1"/>
      <p:bldP spid="48" grpId="0"/>
      <p:bldP spid="48" grpId="1"/>
      <p:bldP spid="49" grpId="0"/>
      <p:bldP spid="9" grpId="0"/>
      <p:bldP spid="54" grpId="0"/>
      <p:bldP spid="55" grpId="0"/>
      <p:bldP spid="5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495282" y="1989208"/>
            <a:ext cx="5703912" cy="3005873"/>
          </a:xfrm>
        </p:spPr>
        <p:txBody>
          <a:bodyPr/>
          <a:lstStyle/>
          <a:p>
            <a:r>
              <a:rPr lang="en-GB" dirty="0" smtClean="0"/>
              <a:t>Have a go </a:t>
            </a:r>
            <a:r>
              <a:rPr lang="en-GB" dirty="0" smtClean="0"/>
              <a:t>at the Wednesday’s questions on our website.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1564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276" y="0"/>
            <a:ext cx="3486702" cy="377791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277" y="3959141"/>
            <a:ext cx="3486702" cy="20920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90950" y="1122947"/>
            <a:ext cx="4762500" cy="441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273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276" y="0"/>
            <a:ext cx="3486702" cy="377791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277" y="3959141"/>
            <a:ext cx="3486702" cy="20920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98971" y="1077890"/>
            <a:ext cx="4762500" cy="44196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07903" y="1283187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100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82198" y="1250921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50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51254" y="125092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89687" y="3356992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5000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46401" y="3360639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3</a:t>
            </a:r>
            <a:r>
              <a:rPr lang="en-GB" dirty="0" smtClean="0">
                <a:solidFill>
                  <a:srgbClr val="FF0000"/>
                </a:solidFill>
              </a:rPr>
              <a:t>00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643596" y="336063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8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5166" y="5455042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6000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10569" y="5455042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100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107872" y="546725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20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00411" y="546725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0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376737" y="1420198"/>
            <a:ext cx="2406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rgbClr val="FF0000"/>
                </a:solidFill>
              </a:rPr>
              <a:t>3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563853" y="1431759"/>
            <a:ext cx="2406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rgbClr val="FF0000"/>
                </a:solidFill>
              </a:rPr>
              <a:t>4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502619" y="1820308"/>
            <a:ext cx="2406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rgbClr val="FF0000"/>
                </a:solidFill>
              </a:rPr>
              <a:t>8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410201" y="2330587"/>
            <a:ext cx="2406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rgbClr val="FF0000"/>
                </a:solidFill>
              </a:rPr>
              <a:t>5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804484" y="2330587"/>
            <a:ext cx="2406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rgbClr val="FF0000"/>
                </a:solidFill>
              </a:rPr>
              <a:t>7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649452" y="2330587"/>
            <a:ext cx="2406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rgbClr val="FF0000"/>
                </a:solidFill>
              </a:rPr>
              <a:t>0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472239" y="2730697"/>
            <a:ext cx="2406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rgbClr val="FF0000"/>
                </a:solidFill>
              </a:rPr>
              <a:t>2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067245" y="3287690"/>
            <a:ext cx="7278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rgbClr val="FF0000"/>
                </a:solidFill>
              </a:rPr>
              <a:t>2760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149426" y="3777916"/>
            <a:ext cx="7955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rgbClr val="FF0000"/>
                </a:solidFill>
              </a:rPr>
              <a:t>8002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509261" y="4358501"/>
            <a:ext cx="3862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4893" y="4358501"/>
            <a:ext cx="3862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rgbClr val="FF0000"/>
                </a:solidFill>
              </a:rPr>
              <a:t>4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530516" y="4911011"/>
            <a:ext cx="3862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rgbClr val="FF0000"/>
                </a:solidFill>
              </a:rPr>
              <a:t>2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696976" y="4927995"/>
            <a:ext cx="3862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rgbClr val="FF0000"/>
                </a:solidFill>
              </a:rPr>
              <a:t>8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502619" y="697832"/>
            <a:ext cx="1117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Answers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468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86590" y="866275"/>
            <a:ext cx="677377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 dirty="0" smtClean="0"/>
              <a:t>LO: Partitioning.</a:t>
            </a:r>
          </a:p>
          <a:p>
            <a:r>
              <a:rPr lang="en-GB" sz="4400" u="sng" dirty="0" smtClean="0"/>
              <a:t>C: To know and use number. </a:t>
            </a:r>
            <a:endParaRPr lang="en-GB" sz="4400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529390" y="3428999"/>
            <a:ext cx="58112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Watch this </a:t>
            </a:r>
            <a:r>
              <a:rPr lang="en-GB" dirty="0" smtClean="0"/>
              <a:t>whole video again (don’t pause to answer questions)</a:t>
            </a:r>
            <a:r>
              <a:rPr lang="en-GB" dirty="0" smtClean="0"/>
              <a:t> </a:t>
            </a:r>
            <a:r>
              <a:rPr lang="en-GB" dirty="0" smtClean="0"/>
              <a:t>then answer the questions </a:t>
            </a:r>
            <a:r>
              <a:rPr lang="en-GB" dirty="0" smtClean="0"/>
              <a:t>for Thursday on the website.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vimeo.com/455454604</a:t>
            </a:r>
            <a:endParaRPr lang="en-GB" dirty="0" smtClean="0"/>
          </a:p>
          <a:p>
            <a:r>
              <a:rPr lang="en-GB" dirty="0" smtClean="0"/>
              <a:t> 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0756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5930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3309" y="1381386"/>
            <a:ext cx="2687619" cy="110531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83774" y="1097187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If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4385795" y="1662616"/>
                <a:ext cx="10580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5795" y="1662616"/>
                <a:ext cx="105809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1" name="Picture 4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5547" y="1572497"/>
            <a:ext cx="806412" cy="786550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692333" y="2770902"/>
            <a:ext cx="26256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Then </a:t>
            </a:r>
            <a:endParaRPr lang="en-GB" sz="2800" dirty="0"/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3309" y="3329876"/>
            <a:ext cx="2687619" cy="110531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3309" y="4594503"/>
            <a:ext cx="2687619" cy="110531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4227456" y="4251961"/>
                <a:ext cx="10580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7456" y="4251961"/>
                <a:ext cx="105809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8" name="Picture 4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3904" y="4120296"/>
            <a:ext cx="806412" cy="78655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0680" y="4120296"/>
            <a:ext cx="806412" cy="7865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77889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0" grpId="0"/>
      <p:bldP spid="42" grpId="0"/>
      <p:bldP spid="4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45031" y="1113331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If</a:t>
            </a:r>
            <a:endParaRPr lang="en-GB" sz="2800" dirty="0"/>
          </a:p>
        </p:txBody>
      </p:sp>
      <p:sp>
        <p:nvSpPr>
          <p:cNvPr id="42" name="TextBox 41"/>
          <p:cNvSpPr txBox="1"/>
          <p:nvPr/>
        </p:nvSpPr>
        <p:spPr>
          <a:xfrm>
            <a:off x="953590" y="2787046"/>
            <a:ext cx="26256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Then 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714566" y="1676128"/>
                <a:ext cx="259895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300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30 tens</a:t>
                </a:r>
                <a:endParaRPr lang="en-GB" sz="28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4566" y="1676128"/>
                <a:ext cx="2598950" cy="523220"/>
              </a:xfrm>
              <a:prstGeom prst="rect">
                <a:avLst/>
              </a:prstGeom>
              <a:blipFill>
                <a:blip r:embed="rId5"/>
                <a:stretch>
                  <a:fillRect l="-468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714566" y="3385678"/>
                <a:ext cx="259895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310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        tens</a:t>
                </a:r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4566" y="3385678"/>
                <a:ext cx="2598950" cy="523220"/>
              </a:xfrm>
              <a:prstGeom prst="rect">
                <a:avLst/>
              </a:prstGeom>
              <a:blipFill>
                <a:blip r:embed="rId6"/>
                <a:stretch>
                  <a:fillRect l="-468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1714566" y="3984310"/>
                <a:ext cx="259895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320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        tens</a:t>
                </a:r>
                <a:endParaRPr lang="en-GB" sz="28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4566" y="3984310"/>
                <a:ext cx="2598950" cy="523220"/>
              </a:xfrm>
              <a:prstGeom prst="rect">
                <a:avLst/>
              </a:prstGeom>
              <a:blipFill>
                <a:blip r:embed="rId7"/>
                <a:stretch>
                  <a:fillRect l="-4684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714566" y="4603900"/>
                <a:ext cx="259895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330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        tens</a:t>
                </a:r>
                <a:endParaRPr lang="en-GB" sz="28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4566" y="4603900"/>
                <a:ext cx="2598950" cy="523220"/>
              </a:xfrm>
              <a:prstGeom prst="rect">
                <a:avLst/>
              </a:prstGeom>
              <a:blipFill>
                <a:blip r:embed="rId8"/>
                <a:stretch>
                  <a:fillRect l="-468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22873" y="539496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597939" y="637602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alibri" panose="020F0502020204030204" pitchFamily="34" charset="0"/>
              </a:rPr>
              <a:t>Have a think</a:t>
            </a:r>
            <a:endParaRPr lang="en-GB" sz="2400" dirty="0">
              <a:latin typeface="Calibri" panose="020F0502020204030204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76224" y="1348579"/>
            <a:ext cx="2687619" cy="110531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76224" y="2515934"/>
            <a:ext cx="2687619" cy="110531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76224" y="3683289"/>
            <a:ext cx="2687619" cy="1105317"/>
          </a:xfrm>
          <a:prstGeom prst="rect">
            <a:avLst/>
          </a:prstGeom>
        </p:spPr>
      </p:pic>
      <p:graphicFrame>
        <p:nvGraphicFramePr>
          <p:cNvPr id="21" name="Table 20"/>
          <p:cNvGraphicFramePr>
            <a:graphicFrameLocks noGrp="1"/>
          </p:cNvGraphicFramePr>
          <p:nvPr>
            <p:extLst/>
          </p:nvPr>
        </p:nvGraphicFramePr>
        <p:xfrm>
          <a:off x="5183899" y="4865510"/>
          <a:ext cx="2643770" cy="10758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28754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528754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528754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528754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528754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537939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537939"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pic>
        <p:nvPicPr>
          <p:cNvPr id="22" name="Picture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1960" y="4878735"/>
            <a:ext cx="524571" cy="51165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795451" y="3385678"/>
            <a:ext cx="70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31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795451" y="4005268"/>
            <a:ext cx="70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32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795451" y="4624858"/>
            <a:ext cx="70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33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3567" y="4871294"/>
            <a:ext cx="524571" cy="51165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615" y="4865510"/>
            <a:ext cx="524571" cy="51165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14101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2" grpId="0"/>
      <p:bldP spid="12" grpId="0"/>
      <p:bldP spid="13" grpId="0"/>
      <p:bldP spid="14" grpId="0"/>
      <p:bldP spid="15" grpId="0"/>
      <p:bldP spid="17" grpId="0"/>
      <p:bldP spid="2" grpId="0"/>
      <p:bldP spid="24" grpId="0"/>
      <p:bldP spid="2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3774" y="848990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If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4385795" y="1414419"/>
                <a:ext cx="10580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5795" y="1414419"/>
                <a:ext cx="1058091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TextBox 41"/>
          <p:cNvSpPr txBox="1"/>
          <p:nvPr/>
        </p:nvSpPr>
        <p:spPr>
          <a:xfrm>
            <a:off x="692333" y="2272700"/>
            <a:ext cx="26256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Then 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6139109" y="3726767"/>
                <a:ext cx="10580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9109" y="3726767"/>
                <a:ext cx="105809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80921" y="985104"/>
            <a:ext cx="2804874" cy="115354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5547" y="1282753"/>
            <a:ext cx="806412" cy="78655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3774" y="4128683"/>
            <a:ext cx="2804874" cy="115354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5552" y="2845279"/>
            <a:ext cx="2804874" cy="115354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90426" y="4128683"/>
            <a:ext cx="2804874" cy="115354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92204" y="2845279"/>
            <a:ext cx="2804874" cy="115354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879" y="3856712"/>
            <a:ext cx="806412" cy="78655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3994" y="3856712"/>
            <a:ext cx="806412" cy="78655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3981" y="3155496"/>
            <a:ext cx="806412" cy="78655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3994" y="3155496"/>
            <a:ext cx="806412" cy="78655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770276" y="5412087"/>
            <a:ext cx="80728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How many hundreds are equal to 4,100? </a:t>
            </a:r>
            <a:endParaRPr lang="en-GB" sz="2800" dirty="0"/>
          </a:p>
        </p:txBody>
      </p:sp>
      <p:sp>
        <p:nvSpPr>
          <p:cNvPr id="24" name="TextBox 23"/>
          <p:cNvSpPr txBox="1"/>
          <p:nvPr/>
        </p:nvSpPr>
        <p:spPr>
          <a:xfrm>
            <a:off x="6869757" y="5412087"/>
            <a:ext cx="6548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41</a:t>
            </a:r>
            <a:endParaRPr lang="en-GB" sz="2800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92629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0" grpId="0"/>
      <p:bldP spid="42" grpId="0"/>
      <p:bldP spid="47" grpId="0"/>
      <p:bldP spid="23" grpId="0"/>
      <p:bldP spid="2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58780" y="1708484"/>
            <a:ext cx="649312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Have a go at Thursday’s questions</a:t>
            </a:r>
          </a:p>
          <a:p>
            <a:r>
              <a:rPr lang="en-GB" sz="3600" dirty="0" smtClean="0"/>
              <a:t> on our webpage.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205140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088" y="134353"/>
            <a:ext cx="4120566" cy="265529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088" y="2983831"/>
            <a:ext cx="3043702" cy="344103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6616" y="0"/>
            <a:ext cx="2971800" cy="34956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681993" y="4030578"/>
            <a:ext cx="4645952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u="sng" dirty="0" smtClean="0"/>
              <a:t>Diving Challenge: </a:t>
            </a:r>
            <a:r>
              <a:rPr lang="en-GB" dirty="0" smtClean="0"/>
              <a:t>Explain why 20 hundreds </a:t>
            </a:r>
          </a:p>
          <a:p>
            <a:r>
              <a:rPr lang="en-GB" dirty="0" smtClean="0"/>
              <a:t>is equal to 2000. Use diagrams to help explain </a:t>
            </a:r>
          </a:p>
          <a:p>
            <a:r>
              <a:rPr lang="en-GB" dirty="0" smtClean="0"/>
              <a:t>if you can.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7937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088" y="134353"/>
            <a:ext cx="2704176" cy="174257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088" y="2983831"/>
            <a:ext cx="1930817" cy="218286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92894" y="1"/>
            <a:ext cx="2424150" cy="285148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681993" y="4243370"/>
            <a:ext cx="4685257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u="sng" dirty="0" smtClean="0"/>
              <a:t>Diving Challenge: </a:t>
            </a:r>
            <a:r>
              <a:rPr lang="en-GB" dirty="0" smtClean="0"/>
              <a:t>Explain why 20 hundreds </a:t>
            </a:r>
          </a:p>
          <a:p>
            <a:r>
              <a:rPr lang="en-GB" dirty="0" smtClean="0"/>
              <a:t>is equal to 2000. Use diagrams to help explain </a:t>
            </a:r>
          </a:p>
          <a:p>
            <a:r>
              <a:rPr lang="en-GB" dirty="0" smtClean="0"/>
              <a:t>if you can. </a:t>
            </a:r>
            <a:r>
              <a:rPr lang="en-GB" dirty="0" smtClean="0">
                <a:solidFill>
                  <a:srgbClr val="FF0000"/>
                </a:solidFill>
              </a:rPr>
              <a:t>I know that there are 10 hundreds in 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1000. 10 x 100 = 1000. Therefore, I know  there</a:t>
            </a:r>
          </a:p>
          <a:p>
            <a:r>
              <a:rPr lang="en-GB" dirty="0">
                <a:solidFill>
                  <a:srgbClr val="FF0000"/>
                </a:solidFill>
              </a:rPr>
              <a:t>w</a:t>
            </a:r>
            <a:r>
              <a:rPr lang="en-GB" dirty="0" smtClean="0">
                <a:solidFill>
                  <a:srgbClr val="FF0000"/>
                </a:solidFill>
              </a:rPr>
              <a:t>ill be 20 hundreds in 2000. 20 x 100 = 2000.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9088" y="1933323"/>
            <a:ext cx="2333625" cy="6286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3230" y="5602845"/>
            <a:ext cx="2419350" cy="4286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67124" y="2862262"/>
            <a:ext cx="1046497" cy="113347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380874" y="469232"/>
            <a:ext cx="972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Answers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5999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5440" y="1892956"/>
            <a:ext cx="5703912" cy="3005873"/>
          </a:xfrm>
        </p:spPr>
        <p:txBody>
          <a:bodyPr/>
          <a:lstStyle/>
          <a:p>
            <a:r>
              <a:rPr lang="en-GB" dirty="0" smtClean="0"/>
              <a:t>Friday: Spend some time practising your times tables on TT </a:t>
            </a:r>
            <a:r>
              <a:rPr lang="en-GB" dirty="0" err="1" smtClean="0"/>
              <a:t>Rockstars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131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9|1.2|16.2|3.5|8|7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8.1|10.3|3.6|3.8|0.9|1.3|0.9|1|0.9|1|0.9|0.9|0.9|1|0.9|0.9|0.9|0.8|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2.3|3.8|1.1|3.6|2.6|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4|11.9|0.9|1.3|0.9|1.1|0.9|1.3|1|1.2|1|1|1|1.1|1.1|1.1|0.9|1|1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9|6.8|12|2.8|3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6|1.8|1.6|1.4|2.2|17|1.6|1.6|1.5|1.9|18.8|1.4|1.4|1.3|1.9|18.9|1.6|1.7|1.7|1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0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1|10.3|9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4.3|9.5|7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|3.7|3.9|4.5|14.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6.3|6.8|4.2|12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9|1.5|1.6|1.2|6.8|0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1.9|3.3|2.1|4.5|14.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12.1|3.9|1.8|1.2|1.3|3.5|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1.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2.7|2.7|22.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10.9|9.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|3.7|2.3|2.3|10|7.2|2.4|2.5|1.2|1.7|1|1.6|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2.1|1.8|2|2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2.5|3.7|3.6|9.2|4.3|9.3|1.7|1.4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1.8|1.6|1.3|2|25.1|3.1|10.3|6.1|9|11.2|15.6|7.9|3.9|4.9|9.5|3.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5|1.4|1.5|0.8|2.1|10.4|2.3|1.8|1.8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0.9|3.2|1.5|2.2|1.9|7.3|1.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1.1|5.2|7.5|1.1|0.9|0.7|16.8|11|7.7|6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0.7|2.9|1.5|2.3|1|9.4|2.4|3.9|14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48CFD92-05C4-40A7-B37F-2CBD9CD27DF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9816</TotalTime>
  <Words>942</Words>
  <Application>Microsoft Office PowerPoint</Application>
  <PresentationFormat>On-screen Show (4:3)</PresentationFormat>
  <Paragraphs>401</Paragraphs>
  <Slides>53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53</vt:i4>
      </vt:variant>
    </vt:vector>
  </HeadingPairs>
  <TitlesOfParts>
    <vt:vector size="66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these questions.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Now have a go at Monday’s practice sheet that you can find on our webpage.</vt:lpstr>
      <vt:lpstr>PowerPoint Presentation</vt:lpstr>
      <vt:lpstr>LO: Counting in 1000’s LO: 1000’S, 100’S 10’S and 1’s. C: To know and use number.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Wednesday’s questions on our website.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Friday: Spend some time practising your times tables on TT Rockstars.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Rachael Norman</cp:lastModifiedBy>
  <cp:revision>225</cp:revision>
  <cp:lastPrinted>2020-09-29T15:58:22Z</cp:lastPrinted>
  <dcterms:created xsi:type="dcterms:W3CDTF">2019-07-05T11:02:13Z</dcterms:created>
  <dcterms:modified xsi:type="dcterms:W3CDTF">2020-10-01T15:05:05Z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