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7" r:id="rId4"/>
  </p:sldMasterIdLst>
  <p:sldIdLst>
    <p:sldId id="256" r:id="rId5"/>
    <p:sldId id="258" r:id="rId6"/>
    <p:sldId id="264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301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20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415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502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961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722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18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395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8585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899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497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047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30" y="-776177"/>
            <a:ext cx="10843544" cy="3352800"/>
          </a:xfrm>
        </p:spPr>
        <p:txBody>
          <a:bodyPr/>
          <a:lstStyle/>
          <a:p>
            <a:r>
              <a:rPr lang="en-GB" dirty="0"/>
              <a:t>Monday 16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sz="6900" dirty="0"/>
              <a:t>L.O: To use new vocabulary in context.</a:t>
            </a:r>
            <a:endParaRPr lang="en-GB" sz="6900" dirty="0">
              <a:cs typeface="Calibri Light"/>
            </a:endParaRPr>
          </a:p>
          <a:p>
            <a:r>
              <a:rPr lang="en-GB" sz="6900" dirty="0"/>
              <a:t>C: Let’s do the Pharaoh.</a:t>
            </a:r>
            <a:r>
              <a:rPr lang="en-GB" sz="4400" dirty="0"/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A735E6-CCB9-415D-B063-943558FD7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3787" y="1365315"/>
            <a:ext cx="3273162" cy="538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574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5633" y="0"/>
            <a:ext cx="10772775" cy="1658198"/>
          </a:xfrm>
        </p:spPr>
        <p:txBody>
          <a:bodyPr/>
          <a:lstStyle/>
          <a:p>
            <a:r>
              <a:rPr lang="en-GB" dirty="0"/>
              <a:t>Fastest Finger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328" y="5254611"/>
            <a:ext cx="11219343" cy="3766185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L</a:t>
            </a:r>
            <a:r>
              <a:rPr lang="en-GB" sz="3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ook for the pronouns on </a:t>
            </a:r>
            <a:r>
              <a:rPr lang="en-GB" sz="3600" b="0" i="0" dirty="0">
                <a:solidFill>
                  <a:schemeClr val="accent3"/>
                </a:solidFill>
                <a:effectLst/>
                <a:latin typeface="Calibri" panose="020F0502020204030204" pitchFamily="34" charset="0"/>
              </a:rPr>
              <a:t>p.106</a:t>
            </a:r>
            <a:r>
              <a:rPr lang="en-GB" sz="3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 Is this story written in the </a:t>
            </a:r>
            <a:r>
              <a:rPr lang="en-GB" sz="3600" b="0" i="0" dirty="0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1</a:t>
            </a:r>
            <a:r>
              <a:rPr lang="en-GB" sz="3600" b="0" i="0" baseline="30000" dirty="0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st</a:t>
            </a:r>
            <a:r>
              <a:rPr lang="en-GB" sz="3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</a:t>
            </a:r>
            <a:r>
              <a:rPr lang="en-GB" sz="3600" b="0" i="0" dirty="0">
                <a:solidFill>
                  <a:schemeClr val="accent2"/>
                </a:solidFill>
                <a:effectLst/>
                <a:latin typeface="Calibri" panose="020F0502020204030204" pitchFamily="34" charset="0"/>
              </a:rPr>
              <a:t>2</a:t>
            </a:r>
            <a:r>
              <a:rPr lang="en-GB" sz="3600" b="0" i="0" baseline="30000" dirty="0">
                <a:solidFill>
                  <a:schemeClr val="accent2"/>
                </a:solidFill>
                <a:effectLst/>
                <a:latin typeface="Calibri" panose="020F0502020204030204" pitchFamily="34" charset="0"/>
              </a:rPr>
              <a:t>nd </a:t>
            </a:r>
            <a:r>
              <a:rPr lang="en-GB" sz="3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or </a:t>
            </a:r>
            <a:r>
              <a:rPr lang="en-GB" sz="3600" b="0" i="0" dirty="0">
                <a:solidFill>
                  <a:schemeClr val="accent5"/>
                </a:solidFill>
                <a:effectLst/>
                <a:latin typeface="Calibri" panose="020F0502020204030204" pitchFamily="34" charset="0"/>
              </a:rPr>
              <a:t>3</a:t>
            </a:r>
            <a:r>
              <a:rPr lang="en-GB" sz="3600" b="0" i="0" baseline="30000" dirty="0">
                <a:solidFill>
                  <a:schemeClr val="accent5"/>
                </a:solidFill>
                <a:effectLst/>
                <a:latin typeface="Calibri" panose="020F0502020204030204" pitchFamily="34" charset="0"/>
              </a:rPr>
              <a:t>rd</a:t>
            </a:r>
            <a:r>
              <a:rPr lang="en-GB" sz="3600" b="0" i="0" dirty="0">
                <a:solidFill>
                  <a:schemeClr val="accent5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3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person?  </a:t>
            </a:r>
            <a:endParaRPr lang="en-GB" sz="8800" u="sng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pic>
        <p:nvPicPr>
          <p:cNvPr id="5122" name="Picture 2" descr="Fastest Finger First Game , Free Transparent Clipart - ClipartKey">
            <a:extLst>
              <a:ext uri="{FF2B5EF4-FFF2-40B4-BE49-F238E27FC236}">
                <a16:creationId xmlns:a16="http://schemas.microsoft.com/office/drawing/2014/main" id="{96976744-90CF-45BA-93BC-5458A8FD4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595" y="1410142"/>
            <a:ext cx="7443249" cy="336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6794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: p.106-111  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 fontScale="92500" lnSpcReduction="20000"/>
          </a:bodyPr>
          <a:lstStyle/>
          <a:p>
            <a:r>
              <a:rPr lang="en-GB" sz="5400" dirty="0"/>
              <a:t>Today we are going to find some new words and learn what they mean! 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chemeClr val="tx1"/>
                </a:solidFill>
              </a:rPr>
              <a:t>We are going to try and use them </a:t>
            </a:r>
            <a:r>
              <a:rPr lang="en-GB" sz="5400" u="sng" dirty="0">
                <a:solidFill>
                  <a:srgbClr val="FF0000"/>
                </a:solidFill>
              </a:rPr>
              <a:t>in context </a:t>
            </a:r>
            <a:r>
              <a:rPr lang="en-GB" sz="5400" dirty="0">
                <a:solidFill>
                  <a:schemeClr val="tx1"/>
                </a:solidFill>
              </a:rPr>
              <a:t>too!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41" y="1068330"/>
            <a:ext cx="6565638" cy="5499595"/>
          </a:xfrm>
        </p:spPr>
        <p:txBody>
          <a:bodyPr>
            <a:normAutofit fontScale="85000" lnSpcReduction="20000"/>
          </a:bodyPr>
          <a:lstStyle/>
          <a:p>
            <a:r>
              <a:rPr lang="en-GB" sz="5400" dirty="0"/>
              <a:t>Today we are going to find some new words and learn what they mean! 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chemeClr val="tx1"/>
                </a:solidFill>
              </a:rPr>
              <a:t>We are going to try and use them </a:t>
            </a:r>
            <a:r>
              <a:rPr lang="en-GB" sz="5400" u="sng" dirty="0">
                <a:solidFill>
                  <a:srgbClr val="FF0000"/>
                </a:solidFill>
              </a:rPr>
              <a:t>in context </a:t>
            </a:r>
            <a:r>
              <a:rPr lang="en-GB" sz="5400" dirty="0">
                <a:solidFill>
                  <a:schemeClr val="tx1"/>
                </a:solidFill>
              </a:rPr>
              <a:t>too!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7000" b="1" u="sng" dirty="0">
                <a:solidFill>
                  <a:srgbClr val="FF0000"/>
                </a:solidFill>
              </a:rPr>
              <a:t>Why should we learn new words?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49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41" y="1068330"/>
            <a:ext cx="6565638" cy="549959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3200" u="sng" dirty="0">
                <a:solidFill>
                  <a:srgbClr val="FF0000"/>
                </a:solidFill>
                <a:latin typeface="Calibri" panose="020F0502020204030204" pitchFamily="34" charset="0"/>
              </a:rPr>
              <a:t>Can you draw a table like this in your book? </a:t>
            </a:r>
          </a:p>
          <a:p>
            <a:pPr algn="l" rtl="0" fontAlgn="base"/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677C976-2F60-42DA-B206-407E75DFF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165789"/>
              </p:ext>
            </p:extLst>
          </p:nvPr>
        </p:nvGraphicFramePr>
        <p:xfrm>
          <a:off x="334706" y="1962301"/>
          <a:ext cx="6353172" cy="1780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7724">
                  <a:extLst>
                    <a:ext uri="{9D8B030D-6E8A-4147-A177-3AD203B41FA5}">
                      <a16:colId xmlns:a16="http://schemas.microsoft.com/office/drawing/2014/main" val="3462643919"/>
                    </a:ext>
                  </a:extLst>
                </a:gridCol>
                <a:gridCol w="2117724">
                  <a:extLst>
                    <a:ext uri="{9D8B030D-6E8A-4147-A177-3AD203B41FA5}">
                      <a16:colId xmlns:a16="http://schemas.microsoft.com/office/drawing/2014/main" val="2826186623"/>
                    </a:ext>
                  </a:extLst>
                </a:gridCol>
                <a:gridCol w="2117724">
                  <a:extLst>
                    <a:ext uri="{9D8B030D-6E8A-4147-A177-3AD203B41FA5}">
                      <a16:colId xmlns:a16="http://schemas.microsoft.com/office/drawing/2014/main" val="2569501095"/>
                    </a:ext>
                  </a:extLst>
                </a:gridCol>
              </a:tblGrid>
              <a:tr h="1154157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Meaning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Applied in a  sentence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150830"/>
                  </a:ext>
                </a:extLst>
              </a:tr>
              <a:tr h="62620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41149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440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/>
              <a:t>Vocabulary Victor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41" y="1068330"/>
            <a:ext cx="6565638" cy="549959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3200" b="0" i="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Paddlers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 Define and apply the new words in a sentence. 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Snorkelers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 Define and apply the new words in a sentence which includes a FANBOYS conjunction. 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3200" b="0" i="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Divers:    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Define and apply the new words in a sentence which includes a FANBOYS conjunction and an adverbial phrase.  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406560-8CB7-472F-ABAA-45E45DF0F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51" y="290074"/>
            <a:ext cx="5249008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169083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34</TotalTime>
  <Words>200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Segoe UI</vt:lpstr>
      <vt:lpstr>Metropolitan</vt:lpstr>
      <vt:lpstr>Monday 16th November 2020</vt:lpstr>
      <vt:lpstr>Fastest Finger Challenge!</vt:lpstr>
      <vt:lpstr>Vocabulary Victor Time!</vt:lpstr>
      <vt:lpstr>Vocabulary Victor Time!</vt:lpstr>
      <vt:lpstr>Vocabulary Victor Time!</vt:lpstr>
      <vt:lpstr>Vocabulary Victor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10</cp:revision>
  <dcterms:created xsi:type="dcterms:W3CDTF">2020-10-29T12:54:05Z</dcterms:created>
  <dcterms:modified xsi:type="dcterms:W3CDTF">2020-11-12T20:01:33Z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