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-17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viewProps" Target="viewProps.xml"/><Relationship Id="rId7" Type="http://schemas.openxmlformats.org/officeDocument/2006/relationships/slide" Target="slides/slide6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printerSettings" Target="printerSettings/printerSettings1.bin"/><Relationship Id="rId1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952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353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372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360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912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353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508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192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734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909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87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21EC8-E7CC-834C-ADBD-63C6B38E06F8}" type="datetimeFigureOut">
              <a:rPr lang="en-US" smtClean="0"/>
              <a:t>05/06/20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3D3E1-78FA-A346-9E28-9323EF642C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153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hyperlink" Target="http://www.youtube.com/watch?v=x_xBYzdGH_s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>
          <a:xfrm>
            <a:off x="572616" y="481"/>
            <a:ext cx="8036719" cy="1299270"/>
          </a:xfrm>
        </p:spPr>
        <p:txBody>
          <a:bodyPr/>
          <a:lstStyle/>
          <a:p>
            <a:pPr eaLnBrk="1" hangingPunct="1"/>
            <a:r>
              <a:rPr lang="en-US" b="1" u="sng" dirty="0">
                <a:latin typeface="Baskerville" charset="0"/>
                <a:cs typeface="ヒラギノ明朝 ProN W3" charset="0"/>
              </a:rPr>
              <a:t>Jesus’s parables</a:t>
            </a:r>
            <a:endParaRPr lang="en-US" b="1" u="sng" dirty="0">
              <a:latin typeface="Baskerville" charset="0"/>
              <a:ea typeface="ヒラギノ明朝 ProN W6" charset="0"/>
              <a:cs typeface="ヒラギノ明朝 ProN W6" charset="0"/>
            </a:endParaRP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53641" y="1518047"/>
            <a:ext cx="8036719" cy="206275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4200">
                <a:latin typeface="Hoefler Text" charset="0"/>
                <a:cs typeface="ヒラギノ明朝 ProN W3" charset="0"/>
              </a:rPr>
              <a:t>Aims of this lesson:</a:t>
            </a:r>
          </a:p>
          <a:p>
            <a:pPr marL="0" indent="0">
              <a:buBlip>
                <a:blip r:embed="rId2"/>
              </a:buBlip>
            </a:pPr>
            <a:r>
              <a:rPr lang="en-US" sz="4200">
                <a:latin typeface="Hoefler Text" charset="0"/>
                <a:cs typeface="ヒラギノ明朝 ProN W3" charset="0"/>
              </a:rPr>
              <a:t> To understand the term ‘parable’</a:t>
            </a:r>
          </a:p>
          <a:p>
            <a:pPr marL="0" indent="0">
              <a:spcBef>
                <a:spcPts val="1846"/>
              </a:spcBef>
              <a:buBlip>
                <a:blip r:embed="rId2"/>
              </a:buBlip>
            </a:pPr>
            <a:r>
              <a:rPr lang="en-US" sz="4200">
                <a:latin typeface="Hoefler Text" charset="0"/>
                <a:cs typeface="ヒラギノ明朝 ProN W3" charset="0"/>
              </a:rPr>
              <a:t> To explore a parable</a:t>
            </a:r>
          </a:p>
        </p:txBody>
      </p:sp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906" y="4033987"/>
            <a:ext cx="3402211" cy="2817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901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/>
          </p:cNvSpPr>
          <p:nvPr/>
        </p:nvSpPr>
        <p:spPr bwMode="auto">
          <a:xfrm>
            <a:off x="1705570" y="2696765"/>
            <a:ext cx="6259711" cy="839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>
              <a:lnSpc>
                <a:spcPts val="703"/>
              </a:lnSpc>
              <a:spcBef>
                <a:spcPts val="141"/>
              </a:spcBef>
              <a:tabLst>
                <a:tab pos="151799" algn="l"/>
              </a:tabLst>
            </a:pPr>
            <a:endParaRPr lang="en-US">
              <a:solidFill>
                <a:schemeClr val="tx1"/>
              </a:solidFill>
              <a:latin typeface="Trebuchet MS" charset="0"/>
              <a:sym typeface="Trebuchet MS" charset="0"/>
            </a:endParaRPr>
          </a:p>
          <a:p>
            <a:pPr>
              <a:lnSpc>
                <a:spcPts val="703"/>
              </a:lnSpc>
              <a:spcBef>
                <a:spcPts val="141"/>
              </a:spcBef>
              <a:tabLst>
                <a:tab pos="151799" algn="l"/>
              </a:tabLst>
            </a:pPr>
            <a:endParaRPr lang="en-US">
              <a:solidFill>
                <a:schemeClr val="tx1"/>
              </a:solidFill>
              <a:latin typeface="Trebuchet MS" charset="0"/>
              <a:sym typeface="Trebuchet MS" charset="0"/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53641" y="0"/>
            <a:ext cx="8036719" cy="17145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b="1" u="sng" dirty="0" smtClean="0">
                <a:ea typeface="+mj-ea"/>
              </a:rPr>
              <a:t>Learning outcomes:</a:t>
            </a:r>
            <a:endParaRPr lang="en-US" altLang="en-US" b="1" u="sng" dirty="0" smtClean="0">
              <a:ea typeface="+mj-ea"/>
              <a:cs typeface="ヒラギノ明朝 ProN W6" charset="0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4195"/>
            <a:ext cx="8229600" cy="4525963"/>
          </a:xfrm>
        </p:spPr>
        <p:txBody>
          <a:bodyPr/>
          <a:lstStyle/>
          <a:p>
            <a:pPr eaLnBrk="1" hangingPunct="1">
              <a:buFontTx/>
              <a:buBlip>
                <a:blip r:embed="rId2"/>
              </a:buBlip>
            </a:pPr>
            <a:r>
              <a:rPr lang="en-US" dirty="0">
                <a:latin typeface="Hoefler Text" charset="0"/>
                <a:cs typeface="ヒラギノ明朝 ProN W3" charset="0"/>
              </a:rPr>
              <a:t>I can retell what the term ‘parable’ means</a:t>
            </a:r>
            <a:r>
              <a:rPr lang="en-US" dirty="0" smtClean="0">
                <a:latin typeface="Hoefler Text" charset="0"/>
                <a:cs typeface="ヒラギノ明朝 ProN W3" charset="0"/>
              </a:rPr>
              <a:t>.</a:t>
            </a:r>
          </a:p>
          <a:p>
            <a:pPr marL="0" indent="0" eaLnBrk="1" hangingPunct="1">
              <a:buNone/>
            </a:pPr>
            <a:endParaRPr lang="en-US" dirty="0">
              <a:latin typeface="Hoefler Text" charset="0"/>
              <a:cs typeface="ヒラギノ明朝 ProN W3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en-US" dirty="0">
                <a:latin typeface="Hoefler Text" charset="0"/>
                <a:cs typeface="ヒラギノ明朝 ProN W3" charset="0"/>
              </a:rPr>
              <a:t>I can describe a parable that Jesus told and begin to make links with the meaning</a:t>
            </a:r>
            <a:r>
              <a:rPr lang="en-US" dirty="0" smtClean="0">
                <a:latin typeface="Hoefler Text" charset="0"/>
                <a:cs typeface="ヒラギノ明朝 ProN W3" charset="0"/>
              </a:rPr>
              <a:t>.</a:t>
            </a:r>
          </a:p>
          <a:p>
            <a:pPr marL="0" indent="0" eaLnBrk="1" hangingPunct="1">
              <a:buNone/>
            </a:pPr>
            <a:endParaRPr lang="en-US" dirty="0">
              <a:latin typeface="Hoefler Text" charset="0"/>
              <a:cs typeface="ヒラギノ明朝 ProN W3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en-US" dirty="0">
                <a:latin typeface="Hoefler Text" charset="0"/>
                <a:cs typeface="ヒラギノ明朝 ProN W3" charset="0"/>
              </a:rPr>
              <a:t>I can show understanding of a modern parable and create my own.</a:t>
            </a:r>
          </a:p>
        </p:txBody>
      </p:sp>
    </p:spTree>
    <p:extLst>
      <p:ext uri="{BB962C8B-B14F-4D97-AF65-F5344CB8AC3E}">
        <p14:creationId xmlns:p14="http://schemas.microsoft.com/office/powerpoint/2010/main" val="344999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title"/>
          </p:nvPr>
        </p:nvSpPr>
        <p:spPr>
          <a:xfrm>
            <a:off x="627311" y="194221"/>
            <a:ext cx="7888263" cy="168213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b="1" u="sng" dirty="0" smtClean="0">
                <a:ea typeface="+mj-ea"/>
              </a:rPr>
              <a:t>Story time...</a:t>
            </a:r>
            <a:endParaRPr lang="en-US" altLang="en-US" b="1" u="sng" dirty="0" smtClean="0">
              <a:ea typeface="+mj-ea"/>
              <a:cs typeface="ヒラギノ明朝 ProN W6" charset="0"/>
            </a:endParaRP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67891" y="1562695"/>
            <a:ext cx="8036719" cy="4018359"/>
          </a:xfrm>
        </p:spPr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en-US" dirty="0" smtClean="0"/>
              <a:t>Think about the following </a:t>
            </a:r>
            <a:r>
              <a:rPr lang="en-US" dirty="0" smtClean="0"/>
              <a:t>:</a:t>
            </a:r>
          </a:p>
          <a:p>
            <a:pPr marL="0" indent="0">
              <a:buNone/>
              <a:defRPr/>
            </a:pPr>
            <a:endParaRPr lang="en-US" dirty="0" smtClean="0"/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dirty="0" smtClean="0"/>
              <a:t>Do </a:t>
            </a:r>
            <a:r>
              <a:rPr lang="en-US" dirty="0"/>
              <a:t>you have a </a:t>
            </a:r>
            <a:r>
              <a:rPr lang="en-US" dirty="0" err="1"/>
              <a:t>favourite</a:t>
            </a:r>
            <a:r>
              <a:rPr lang="en-US" dirty="0"/>
              <a:t> story</a:t>
            </a:r>
            <a:r>
              <a:rPr lang="en-US" dirty="0" smtClean="0"/>
              <a:t>?</a:t>
            </a:r>
          </a:p>
          <a:p>
            <a:pPr marL="0" indent="0" eaLnBrk="1" hangingPunct="1">
              <a:buNone/>
              <a:defRPr/>
            </a:pPr>
            <a:endParaRPr lang="en-US" dirty="0"/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dirty="0"/>
              <a:t>What was the story about? </a:t>
            </a:r>
            <a:endParaRPr lang="en-US" dirty="0" smtClean="0"/>
          </a:p>
          <a:p>
            <a:pPr marL="0" indent="0" eaLnBrk="1" hangingPunct="1">
              <a:buNone/>
              <a:defRPr/>
            </a:pPr>
            <a:endParaRPr lang="en-US" dirty="0" smtClean="0"/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dirty="0" smtClean="0"/>
              <a:t>What </a:t>
            </a:r>
            <a:r>
              <a:rPr lang="en-US" dirty="0"/>
              <a:t>did you like about the story?</a:t>
            </a:r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380" y="2991445"/>
            <a:ext cx="2095128" cy="2491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586" y="5158011"/>
            <a:ext cx="2750344" cy="1717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91" y="232172"/>
            <a:ext cx="1330523" cy="1330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961" y="-49113"/>
            <a:ext cx="2035969" cy="3170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73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673075" y="-169900"/>
            <a:ext cx="8036719" cy="1197695"/>
          </a:xfrm>
        </p:spPr>
        <p:txBody>
          <a:bodyPr/>
          <a:lstStyle/>
          <a:p>
            <a:pPr eaLnBrk="1" hangingPunct="1"/>
            <a:r>
              <a:rPr lang="en-US" b="1" u="sng" dirty="0">
                <a:latin typeface="Baskerville" charset="0"/>
                <a:ea typeface="ヒラギノ明朝 ProN W6" charset="0"/>
                <a:cs typeface="ヒラギノ明朝 ProN W6" charset="0"/>
              </a:rPr>
              <a:t>Storytelling</a:t>
            </a: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" y="909435"/>
            <a:ext cx="9030336" cy="577020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  <a:defRPr/>
            </a:pPr>
            <a:r>
              <a:rPr lang="en-US" sz="3400" dirty="0"/>
              <a:t> </a:t>
            </a: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sz="3400" dirty="0" smtClean="0"/>
              <a:t>People have been telling stories throughout history</a:t>
            </a:r>
            <a:r>
              <a:rPr lang="en-US" sz="3400" dirty="0" smtClean="0"/>
              <a:t>.</a:t>
            </a:r>
          </a:p>
          <a:p>
            <a:pPr marL="0" indent="0" eaLnBrk="1" hangingPunct="1">
              <a:buNone/>
              <a:defRPr/>
            </a:pPr>
            <a:endParaRPr lang="en-US" sz="3400" dirty="0" smtClean="0"/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sz="3400" dirty="0" smtClean="0"/>
              <a:t>Before people started writing, storytelling was an important form of communication and was a way for people to share knowledge and ideas</a:t>
            </a:r>
            <a:r>
              <a:rPr lang="en-US" sz="3400" dirty="0" smtClean="0"/>
              <a:t>.</a:t>
            </a:r>
          </a:p>
          <a:p>
            <a:pPr marL="0" indent="0" eaLnBrk="1" hangingPunct="1">
              <a:buNone/>
              <a:defRPr/>
            </a:pPr>
            <a:endParaRPr lang="en-US" sz="3400" dirty="0" smtClean="0"/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sz="3400" dirty="0" smtClean="0"/>
              <a:t>Throughout history, stories have helped us understand ourselves, the world we live in and our history</a:t>
            </a:r>
            <a:r>
              <a:rPr lang="en-US" sz="3400" dirty="0" smtClean="0"/>
              <a:t>.</a:t>
            </a:r>
          </a:p>
          <a:p>
            <a:pPr marL="0" indent="0" eaLnBrk="1" hangingPunct="1">
              <a:buNone/>
              <a:defRPr/>
            </a:pPr>
            <a:endParaRPr lang="en-US" sz="3400" dirty="0" smtClean="0"/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sz="3400" dirty="0" smtClean="0"/>
              <a:t>Some stories are used to share spiritual beliefs and some stories are told to teach a lesson</a:t>
            </a:r>
            <a:r>
              <a:rPr lang="en-US" sz="3400" dirty="0" smtClean="0"/>
              <a:t>.</a:t>
            </a:r>
          </a:p>
          <a:p>
            <a:pPr marL="0" indent="0" eaLnBrk="1" hangingPunct="1">
              <a:buNone/>
              <a:defRPr/>
            </a:pPr>
            <a:endParaRPr lang="en-US" sz="3400" dirty="0" smtClean="0"/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sz="3400" dirty="0" smtClean="0"/>
              <a:t>A parable is a simple story with a moral, or a story told to teach a lesson. Jesus used parables to communicate and educate people about the importance of the values, which are now part of Christianity.</a:t>
            </a:r>
          </a:p>
          <a:p>
            <a:pPr eaLnBrk="1" hangingPunct="1">
              <a:buFontTx/>
              <a:buBlip>
                <a:blip r:embed="rId2"/>
              </a:buBlip>
              <a:defRPr/>
            </a:pPr>
            <a:endParaRPr lang="en-US" sz="3400" dirty="0"/>
          </a:p>
          <a:p>
            <a:pPr eaLnBrk="1" hangingPunct="1">
              <a:buFontTx/>
              <a:buBlip>
                <a:blip r:embed="rId2"/>
              </a:buBlip>
              <a:defRPr/>
            </a:pP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2042952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482203" y="0"/>
            <a:ext cx="8036719" cy="17145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b="1" u="sng" smtClean="0">
                <a:ea typeface="+mj-ea"/>
              </a:rPr>
              <a:t>What is a parable?</a:t>
            </a:r>
            <a:endParaRPr lang="en-US" altLang="en-US" b="1" u="sng" smtClean="0">
              <a:ea typeface="+mj-ea"/>
              <a:cs typeface="ヒラギノ明朝 ProN W6" charset="0"/>
            </a:endParaRPr>
          </a:p>
        </p:txBody>
      </p:sp>
      <p:graphicFrame>
        <p:nvGraphicFramePr>
          <p:cNvPr id="18434" name="Group 2"/>
          <p:cNvGraphicFramePr>
            <a:graphicFrameLocks noGrp="1"/>
          </p:cNvGraphicFramePr>
          <p:nvPr/>
        </p:nvGraphicFramePr>
        <p:xfrm>
          <a:off x="257845" y="1937742"/>
          <a:ext cx="8626077" cy="4624464"/>
        </p:xfrm>
        <a:graphic>
          <a:graphicData uri="http://schemas.openxmlformats.org/drawingml/2006/table">
            <a:tbl>
              <a:tblPr/>
              <a:tblGrid>
                <a:gridCol w="28753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753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7535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541488">
                <a:tc>
                  <a:txBody>
                    <a:bodyPr/>
                    <a:lstStyle>
                      <a:lvl1pPr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1pPr>
                      <a:lvl2pPr marL="965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2pPr>
                      <a:lvl3pPr marL="1409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3pPr>
                      <a:lvl4pPr marL="1854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4pPr>
                      <a:lvl5pPr marL="2298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5pPr>
                      <a:lvl6pPr marL="27559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6pPr>
                      <a:lvl7pPr marL="32131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7pPr>
                      <a:lvl8pPr marL="36703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8pPr>
                      <a:lvl9pPr marL="41275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24000"/>
                        <a:buFontTx/>
                        <a:buNone/>
                        <a:tabLst>
                          <a:tab pos="1168400" algn="l"/>
                        </a:tabLst>
                      </a:pPr>
                      <a:r>
                        <a:rPr kumimoji="0" lang="en-US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26053"/>
                          </a:solidFill>
                          <a:effectLst/>
                          <a:latin typeface="Hoefler Text" charset="0"/>
                          <a:cs typeface="ヒラギノ明朝 ProN W3" charset="0"/>
                          <a:sym typeface="Hoefler Text" charset="0"/>
                        </a:rPr>
                        <a:t>A parable is a short, easily remembered story</a:t>
                      </a:r>
                    </a:p>
                  </a:txBody>
                  <a:tcPr marL="35719" marR="35719" marT="35719" marB="35719" anchor="ctr" horzOverflow="overflow">
                    <a:lnL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1pPr>
                      <a:lvl2pPr marL="965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2pPr>
                      <a:lvl3pPr marL="1409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3pPr>
                      <a:lvl4pPr marL="1854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4pPr>
                      <a:lvl5pPr marL="2298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5pPr>
                      <a:lvl6pPr marL="27559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6pPr>
                      <a:lvl7pPr marL="32131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7pPr>
                      <a:lvl8pPr marL="36703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8pPr>
                      <a:lvl9pPr marL="41275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24000"/>
                        <a:buFontTx/>
                        <a:buNone/>
                        <a:tabLst>
                          <a:tab pos="1168400" algn="l"/>
                        </a:tabLst>
                      </a:pPr>
                      <a:r>
                        <a:rPr kumimoji="0" lang="en-US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26053"/>
                          </a:solidFill>
                          <a:effectLst/>
                          <a:latin typeface="Hoefler Text" charset="0"/>
                          <a:cs typeface="ヒラギノ明朝 ProN W3" charset="0"/>
                          <a:sym typeface="Hoefler Text" charset="0"/>
                        </a:rPr>
                        <a:t> Jesus told parables to get a message across</a:t>
                      </a:r>
                    </a:p>
                  </a:txBody>
                  <a:tcPr marL="35719" marR="35719" marT="35719" marB="35719" anchor="ctr" horzOverflow="overflow">
                    <a:lnL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1pPr>
                      <a:lvl2pPr marL="965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2pPr>
                      <a:lvl3pPr marL="1409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3pPr>
                      <a:lvl4pPr marL="1854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4pPr>
                      <a:lvl5pPr marL="2298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5pPr>
                      <a:lvl6pPr marL="27559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6pPr>
                      <a:lvl7pPr marL="32131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7pPr>
                      <a:lvl8pPr marL="36703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8pPr>
                      <a:lvl9pPr marL="41275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24000"/>
                        <a:buFontTx/>
                        <a:buNone/>
                        <a:tabLst>
                          <a:tab pos="1168400" algn="l"/>
                        </a:tabLst>
                      </a:pPr>
                      <a:r>
                        <a:rPr kumimoji="0" lang="en-US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26053"/>
                          </a:solidFill>
                          <a:effectLst/>
                          <a:latin typeface="Hoefler Text" charset="0"/>
                          <a:cs typeface="ヒラギノ明朝 ProN W3" charset="0"/>
                          <a:sym typeface="Hoefler Text" charset="0"/>
                        </a:rPr>
                        <a:t>Parables were stories about everyday life that everyone could understand</a:t>
                      </a:r>
                    </a:p>
                  </a:txBody>
                  <a:tcPr marL="35719" marR="35719" marT="35719" marB="35719" anchor="ctr" horzOverflow="overflow">
                    <a:lnL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41488">
                <a:tc>
                  <a:txBody>
                    <a:bodyPr/>
                    <a:lstStyle>
                      <a:lvl1pPr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1pPr>
                      <a:lvl2pPr marL="965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2pPr>
                      <a:lvl3pPr marL="1409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3pPr>
                      <a:lvl4pPr marL="1854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4pPr>
                      <a:lvl5pPr marL="2298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5pPr>
                      <a:lvl6pPr marL="27559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6pPr>
                      <a:lvl7pPr marL="32131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7pPr>
                      <a:lvl8pPr marL="36703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8pPr>
                      <a:lvl9pPr marL="41275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24000"/>
                        <a:buFontTx/>
                        <a:buNone/>
                        <a:tabLst>
                          <a:tab pos="1168400" algn="l"/>
                        </a:tabLst>
                      </a:pPr>
                      <a:r>
                        <a:rPr kumimoji="0" lang="en-US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26053"/>
                          </a:solidFill>
                          <a:effectLst/>
                          <a:latin typeface="Hoefler Text" charset="0"/>
                          <a:cs typeface="ヒラギノ明朝 ProN W3" charset="0"/>
                          <a:sym typeface="Hoefler Text" charset="0"/>
                        </a:rPr>
                        <a:t>Jesus used stories in his teachings</a:t>
                      </a:r>
                    </a:p>
                  </a:txBody>
                  <a:tcPr marL="35719" marR="35719" marT="35719" marB="35719" anchor="ctr" horzOverflow="overflow">
                    <a:lnL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1pPr>
                      <a:lvl2pPr marL="965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2pPr>
                      <a:lvl3pPr marL="1409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3pPr>
                      <a:lvl4pPr marL="1854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4pPr>
                      <a:lvl5pPr marL="2298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5pPr>
                      <a:lvl6pPr marL="27559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6pPr>
                      <a:lvl7pPr marL="32131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7pPr>
                      <a:lvl8pPr marL="36703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8pPr>
                      <a:lvl9pPr marL="41275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24000"/>
                        <a:buFontTx/>
                        <a:buNone/>
                        <a:tabLst>
                          <a:tab pos="1168400" algn="l"/>
                        </a:tabLst>
                      </a:pPr>
                      <a:r>
                        <a:rPr kumimoji="0" lang="en-US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26053"/>
                          </a:solidFill>
                          <a:effectLst/>
                          <a:latin typeface="Hoefler Text" charset="0"/>
                          <a:cs typeface="ヒラギノ明朝 ProN W3" charset="0"/>
                          <a:sym typeface="Hoefler Text" charset="0"/>
                        </a:rPr>
                        <a:t>People remembered the stories of Jesus</a:t>
                      </a:r>
                    </a:p>
                  </a:txBody>
                  <a:tcPr marL="35719" marR="35719" marT="35719" marB="35719" anchor="ctr" horzOverflow="overflow">
                    <a:lnL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1pPr>
                      <a:lvl2pPr marL="965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2pPr>
                      <a:lvl3pPr marL="1409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3pPr>
                      <a:lvl4pPr marL="1854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4pPr>
                      <a:lvl5pPr marL="2298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5pPr>
                      <a:lvl6pPr marL="27559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6pPr>
                      <a:lvl7pPr marL="32131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7pPr>
                      <a:lvl8pPr marL="36703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8pPr>
                      <a:lvl9pPr marL="41275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24000"/>
                        <a:buFontTx/>
                        <a:buNone/>
                        <a:tabLst>
                          <a:tab pos="1168400" algn="l"/>
                        </a:tabLst>
                      </a:pPr>
                      <a:r>
                        <a:rPr kumimoji="0" lang="en-US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26053"/>
                          </a:solidFill>
                          <a:effectLst/>
                          <a:latin typeface="Hoefler Text" charset="0"/>
                          <a:cs typeface="ヒラギノ明朝 ProN W3" charset="0"/>
                          <a:sym typeface="Hoefler Text" charset="0"/>
                        </a:rPr>
                        <a:t>The stories were passed on to many people</a:t>
                      </a:r>
                    </a:p>
                  </a:txBody>
                  <a:tcPr marL="35719" marR="35719" marT="35719" marB="35719" anchor="ctr" horzOverflow="overflow">
                    <a:lnL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41488">
                <a:tc>
                  <a:txBody>
                    <a:bodyPr/>
                    <a:lstStyle>
                      <a:lvl1pPr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1pPr>
                      <a:lvl2pPr marL="965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2pPr>
                      <a:lvl3pPr marL="1409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3pPr>
                      <a:lvl4pPr marL="1854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4pPr>
                      <a:lvl5pPr marL="2298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5pPr>
                      <a:lvl6pPr marL="27559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6pPr>
                      <a:lvl7pPr marL="32131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7pPr>
                      <a:lvl8pPr marL="36703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8pPr>
                      <a:lvl9pPr marL="41275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24000"/>
                        <a:buFontTx/>
                        <a:buNone/>
                        <a:tabLst>
                          <a:tab pos="1168400" algn="l"/>
                        </a:tabLst>
                      </a:pPr>
                      <a:r>
                        <a:rPr kumimoji="0" lang="en-US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26053"/>
                          </a:solidFill>
                          <a:effectLst/>
                          <a:latin typeface="Hoefler Text" charset="0"/>
                          <a:cs typeface="ヒラギノ明朝 ProN W3" charset="0"/>
                          <a:sym typeface="Hoefler Text" charset="0"/>
                        </a:rPr>
                        <a:t>The stories were simple so that the message was clear</a:t>
                      </a:r>
                    </a:p>
                  </a:txBody>
                  <a:tcPr marL="35719" marR="35719" marT="35719" marB="35719" anchor="ctr" horzOverflow="overflow">
                    <a:lnL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1pPr>
                      <a:lvl2pPr marL="965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2pPr>
                      <a:lvl3pPr marL="1409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3pPr>
                      <a:lvl4pPr marL="1854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4pPr>
                      <a:lvl5pPr marL="2298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5pPr>
                      <a:lvl6pPr marL="27559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6pPr>
                      <a:lvl7pPr marL="32131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7pPr>
                      <a:lvl8pPr marL="36703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8pPr>
                      <a:lvl9pPr marL="41275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24000"/>
                        <a:buFontTx/>
                        <a:buNone/>
                        <a:tabLst>
                          <a:tab pos="1168400" algn="l"/>
                        </a:tabLst>
                      </a:pPr>
                      <a:r>
                        <a:rPr kumimoji="0" lang="en-US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26053"/>
                          </a:solidFill>
                          <a:effectLst/>
                          <a:latin typeface="Hoefler Text" charset="0"/>
                          <a:cs typeface="ヒラギノ明朝 ProN W3" charset="0"/>
                          <a:sym typeface="Hoefler Text" charset="0"/>
                        </a:rPr>
                        <a:t>The message could be understood by lots of people</a:t>
                      </a:r>
                    </a:p>
                  </a:txBody>
                  <a:tcPr marL="35719" marR="35719" marT="35719" marB="35719" anchor="ctr" horzOverflow="overflow">
                    <a:lnL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1pPr>
                      <a:lvl2pPr marL="965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2pPr>
                      <a:lvl3pPr marL="1409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3pPr>
                      <a:lvl4pPr marL="18542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4pPr>
                      <a:lvl5pPr marL="2298700" indent="-571500" algn="l">
                        <a:spcBef>
                          <a:spcPts val="2800"/>
                        </a:spcBef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5pPr>
                      <a:lvl6pPr marL="27559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6pPr>
                      <a:lvl7pPr marL="32131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7pPr>
                      <a:lvl8pPr marL="36703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8pPr>
                      <a:lvl9pPr marL="4127500" indent="-571500" fontAlgn="base">
                        <a:spcBef>
                          <a:spcPts val="2800"/>
                        </a:spcBef>
                        <a:spcAft>
                          <a:spcPct val="0"/>
                        </a:spcAft>
                        <a:buSzPct val="124000"/>
                        <a:tabLst>
                          <a:tab pos="1168400" algn="l"/>
                        </a:tabLst>
                        <a:defRPr sz="3200">
                          <a:solidFill>
                            <a:srgbClr val="4B4B4B"/>
                          </a:solidFill>
                          <a:latin typeface="Hoefler Text" charset="0"/>
                          <a:cs typeface="ヒラギノ明朝 ProN W3" charset="0"/>
                          <a:sym typeface="Hoefler Text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24000"/>
                        <a:buFontTx/>
                        <a:buNone/>
                        <a:tabLst>
                          <a:tab pos="1168400" algn="l"/>
                        </a:tabLst>
                      </a:pPr>
                      <a:r>
                        <a:rPr kumimoji="0" lang="en-US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26053"/>
                          </a:solidFill>
                          <a:effectLst/>
                          <a:latin typeface="Hoefler Text" charset="0"/>
                          <a:cs typeface="ヒラギノ明朝 ProN W3" charset="0"/>
                          <a:sym typeface="Hoefler Text" charset="0"/>
                        </a:rPr>
                        <a:t>A parable is a short, easily remembered story with a meaning</a:t>
                      </a:r>
                    </a:p>
                  </a:txBody>
                  <a:tcPr marL="35719" marR="35719" marT="35719" marB="35719" anchor="ctr" horzOverflow="overflow">
                    <a:lnL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A6F7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817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ChangeArrowheads="1"/>
          </p:cNvSpPr>
          <p:nvPr>
            <p:ph type="title"/>
          </p:nvPr>
        </p:nvSpPr>
        <p:spPr>
          <a:xfrm>
            <a:off x="553641" y="-324283"/>
            <a:ext cx="8036719" cy="17145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b="1" u="sng" dirty="0" smtClean="0">
                <a:ea typeface="+mj-ea"/>
              </a:rPr>
              <a:t>Gap fill </a:t>
            </a:r>
            <a:endParaRPr lang="en-US" altLang="en-US" b="1" u="sng" dirty="0" smtClean="0">
              <a:ea typeface="+mj-ea"/>
              <a:cs typeface="ヒラギノ明朝 ProN W6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2455" y="987834"/>
            <a:ext cx="8810850" cy="4593221"/>
          </a:xfrm>
        </p:spPr>
        <p:txBody>
          <a:bodyPr>
            <a:noAutofit/>
          </a:bodyPr>
          <a:lstStyle/>
          <a:p>
            <a:pPr eaLnBrk="1" hangingPunct="1">
              <a:buFontTx/>
              <a:buBlip>
                <a:blip r:embed="rId2"/>
              </a:buBlip>
            </a:pPr>
            <a:r>
              <a:rPr lang="en-US" sz="2800" dirty="0">
                <a:latin typeface="Hoefler Text" charset="0"/>
                <a:cs typeface="ヒラギノ明朝 ProN W3" charset="0"/>
              </a:rPr>
              <a:t>A p......... is a short, easily remembered story. </a:t>
            </a:r>
          </a:p>
          <a:p>
            <a:pPr>
              <a:spcBef>
                <a:spcPts val="1846"/>
              </a:spcBef>
              <a:buBlip>
                <a:blip r:embed="rId2"/>
              </a:buBlip>
            </a:pPr>
            <a:r>
              <a:rPr lang="en-US" sz="2800" dirty="0">
                <a:latin typeface="Hoefler Text" charset="0"/>
                <a:cs typeface="ヒラギノ明朝 ProN W3" charset="0"/>
              </a:rPr>
              <a:t>They were used by J.........   to get his message across.</a:t>
            </a:r>
          </a:p>
          <a:p>
            <a:pPr>
              <a:spcBef>
                <a:spcPts val="1846"/>
              </a:spcBef>
              <a:buBlip>
                <a:blip r:embed="rId2"/>
              </a:buBlip>
            </a:pPr>
            <a:r>
              <a:rPr lang="en-US" sz="2800" dirty="0">
                <a:latin typeface="Hoefler Text" charset="0"/>
                <a:cs typeface="ヒラギノ明朝 ProN W3" charset="0"/>
              </a:rPr>
              <a:t>They were about e............ life so that they were e........... to understand. </a:t>
            </a:r>
          </a:p>
          <a:p>
            <a:pPr>
              <a:spcBef>
                <a:spcPts val="1846"/>
              </a:spcBef>
              <a:buBlip>
                <a:blip r:embed="rId2"/>
              </a:buBlip>
            </a:pPr>
            <a:r>
              <a:rPr lang="en-US" sz="2800" dirty="0">
                <a:latin typeface="Hoefler Text" charset="0"/>
                <a:cs typeface="ヒラギノ明朝 ProN W3" charset="0"/>
              </a:rPr>
              <a:t>The parables were s.......... stories so that people could pass the message on.</a:t>
            </a:r>
          </a:p>
          <a:p>
            <a:pPr>
              <a:spcBef>
                <a:spcPts val="1846"/>
              </a:spcBef>
              <a:buBlip>
                <a:blip r:embed="rId2"/>
              </a:buBlip>
            </a:pPr>
            <a:r>
              <a:rPr lang="en-US" sz="2800" dirty="0">
                <a:latin typeface="Hoefler Text" charset="0"/>
                <a:cs typeface="ヒラギノ明朝 ProN W3" charset="0"/>
              </a:rPr>
              <a:t>The most important part of a parable was the m....... that it taught. </a:t>
            </a:r>
          </a:p>
        </p:txBody>
      </p:sp>
      <p:sp>
        <p:nvSpPr>
          <p:cNvPr id="16388" name="Rectangle 3"/>
          <p:cNvSpPr>
            <a:spLocks/>
          </p:cNvSpPr>
          <p:nvPr/>
        </p:nvSpPr>
        <p:spPr bwMode="auto">
          <a:xfrm>
            <a:off x="172455" y="6041327"/>
            <a:ext cx="88108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1" hangingPunct="1"/>
            <a:r>
              <a:rPr lang="en-US" sz="2800" b="1" dirty="0">
                <a:solidFill>
                  <a:schemeClr val="tx1"/>
                </a:solidFill>
              </a:rPr>
              <a:t>everyday      short        parable      easy      message    Jesus      </a:t>
            </a:r>
          </a:p>
        </p:txBody>
      </p:sp>
    </p:spTree>
    <p:extLst>
      <p:ext uri="{BB962C8B-B14F-4D97-AF65-F5344CB8AC3E}">
        <p14:creationId xmlns:p14="http://schemas.microsoft.com/office/powerpoint/2010/main" val="538405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b="1" u="sng" smtClean="0">
                <a:ea typeface="+mj-ea"/>
              </a:rPr>
              <a:t>The Prodigal (Lost) son</a:t>
            </a:r>
            <a:endParaRPr lang="en-US" altLang="en-US" b="1" u="sng" smtClean="0">
              <a:ea typeface="+mj-ea"/>
              <a:cs typeface="ヒラギノ明朝 ProN W6" charset="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71041" y="2061642"/>
            <a:ext cx="8036719" cy="4018359"/>
          </a:xfrm>
        </p:spPr>
        <p:txBody>
          <a:bodyPr/>
          <a:lstStyle/>
          <a:p>
            <a:pPr eaLnBrk="1" hangingPunct="1">
              <a:buFontTx/>
              <a:buBlip>
                <a:blip r:embed="rId2"/>
              </a:buBlip>
            </a:pPr>
            <a:r>
              <a:rPr lang="en-US" u="sng">
                <a:latin typeface="Hoefler Text" charset="0"/>
                <a:cs typeface="ヒラギノ明朝 ProN W3" charset="0"/>
                <a:hlinkClick r:id="rId3"/>
              </a:rPr>
              <a:t>http://www.youtube.com/watch?v=x_xBYzdGH_s</a:t>
            </a:r>
            <a:r>
              <a:rPr lang="en-US">
                <a:latin typeface="Hoefler Text" charset="0"/>
                <a:cs typeface="ヒラギノ明朝 ProN W3" charset="0"/>
              </a:rPr>
              <a:t> </a:t>
            </a:r>
          </a:p>
          <a:p>
            <a:pPr eaLnBrk="1" hangingPunct="1">
              <a:buFontTx/>
              <a:buBlip>
                <a:blip r:embed="rId2"/>
              </a:buBlip>
            </a:pPr>
            <a:endParaRPr lang="en-US">
              <a:latin typeface="Hoefler Text" charset="0"/>
              <a:cs typeface="ヒラギノ明朝 ProN W3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en-US">
                <a:latin typeface="Hoefler Text" charset="0"/>
                <a:cs typeface="ヒラギノ明朝 ProN W3" charset="0"/>
              </a:rPr>
              <a:t>Watch and make notes</a:t>
            </a:r>
          </a:p>
          <a:p>
            <a:pPr eaLnBrk="1" hangingPunct="1">
              <a:buFontTx/>
              <a:buBlip>
                <a:blip r:embed="rId2"/>
              </a:buBlip>
            </a:pPr>
            <a:r>
              <a:rPr lang="en-US">
                <a:latin typeface="Hoefler Text" charset="0"/>
                <a:cs typeface="ヒラギノ明朝 ProN W3" charset="0"/>
              </a:rPr>
              <a:t>Remember as much of the story as you can </a:t>
            </a:r>
          </a:p>
        </p:txBody>
      </p:sp>
    </p:spTree>
    <p:extLst>
      <p:ext uri="{BB962C8B-B14F-4D97-AF65-F5344CB8AC3E}">
        <p14:creationId xmlns:p14="http://schemas.microsoft.com/office/powerpoint/2010/main" val="3430314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b="1" u="sng" smtClean="0">
                <a:ea typeface="+mj-ea"/>
              </a:rPr>
              <a:t>What was the story and the message?</a:t>
            </a:r>
            <a:endParaRPr lang="en-US" altLang="en-US" b="1" u="sng" smtClean="0">
              <a:ea typeface="+mj-ea"/>
              <a:cs typeface="ヒラギノ明朝 ProN W6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24417"/>
            <a:ext cx="8036719" cy="4835705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US" b="1" dirty="0" smtClean="0"/>
              <a:t>Use your notes to answer these questions: </a:t>
            </a:r>
            <a:endParaRPr lang="en-US" b="1" dirty="0" smtClean="0"/>
          </a:p>
          <a:p>
            <a:pPr marL="0" indent="0">
              <a:buNone/>
              <a:defRPr/>
            </a:pPr>
            <a:endParaRPr lang="en-US" b="1" dirty="0" smtClean="0"/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dirty="0" smtClean="0"/>
              <a:t>What </a:t>
            </a:r>
            <a:r>
              <a:rPr lang="en-US" dirty="0"/>
              <a:t>is the story</a:t>
            </a:r>
            <a:r>
              <a:rPr lang="en-US" dirty="0" smtClean="0"/>
              <a:t>?</a:t>
            </a:r>
          </a:p>
          <a:p>
            <a:pPr marL="0" indent="0">
              <a:buNone/>
              <a:defRPr/>
            </a:pPr>
            <a:r>
              <a:rPr lang="en-US" dirty="0" smtClean="0"/>
              <a:t>The parable of the Prodigal son is...</a:t>
            </a:r>
          </a:p>
          <a:p>
            <a:pPr marL="0" indent="0">
              <a:buNone/>
              <a:defRPr/>
            </a:pPr>
            <a:endParaRPr lang="en-US" dirty="0"/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en-US" dirty="0"/>
              <a:t>What messages was Jesus trying to tell </a:t>
            </a:r>
            <a:r>
              <a:rPr lang="en-US" dirty="0" smtClean="0"/>
              <a:t>people</a:t>
            </a:r>
          </a:p>
          <a:p>
            <a:pPr marL="0" indent="0">
              <a:buNone/>
              <a:defRPr/>
            </a:pPr>
            <a:r>
              <a:rPr lang="en-US" dirty="0" smtClean="0"/>
              <a:t>Jesus was telling people that...</a:t>
            </a:r>
          </a:p>
          <a:p>
            <a:pPr marL="0" indent="0">
              <a:buNone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015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6A373B9-2BFA-4956-A505-D4308559906A}"/>
</file>

<file path=customXml/itemProps2.xml><?xml version="1.0" encoding="utf-8"?>
<ds:datastoreItem xmlns:ds="http://schemas.openxmlformats.org/officeDocument/2006/customXml" ds:itemID="{6E3FD979-BCFD-47C0-8DE2-0486BF1415E3}"/>
</file>

<file path=customXml/itemProps3.xml><?xml version="1.0" encoding="utf-8"?>
<ds:datastoreItem xmlns:ds="http://schemas.openxmlformats.org/officeDocument/2006/customXml" ds:itemID="{81A7E4C2-779B-4B34-896D-C7C88CF9E280}"/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496</Words>
  <Application>Microsoft Macintosh PowerPoint</Application>
  <PresentationFormat>On-screen Show (4:3)</PresentationFormat>
  <Paragraphs>59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Jesus’s parables</vt:lpstr>
      <vt:lpstr>Learning outcomes:</vt:lpstr>
      <vt:lpstr>Story time...</vt:lpstr>
      <vt:lpstr>Storytelling</vt:lpstr>
      <vt:lpstr>What is a parable?</vt:lpstr>
      <vt:lpstr>Gap fill </vt:lpstr>
      <vt:lpstr>The Prodigal (Lost) son</vt:lpstr>
      <vt:lpstr>What was the story and the message?</vt:lpstr>
    </vt:vector>
  </TitlesOfParts>
  <Company>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Jesus’s parables</dc:title>
  <dc:creator>Fiona Williamson</dc:creator>
  <cp:lastModifiedBy>Fiona Williamson</cp:lastModifiedBy>
  <cp:revision>1</cp:revision>
  <dcterms:created xsi:type="dcterms:W3CDTF">2020-06-05T09:20:45Z</dcterms:created>
  <dcterms:modified xsi:type="dcterms:W3CDTF">2020-06-05T09:27:37Z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