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1"/>
  </p:notesMasterIdLst>
  <p:sldIdLst>
    <p:sldId id="256" r:id="rId2"/>
    <p:sldId id="257" r:id="rId3"/>
    <p:sldId id="296" r:id="rId4"/>
    <p:sldId id="259" r:id="rId5"/>
    <p:sldId id="260" r:id="rId6"/>
    <p:sldId id="261" r:id="rId7"/>
    <p:sldId id="297" r:id="rId8"/>
    <p:sldId id="258" r:id="rId9"/>
    <p:sldId id="299" r:id="rId10"/>
    <p:sldId id="300" r:id="rId11"/>
    <p:sldId id="301" r:id="rId12"/>
    <p:sldId id="262" r:id="rId13"/>
    <p:sldId id="263" r:id="rId14"/>
    <p:sldId id="264" r:id="rId15"/>
    <p:sldId id="302" r:id="rId16"/>
    <p:sldId id="303" r:id="rId17"/>
    <p:sldId id="304" r:id="rId18"/>
    <p:sldId id="306" r:id="rId19"/>
    <p:sldId id="265" r:id="rId20"/>
    <p:sldId id="266" r:id="rId21"/>
    <p:sldId id="267" r:id="rId22"/>
    <p:sldId id="268" r:id="rId23"/>
    <p:sldId id="269" r:id="rId24"/>
    <p:sldId id="271" r:id="rId25"/>
    <p:sldId id="307" r:id="rId26"/>
    <p:sldId id="272" r:id="rId27"/>
    <p:sldId id="273" r:id="rId28"/>
    <p:sldId id="275" r:id="rId29"/>
    <p:sldId id="276" r:id="rId30"/>
    <p:sldId id="277" r:id="rId31"/>
    <p:sldId id="278" r:id="rId32"/>
    <p:sldId id="308" r:id="rId33"/>
    <p:sldId id="279" r:id="rId34"/>
    <p:sldId id="280" r:id="rId35"/>
    <p:sldId id="281" r:id="rId36"/>
    <p:sldId id="282" r:id="rId37"/>
    <p:sldId id="283" r:id="rId38"/>
    <p:sldId id="284" r:id="rId39"/>
    <p:sldId id="285" r:id="rId40"/>
    <p:sldId id="286" r:id="rId41"/>
    <p:sldId id="309" r:id="rId42"/>
    <p:sldId id="288" r:id="rId43"/>
    <p:sldId id="289" r:id="rId44"/>
    <p:sldId id="290" r:id="rId45"/>
    <p:sldId id="291" r:id="rId46"/>
    <p:sldId id="293" r:id="rId47"/>
    <p:sldId id="295" r:id="rId48"/>
    <p:sldId id="298" r:id="rId49"/>
    <p:sldId id="310"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444" autoAdjust="0"/>
    <p:restoredTop sz="94660"/>
  </p:normalViewPr>
  <p:slideViewPr>
    <p:cSldViewPr snapToGrid="0">
      <p:cViewPr varScale="1">
        <p:scale>
          <a:sx n="68" d="100"/>
          <a:sy n="68" d="100"/>
        </p:scale>
        <p:origin x="2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CF74C-66C8-413C-9CE2-42A023F05391}" type="datetimeFigureOut">
              <a:rPr lang="en-GB" smtClean="0"/>
              <a:t>17/06/2021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53E487-9A51-4548-A3E4-566E1CC967CC}" type="slidenum">
              <a:rPr lang="en-GB" smtClean="0"/>
              <a:t>‹#›</a:t>
            </a:fld>
            <a:endParaRPr lang="en-GB"/>
          </a:p>
        </p:txBody>
      </p:sp>
    </p:spTree>
    <p:extLst>
      <p:ext uri="{BB962C8B-B14F-4D97-AF65-F5344CB8AC3E}">
        <p14:creationId xmlns:p14="http://schemas.microsoft.com/office/powerpoint/2010/main" val="136397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2C62C15C-1B70-4CCD-BC33-9FA7F2F2DC82}"/>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1pPr>
            <a:lvl2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2pPr>
            <a:lvl3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3pPr>
            <a:lvl4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4pPr>
            <a:lvl5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9pPr>
          </a:lstStyle>
          <a:p>
            <a:pPr eaLnBrk="1">
              <a:lnSpc>
                <a:spcPct val="95000"/>
              </a:lnSpc>
            </a:pPr>
            <a:fld id="{07B7E428-9C4A-433A-BFD1-BE90E795A9CC}" type="slidenum">
              <a:rPr lang="en-GB" altLang="en-US">
                <a:solidFill>
                  <a:srgbClr val="000000"/>
                </a:solidFill>
                <a:latin typeface="Times New Roman" panose="02020603050405020304" pitchFamily="18" charset="0"/>
              </a:rPr>
              <a:pPr eaLnBrk="1">
                <a:lnSpc>
                  <a:spcPct val="95000"/>
                </a:lnSpc>
              </a:pPr>
              <a:t>7</a:t>
            </a:fld>
            <a:endParaRPr lang="en-GB" altLang="en-US">
              <a:solidFill>
                <a:srgbClr val="000000"/>
              </a:solidFill>
              <a:latin typeface="Times New Roman" panose="02020603050405020304" pitchFamily="18" charset="0"/>
            </a:endParaRPr>
          </a:p>
        </p:txBody>
      </p:sp>
      <p:sp>
        <p:nvSpPr>
          <p:cNvPr id="9219" name="Text Box 1">
            <a:extLst>
              <a:ext uri="{FF2B5EF4-FFF2-40B4-BE49-F238E27FC236}">
                <a16:creationId xmlns:a16="http://schemas.microsoft.com/office/drawing/2014/main" id="{FB6B0F6E-A6EF-4A1E-9482-7AC98547D671}"/>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hangingPunct="0">
              <a:lnSpc>
                <a:spcPct val="93000"/>
              </a:lnSpc>
              <a:buClr>
                <a:srgbClr val="000000"/>
              </a:buClr>
              <a:buSzPct val="100000"/>
              <a:buFont typeface="Times New Roman" panose="02020603050405020304" pitchFamily="18" charset="0"/>
              <a:buNone/>
            </a:pPr>
            <a:fld id="{56AD30B8-499B-46E7-84DD-EC708A7D894A}" type="slidenum">
              <a:rPr lang="en-GB" altLang="en-US" sz="1400">
                <a:solidFill>
                  <a:srgbClr val="000000"/>
                </a:solidFill>
              </a:rPr>
              <a:pPr hangingPunct="0">
                <a:lnSpc>
                  <a:spcPct val="93000"/>
                </a:lnSpc>
                <a:buClr>
                  <a:srgbClr val="000000"/>
                </a:buClr>
                <a:buSzPct val="100000"/>
                <a:buFont typeface="Times New Roman" panose="02020603050405020304" pitchFamily="18" charset="0"/>
                <a:buNone/>
              </a:pPr>
              <a:t>7</a:t>
            </a:fld>
            <a:endParaRPr lang="en-GB" altLang="en-US" sz="1400">
              <a:solidFill>
                <a:srgbClr val="000000"/>
              </a:solidFill>
            </a:endParaRPr>
          </a:p>
        </p:txBody>
      </p:sp>
      <p:sp>
        <p:nvSpPr>
          <p:cNvPr id="9220" name="Rectangle 2">
            <a:extLst>
              <a:ext uri="{FF2B5EF4-FFF2-40B4-BE49-F238E27FC236}">
                <a16:creationId xmlns:a16="http://schemas.microsoft.com/office/drawing/2014/main" id="{D2C82AD4-FFB6-4ED2-A4D3-9EAFA240B872}"/>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hangingPunct="0">
              <a:lnSpc>
                <a:spcPct val="93000"/>
              </a:lnSpc>
              <a:buClr>
                <a:srgbClr val="000000"/>
              </a:buClr>
              <a:buSzPct val="100000"/>
              <a:buFont typeface="Times New Roman" panose="02020603050405020304" pitchFamily="18" charset="0"/>
              <a:buNone/>
            </a:pPr>
            <a:fld id="{021A35B1-1342-433F-9B39-2B2A25E5465D}" type="slidenum">
              <a:rPr lang="en-GB" altLang="en-US">
                <a:solidFill>
                  <a:srgbClr val="000000"/>
                </a:solidFill>
              </a:rPr>
              <a:pPr hangingPunct="0">
                <a:lnSpc>
                  <a:spcPct val="93000"/>
                </a:lnSpc>
                <a:buClr>
                  <a:srgbClr val="000000"/>
                </a:buClr>
                <a:buSzPct val="100000"/>
                <a:buFont typeface="Times New Roman" panose="02020603050405020304" pitchFamily="18" charset="0"/>
                <a:buNone/>
              </a:pPr>
              <a:t>7</a:t>
            </a:fld>
            <a:endParaRPr lang="en-GB" altLang="en-US">
              <a:solidFill>
                <a:srgbClr val="000000"/>
              </a:solidFill>
            </a:endParaRPr>
          </a:p>
        </p:txBody>
      </p:sp>
      <p:sp>
        <p:nvSpPr>
          <p:cNvPr id="9221" name="Rectangle 3">
            <a:extLst>
              <a:ext uri="{FF2B5EF4-FFF2-40B4-BE49-F238E27FC236}">
                <a16:creationId xmlns:a16="http://schemas.microsoft.com/office/drawing/2014/main" id="{4DFA21D0-A1E3-431F-9EA0-C75849A55603}"/>
              </a:ext>
            </a:extLst>
          </p:cNvPr>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9222" name="Rectangle 4">
            <a:extLst>
              <a:ext uri="{FF2B5EF4-FFF2-40B4-BE49-F238E27FC236}">
                <a16:creationId xmlns:a16="http://schemas.microsoft.com/office/drawing/2014/main" id="{BD463CCF-70D2-4374-9A77-214A5CC5F438}"/>
              </a:ext>
            </a:extLst>
          </p:cNvPr>
          <p:cNvSpPr txBox="1">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6">
            <a:extLst>
              <a:ext uri="{FF2B5EF4-FFF2-40B4-BE49-F238E27FC236}">
                <a16:creationId xmlns:a16="http://schemas.microsoft.com/office/drawing/2014/main" id="{E6095AC7-5313-4215-8E1B-C540E5D04DD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1pPr>
            <a:lvl2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2pPr>
            <a:lvl3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3pPr>
            <a:lvl4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4pPr>
            <a:lvl5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9pPr>
          </a:lstStyle>
          <a:p>
            <a:pPr eaLnBrk="1">
              <a:lnSpc>
                <a:spcPct val="95000"/>
              </a:lnSpc>
            </a:pPr>
            <a:fld id="{B09E4E80-F443-4BF5-B82F-5C4BAF7DE1C8}" type="slidenum">
              <a:rPr lang="en-GB" altLang="en-US">
                <a:solidFill>
                  <a:srgbClr val="000000"/>
                </a:solidFill>
                <a:latin typeface="Times New Roman" panose="02020603050405020304" pitchFamily="18" charset="0"/>
              </a:rPr>
              <a:pPr eaLnBrk="1">
                <a:lnSpc>
                  <a:spcPct val="95000"/>
                </a:lnSpc>
              </a:pPr>
              <a:t>8</a:t>
            </a:fld>
            <a:endParaRPr lang="en-GB" altLang="en-US">
              <a:solidFill>
                <a:srgbClr val="000000"/>
              </a:solidFill>
              <a:latin typeface="Times New Roman" panose="02020603050405020304" pitchFamily="18" charset="0"/>
            </a:endParaRPr>
          </a:p>
        </p:txBody>
      </p:sp>
      <p:sp>
        <p:nvSpPr>
          <p:cNvPr id="10243" name="Text Box 1">
            <a:extLst>
              <a:ext uri="{FF2B5EF4-FFF2-40B4-BE49-F238E27FC236}">
                <a16:creationId xmlns:a16="http://schemas.microsoft.com/office/drawing/2014/main" id="{3098F309-C5DE-4589-84D5-A51FC7859F52}"/>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hangingPunct="0">
              <a:lnSpc>
                <a:spcPct val="93000"/>
              </a:lnSpc>
              <a:buClr>
                <a:srgbClr val="000000"/>
              </a:buClr>
              <a:buSzPct val="100000"/>
              <a:buFont typeface="Times New Roman" panose="02020603050405020304" pitchFamily="18" charset="0"/>
              <a:buNone/>
            </a:pPr>
            <a:fld id="{E4E49DA6-EC9D-498E-AB1A-54F365B610CC}" type="slidenum">
              <a:rPr lang="en-GB" altLang="en-US" sz="1400">
                <a:solidFill>
                  <a:srgbClr val="000000"/>
                </a:solidFill>
              </a:rPr>
              <a:pPr hangingPunct="0">
                <a:lnSpc>
                  <a:spcPct val="93000"/>
                </a:lnSpc>
                <a:buClr>
                  <a:srgbClr val="000000"/>
                </a:buClr>
                <a:buSzPct val="100000"/>
                <a:buFont typeface="Times New Roman" panose="02020603050405020304" pitchFamily="18" charset="0"/>
                <a:buNone/>
              </a:pPr>
              <a:t>8</a:t>
            </a:fld>
            <a:endParaRPr lang="en-GB" altLang="en-US" sz="1400">
              <a:solidFill>
                <a:srgbClr val="000000"/>
              </a:solidFill>
            </a:endParaRPr>
          </a:p>
        </p:txBody>
      </p:sp>
      <p:sp>
        <p:nvSpPr>
          <p:cNvPr id="10244" name="Rectangle 2">
            <a:extLst>
              <a:ext uri="{FF2B5EF4-FFF2-40B4-BE49-F238E27FC236}">
                <a16:creationId xmlns:a16="http://schemas.microsoft.com/office/drawing/2014/main" id="{D8A9EF18-7E79-4C39-B1DA-090B15ED4549}"/>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hangingPunct="0">
              <a:lnSpc>
                <a:spcPct val="93000"/>
              </a:lnSpc>
              <a:buClr>
                <a:srgbClr val="000000"/>
              </a:buClr>
              <a:buSzPct val="100000"/>
              <a:buFont typeface="Times New Roman" panose="02020603050405020304" pitchFamily="18" charset="0"/>
              <a:buNone/>
            </a:pPr>
            <a:fld id="{1DF7B655-3A13-4A44-BD52-E487A11EAD60}" type="slidenum">
              <a:rPr lang="en-GB" altLang="en-US">
                <a:solidFill>
                  <a:srgbClr val="000000"/>
                </a:solidFill>
              </a:rPr>
              <a:pPr hangingPunct="0">
                <a:lnSpc>
                  <a:spcPct val="93000"/>
                </a:lnSpc>
                <a:buClr>
                  <a:srgbClr val="000000"/>
                </a:buClr>
                <a:buSzPct val="100000"/>
                <a:buFont typeface="Times New Roman" panose="02020603050405020304" pitchFamily="18" charset="0"/>
                <a:buNone/>
              </a:pPr>
              <a:t>8</a:t>
            </a:fld>
            <a:endParaRPr lang="en-GB" altLang="en-US">
              <a:solidFill>
                <a:srgbClr val="000000"/>
              </a:solidFill>
            </a:endParaRPr>
          </a:p>
        </p:txBody>
      </p:sp>
      <p:sp>
        <p:nvSpPr>
          <p:cNvPr id="10245" name="Rectangle 3">
            <a:extLst>
              <a:ext uri="{FF2B5EF4-FFF2-40B4-BE49-F238E27FC236}">
                <a16:creationId xmlns:a16="http://schemas.microsoft.com/office/drawing/2014/main" id="{32B2C2EC-CCBA-4475-8229-16AC5C13FE4D}"/>
              </a:ext>
            </a:extLst>
          </p:cNvPr>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10246" name="Rectangle 4">
            <a:extLst>
              <a:ext uri="{FF2B5EF4-FFF2-40B4-BE49-F238E27FC236}">
                <a16:creationId xmlns:a16="http://schemas.microsoft.com/office/drawing/2014/main" id="{961CCA32-D32B-48F2-9F94-ADA815DA4985}"/>
              </a:ext>
            </a:extLst>
          </p:cNvPr>
          <p:cNvSpPr txBox="1">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2C62C15C-1B70-4CCD-BC33-9FA7F2F2DC82}"/>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1pPr>
            <a:lvl2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2pPr>
            <a:lvl3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3pPr>
            <a:lvl4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4pPr>
            <a:lvl5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9pPr>
          </a:lstStyle>
          <a:p>
            <a:pPr eaLnBrk="1">
              <a:lnSpc>
                <a:spcPct val="95000"/>
              </a:lnSpc>
            </a:pPr>
            <a:fld id="{07B7E428-9C4A-433A-BFD1-BE90E795A9CC}" type="slidenum">
              <a:rPr lang="en-GB" altLang="en-US">
                <a:solidFill>
                  <a:srgbClr val="000000"/>
                </a:solidFill>
                <a:latin typeface="Times New Roman" panose="02020603050405020304" pitchFamily="18" charset="0"/>
              </a:rPr>
              <a:pPr eaLnBrk="1">
                <a:lnSpc>
                  <a:spcPct val="95000"/>
                </a:lnSpc>
              </a:pPr>
              <a:t>15</a:t>
            </a:fld>
            <a:endParaRPr lang="en-GB" altLang="en-US">
              <a:solidFill>
                <a:srgbClr val="000000"/>
              </a:solidFill>
              <a:latin typeface="Times New Roman" panose="02020603050405020304" pitchFamily="18" charset="0"/>
            </a:endParaRPr>
          </a:p>
        </p:txBody>
      </p:sp>
      <p:sp>
        <p:nvSpPr>
          <p:cNvPr id="9219" name="Text Box 1">
            <a:extLst>
              <a:ext uri="{FF2B5EF4-FFF2-40B4-BE49-F238E27FC236}">
                <a16:creationId xmlns:a16="http://schemas.microsoft.com/office/drawing/2014/main" id="{FB6B0F6E-A6EF-4A1E-9482-7AC98547D671}"/>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hangingPunct="0">
              <a:lnSpc>
                <a:spcPct val="93000"/>
              </a:lnSpc>
              <a:buClr>
                <a:srgbClr val="000000"/>
              </a:buClr>
              <a:buSzPct val="100000"/>
              <a:buFont typeface="Times New Roman" panose="02020603050405020304" pitchFamily="18" charset="0"/>
              <a:buNone/>
            </a:pPr>
            <a:fld id="{56AD30B8-499B-46E7-84DD-EC708A7D894A}" type="slidenum">
              <a:rPr lang="en-GB" altLang="en-US" sz="1400">
                <a:solidFill>
                  <a:srgbClr val="000000"/>
                </a:solidFill>
              </a:rPr>
              <a:pPr hangingPunct="0">
                <a:lnSpc>
                  <a:spcPct val="93000"/>
                </a:lnSpc>
                <a:buClr>
                  <a:srgbClr val="000000"/>
                </a:buClr>
                <a:buSzPct val="100000"/>
                <a:buFont typeface="Times New Roman" panose="02020603050405020304" pitchFamily="18" charset="0"/>
                <a:buNone/>
              </a:pPr>
              <a:t>15</a:t>
            </a:fld>
            <a:endParaRPr lang="en-GB" altLang="en-US" sz="1400">
              <a:solidFill>
                <a:srgbClr val="000000"/>
              </a:solidFill>
            </a:endParaRPr>
          </a:p>
        </p:txBody>
      </p:sp>
      <p:sp>
        <p:nvSpPr>
          <p:cNvPr id="9220" name="Rectangle 2">
            <a:extLst>
              <a:ext uri="{FF2B5EF4-FFF2-40B4-BE49-F238E27FC236}">
                <a16:creationId xmlns:a16="http://schemas.microsoft.com/office/drawing/2014/main" id="{D2C82AD4-FFB6-4ED2-A4D3-9EAFA240B872}"/>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hangingPunct="0">
              <a:lnSpc>
                <a:spcPct val="93000"/>
              </a:lnSpc>
              <a:buClr>
                <a:srgbClr val="000000"/>
              </a:buClr>
              <a:buSzPct val="100000"/>
              <a:buFont typeface="Times New Roman" panose="02020603050405020304" pitchFamily="18" charset="0"/>
              <a:buNone/>
            </a:pPr>
            <a:fld id="{021A35B1-1342-433F-9B39-2B2A25E5465D}" type="slidenum">
              <a:rPr lang="en-GB" altLang="en-US">
                <a:solidFill>
                  <a:srgbClr val="000000"/>
                </a:solidFill>
              </a:rPr>
              <a:pPr hangingPunct="0">
                <a:lnSpc>
                  <a:spcPct val="93000"/>
                </a:lnSpc>
                <a:buClr>
                  <a:srgbClr val="000000"/>
                </a:buClr>
                <a:buSzPct val="100000"/>
                <a:buFont typeface="Times New Roman" panose="02020603050405020304" pitchFamily="18" charset="0"/>
                <a:buNone/>
              </a:pPr>
              <a:t>15</a:t>
            </a:fld>
            <a:endParaRPr lang="en-GB" altLang="en-US">
              <a:solidFill>
                <a:srgbClr val="000000"/>
              </a:solidFill>
            </a:endParaRPr>
          </a:p>
        </p:txBody>
      </p:sp>
      <p:sp>
        <p:nvSpPr>
          <p:cNvPr id="9221" name="Rectangle 3">
            <a:extLst>
              <a:ext uri="{FF2B5EF4-FFF2-40B4-BE49-F238E27FC236}">
                <a16:creationId xmlns:a16="http://schemas.microsoft.com/office/drawing/2014/main" id="{4DFA21D0-A1E3-431F-9EA0-C75849A55603}"/>
              </a:ext>
            </a:extLst>
          </p:cNvPr>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9222" name="Rectangle 4">
            <a:extLst>
              <a:ext uri="{FF2B5EF4-FFF2-40B4-BE49-F238E27FC236}">
                <a16:creationId xmlns:a16="http://schemas.microsoft.com/office/drawing/2014/main" id="{BD463CCF-70D2-4374-9A77-214A5CC5F438}"/>
              </a:ext>
            </a:extLst>
          </p:cNvPr>
          <p:cNvSpPr txBox="1">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extLst>
      <p:ext uri="{BB962C8B-B14F-4D97-AF65-F5344CB8AC3E}">
        <p14:creationId xmlns:p14="http://schemas.microsoft.com/office/powerpoint/2010/main" val="3124875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6">
            <a:extLst>
              <a:ext uri="{FF2B5EF4-FFF2-40B4-BE49-F238E27FC236}">
                <a16:creationId xmlns:a16="http://schemas.microsoft.com/office/drawing/2014/main" id="{E6095AC7-5313-4215-8E1B-C540E5D04DD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1pPr>
            <a:lvl2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2pPr>
            <a:lvl3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3pPr>
            <a:lvl4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4pPr>
            <a:lvl5pPr eaLnBrk="0" hangingPunct="0">
              <a:lnSpc>
                <a:spcPct val="93000"/>
              </a:lnSpc>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a:solidFill>
                  <a:schemeClr val="tx1"/>
                </a:solidFill>
                <a:latin typeface="Arial" panose="020B0604020202020204" pitchFamily="34" charset="0"/>
                <a:ea typeface="MS Gothic" panose="020B0609070205080204" pitchFamily="49" charset="-128"/>
              </a:defRPr>
            </a:lvl9pPr>
          </a:lstStyle>
          <a:p>
            <a:pPr eaLnBrk="1">
              <a:lnSpc>
                <a:spcPct val="95000"/>
              </a:lnSpc>
            </a:pPr>
            <a:fld id="{B09E4E80-F443-4BF5-B82F-5C4BAF7DE1C8}" type="slidenum">
              <a:rPr lang="en-GB" altLang="en-US">
                <a:solidFill>
                  <a:srgbClr val="000000"/>
                </a:solidFill>
                <a:latin typeface="Times New Roman" panose="02020603050405020304" pitchFamily="18" charset="0"/>
              </a:rPr>
              <a:pPr eaLnBrk="1">
                <a:lnSpc>
                  <a:spcPct val="95000"/>
                </a:lnSpc>
              </a:pPr>
              <a:t>16</a:t>
            </a:fld>
            <a:endParaRPr lang="en-GB" altLang="en-US">
              <a:solidFill>
                <a:srgbClr val="000000"/>
              </a:solidFill>
              <a:latin typeface="Times New Roman" panose="02020603050405020304" pitchFamily="18" charset="0"/>
            </a:endParaRPr>
          </a:p>
        </p:txBody>
      </p:sp>
      <p:sp>
        <p:nvSpPr>
          <p:cNvPr id="10243" name="Text Box 1">
            <a:extLst>
              <a:ext uri="{FF2B5EF4-FFF2-40B4-BE49-F238E27FC236}">
                <a16:creationId xmlns:a16="http://schemas.microsoft.com/office/drawing/2014/main" id="{3098F309-C5DE-4589-84D5-A51FC7859F52}"/>
              </a:ext>
            </a:extLst>
          </p:cNvPr>
          <p:cNvSpPr txBox="1">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nchor="b"/>
          <a:lstStyle/>
          <a:p>
            <a:pPr hangingPunct="0">
              <a:lnSpc>
                <a:spcPct val="93000"/>
              </a:lnSpc>
              <a:buClr>
                <a:srgbClr val="000000"/>
              </a:buClr>
              <a:buSzPct val="100000"/>
              <a:buFont typeface="Times New Roman" panose="02020603050405020304" pitchFamily="18" charset="0"/>
              <a:buNone/>
            </a:pPr>
            <a:fld id="{E4E49DA6-EC9D-498E-AB1A-54F365B610CC}" type="slidenum">
              <a:rPr lang="en-GB" altLang="en-US" sz="1400">
                <a:solidFill>
                  <a:srgbClr val="000000"/>
                </a:solidFill>
              </a:rPr>
              <a:pPr hangingPunct="0">
                <a:lnSpc>
                  <a:spcPct val="93000"/>
                </a:lnSpc>
                <a:buClr>
                  <a:srgbClr val="000000"/>
                </a:buClr>
                <a:buSzPct val="100000"/>
                <a:buFont typeface="Times New Roman" panose="02020603050405020304" pitchFamily="18" charset="0"/>
                <a:buNone/>
              </a:pPr>
              <a:t>16</a:t>
            </a:fld>
            <a:endParaRPr lang="en-GB" altLang="en-US" sz="1400">
              <a:solidFill>
                <a:srgbClr val="000000"/>
              </a:solidFill>
            </a:endParaRPr>
          </a:p>
        </p:txBody>
      </p:sp>
      <p:sp>
        <p:nvSpPr>
          <p:cNvPr id="10244" name="Rectangle 2">
            <a:extLst>
              <a:ext uri="{FF2B5EF4-FFF2-40B4-BE49-F238E27FC236}">
                <a16:creationId xmlns:a16="http://schemas.microsoft.com/office/drawing/2014/main" id="{D8A9EF18-7E79-4C39-B1DA-090B15ED4549}"/>
              </a:ext>
            </a:extLst>
          </p:cNvPr>
          <p:cNvSpPr>
            <a:spLocks noChangeArrowheads="1"/>
          </p:cNvSpPr>
          <p:nvPr/>
        </p:nvSpPr>
        <p:spPr bwMode="auto">
          <a:xfrm>
            <a:off x="0" y="0"/>
            <a:ext cx="158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round/>
                <a:headEnd/>
                <a:tailEnd/>
              </a14:hiddenLine>
            </a:ext>
          </a:extLst>
        </p:spPr>
        <p:txBody>
          <a:bodyPr lIns="90000" tIns="45000" rIns="90000" bIns="45000"/>
          <a:lstStyle/>
          <a:p>
            <a:pPr hangingPunct="0">
              <a:lnSpc>
                <a:spcPct val="93000"/>
              </a:lnSpc>
              <a:buClr>
                <a:srgbClr val="000000"/>
              </a:buClr>
              <a:buSzPct val="100000"/>
              <a:buFont typeface="Times New Roman" panose="02020603050405020304" pitchFamily="18" charset="0"/>
              <a:buNone/>
            </a:pPr>
            <a:fld id="{1DF7B655-3A13-4A44-BD52-E487A11EAD60}" type="slidenum">
              <a:rPr lang="en-GB" altLang="en-US">
                <a:solidFill>
                  <a:srgbClr val="000000"/>
                </a:solidFill>
              </a:rPr>
              <a:pPr hangingPunct="0">
                <a:lnSpc>
                  <a:spcPct val="93000"/>
                </a:lnSpc>
                <a:buClr>
                  <a:srgbClr val="000000"/>
                </a:buClr>
                <a:buSzPct val="100000"/>
                <a:buFont typeface="Times New Roman" panose="02020603050405020304" pitchFamily="18" charset="0"/>
                <a:buNone/>
              </a:pPr>
              <a:t>16</a:t>
            </a:fld>
            <a:endParaRPr lang="en-GB" altLang="en-US">
              <a:solidFill>
                <a:srgbClr val="000000"/>
              </a:solidFill>
            </a:endParaRPr>
          </a:p>
        </p:txBody>
      </p:sp>
      <p:sp>
        <p:nvSpPr>
          <p:cNvPr id="10245" name="Rectangle 3">
            <a:extLst>
              <a:ext uri="{FF2B5EF4-FFF2-40B4-BE49-F238E27FC236}">
                <a16:creationId xmlns:a16="http://schemas.microsoft.com/office/drawing/2014/main" id="{32B2C2EC-CCBA-4475-8229-16AC5C13FE4D}"/>
              </a:ext>
            </a:extLst>
          </p:cNvPr>
          <p:cNvSpPr txBox="1">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10246" name="Rectangle 4">
            <a:extLst>
              <a:ext uri="{FF2B5EF4-FFF2-40B4-BE49-F238E27FC236}">
                <a16:creationId xmlns:a16="http://schemas.microsoft.com/office/drawing/2014/main" id="{961CCA32-D32B-48F2-9F94-ADA815DA4985}"/>
              </a:ext>
            </a:extLst>
          </p:cNvPr>
          <p:cNvSpPr txBox="1">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spcBef>
                <a:spcPct val="0"/>
              </a:spcBef>
              <a:tabLst>
                <a:tab pos="723900" algn="l"/>
                <a:tab pos="1447800" algn="l"/>
                <a:tab pos="2171700" algn="l"/>
                <a:tab pos="2895600" algn="l"/>
                <a:tab pos="3619500" algn="l"/>
                <a:tab pos="4343400" algn="l"/>
                <a:tab pos="5067300" algn="l"/>
                <a:tab pos="5791200" algn="l"/>
              </a:tabLst>
            </a:pPr>
            <a:endParaRPr lang="en-US" altLang="en-US" sz="2000">
              <a:latin typeface="Arial" panose="020B0604020202020204" pitchFamily="34" charset="0"/>
              <a:cs typeface="Lucida Sans Unicode" panose="020B0602030504020204" pitchFamily="34" charset="0"/>
            </a:endParaRPr>
          </a:p>
        </p:txBody>
      </p:sp>
    </p:spTree>
    <p:extLst>
      <p:ext uri="{BB962C8B-B14F-4D97-AF65-F5344CB8AC3E}">
        <p14:creationId xmlns:p14="http://schemas.microsoft.com/office/powerpoint/2010/main" val="64039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986386E-6D70-4ACA-BEEA-74D4F68B8DB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3C648-75FC-4C06-87BA-20C0E385692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3263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86386E-6D70-4ACA-BEEA-74D4F68B8DB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3514976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986386E-6D70-4ACA-BEEA-74D4F68B8DB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3C648-75FC-4C06-87BA-20C0E385692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2084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86386E-6D70-4ACA-BEEA-74D4F68B8DBA}"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4001989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86386E-6D70-4ACA-BEEA-74D4F68B8DBA}"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3283644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986386E-6D70-4ACA-BEEA-74D4F68B8DBA}"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1815765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986386E-6D70-4ACA-BEEA-74D4F68B8DBA}" type="datetimeFigureOut">
              <a:rPr lang="en-GB" smtClean="0"/>
              <a:t>17/06/2021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779995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986386E-6D70-4ACA-BEEA-74D4F68B8DBA}" type="datetimeFigureOut">
              <a:rPr lang="en-GB" smtClean="0"/>
              <a:t>17/06/2021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9B3C648-75FC-4C06-87BA-20C0E3856925}" type="slidenum">
              <a:rPr lang="en-GB" smtClean="0"/>
              <a:t>‹#›</a:t>
            </a:fld>
            <a:endParaRPr lang="en-GB"/>
          </a:p>
        </p:txBody>
      </p:sp>
    </p:spTree>
    <p:extLst>
      <p:ext uri="{BB962C8B-B14F-4D97-AF65-F5344CB8AC3E}">
        <p14:creationId xmlns:p14="http://schemas.microsoft.com/office/powerpoint/2010/main" val="3668889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986386E-6D70-4ACA-BEEA-74D4F68B8DBA}"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3650062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86386E-6D70-4ACA-BEEA-74D4F68B8DB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212587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86386E-6D70-4ACA-BEEA-74D4F68B8DB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B3C648-75FC-4C06-87BA-20C0E3856925}" type="slidenum">
              <a:rPr lang="en-GB" smtClean="0"/>
              <a:t>‹#›</a:t>
            </a:fld>
            <a:endParaRPr lang="en-GB"/>
          </a:p>
        </p:txBody>
      </p:sp>
    </p:spTree>
    <p:extLst>
      <p:ext uri="{BB962C8B-B14F-4D97-AF65-F5344CB8AC3E}">
        <p14:creationId xmlns:p14="http://schemas.microsoft.com/office/powerpoint/2010/main" val="48474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85030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20178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986386E-6D70-4ACA-BEEA-74D4F68B8DBA}" type="datetimeFigureOut">
              <a:rPr lang="en-GB" smtClean="0"/>
              <a:t>17/06/2021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9B3C648-75FC-4C06-87BA-20C0E3856925}"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81445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8E243-E754-4FD6-AA08-0DD0CFECD21D}"/>
              </a:ext>
            </a:extLst>
          </p:cNvPr>
          <p:cNvSpPr>
            <a:spLocks noGrp="1"/>
          </p:cNvSpPr>
          <p:nvPr>
            <p:ph type="ctrTitle"/>
          </p:nvPr>
        </p:nvSpPr>
        <p:spPr/>
        <p:txBody>
          <a:bodyPr>
            <a:normAutofit/>
          </a:bodyPr>
          <a:lstStyle/>
          <a:p>
            <a:r>
              <a:rPr lang="en-US" sz="7200" dirty="0">
                <a:latin typeface="Comic Sans MS" panose="030F0702030302020204" pitchFamily="66" charset="0"/>
              </a:rPr>
              <a:t>Monday 21</a:t>
            </a:r>
            <a:r>
              <a:rPr lang="en-US" sz="7200" baseline="30000" dirty="0">
                <a:latin typeface="Comic Sans MS" panose="030F0702030302020204" pitchFamily="66" charset="0"/>
              </a:rPr>
              <a:t>st</a:t>
            </a:r>
            <a:r>
              <a:rPr lang="en-US" sz="7200" dirty="0">
                <a:latin typeface="Comic Sans MS" panose="030F0702030302020204" pitchFamily="66" charset="0"/>
              </a:rPr>
              <a:t> June 2021</a:t>
            </a:r>
            <a:endParaRPr lang="en-GB" sz="7200" dirty="0">
              <a:latin typeface="Comic Sans MS" panose="030F0702030302020204" pitchFamily="66" charset="0"/>
            </a:endParaRPr>
          </a:p>
        </p:txBody>
      </p:sp>
      <p:sp>
        <p:nvSpPr>
          <p:cNvPr id="3" name="Subtitle 2">
            <a:extLst>
              <a:ext uri="{FF2B5EF4-FFF2-40B4-BE49-F238E27FC236}">
                <a16:creationId xmlns:a16="http://schemas.microsoft.com/office/drawing/2014/main" id="{8C50391E-6479-4DB3-9554-7E17BCF6AC2C}"/>
              </a:ext>
            </a:extLst>
          </p:cNvPr>
          <p:cNvSpPr>
            <a:spLocks noGrp="1"/>
          </p:cNvSpPr>
          <p:nvPr>
            <p:ph type="subTitle" idx="1"/>
          </p:nvPr>
        </p:nvSpPr>
        <p:spPr/>
        <p:txBody>
          <a:bodyPr/>
          <a:lstStyle/>
          <a:p>
            <a:r>
              <a:rPr lang="en-US" cap="none" dirty="0">
                <a:latin typeface="Comic Sans MS" panose="030F0702030302020204" pitchFamily="66" charset="0"/>
              </a:rPr>
              <a:t>LO: to write with purpose</a:t>
            </a:r>
          </a:p>
          <a:p>
            <a:r>
              <a:rPr lang="en-US" cap="none" dirty="0">
                <a:latin typeface="Comic Sans MS" panose="030F0702030302020204" pitchFamily="66" charset="0"/>
              </a:rPr>
              <a:t>C: Persuasive Writing </a:t>
            </a:r>
            <a:endParaRPr lang="en-GB" cap="none" dirty="0">
              <a:latin typeface="Comic Sans MS" panose="030F0702030302020204" pitchFamily="66" charset="0"/>
            </a:endParaRPr>
          </a:p>
        </p:txBody>
      </p:sp>
    </p:spTree>
    <p:extLst>
      <p:ext uri="{BB962C8B-B14F-4D97-AF65-F5344CB8AC3E}">
        <p14:creationId xmlns:p14="http://schemas.microsoft.com/office/powerpoint/2010/main" val="89836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0E10A-2F86-480F-97F3-0351E7939131}"/>
              </a:ext>
            </a:extLst>
          </p:cNvPr>
          <p:cNvSpPr>
            <a:spLocks noGrp="1"/>
          </p:cNvSpPr>
          <p:nvPr>
            <p:ph type="title"/>
          </p:nvPr>
        </p:nvSpPr>
        <p:spPr/>
        <p:txBody>
          <a:bodyPr>
            <a:normAutofit/>
          </a:bodyPr>
          <a:lstStyle/>
          <a:p>
            <a:r>
              <a:rPr lang="en-US" sz="5400" dirty="0">
                <a:latin typeface="Comic Sans MS" panose="030F0702030302020204" pitchFamily="66" charset="0"/>
              </a:rPr>
              <a:t>Persuade</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85FE71D-DC3E-4EBA-8F4D-BDD86B4D3A08}"/>
              </a:ext>
            </a:extLst>
          </p:cNvPr>
          <p:cNvSpPr>
            <a:spLocks noGrp="1"/>
          </p:cNvSpPr>
          <p:nvPr>
            <p:ph idx="1"/>
          </p:nvPr>
        </p:nvSpPr>
        <p:spPr/>
        <p:txBody>
          <a:bodyPr>
            <a:normAutofit/>
          </a:bodyPr>
          <a:lstStyle/>
          <a:p>
            <a:r>
              <a:rPr lang="en-US" sz="2100" dirty="0">
                <a:latin typeface="Comic Sans MS" panose="030F0702030302020204" pitchFamily="66" charset="0"/>
              </a:rPr>
              <a:t>Have you heard this word before?</a:t>
            </a:r>
          </a:p>
          <a:p>
            <a:r>
              <a:rPr lang="en-US" sz="2100" dirty="0">
                <a:latin typeface="Comic Sans MS" panose="030F0702030302020204" pitchFamily="66" charset="0"/>
              </a:rPr>
              <a:t>Do you know what it means?</a:t>
            </a:r>
            <a:endParaRPr lang="en-GB" sz="2100" dirty="0">
              <a:latin typeface="Comic Sans MS" panose="030F0702030302020204" pitchFamily="66" charset="0"/>
            </a:endParaRPr>
          </a:p>
        </p:txBody>
      </p:sp>
      <p:pic>
        <p:nvPicPr>
          <p:cNvPr id="1026" name="Picture 2" descr="Free Think Cliparts, Download Free Think Cliparts png images, Free ClipArts  on Clipart Library">
            <a:extLst>
              <a:ext uri="{FF2B5EF4-FFF2-40B4-BE49-F238E27FC236}">
                <a16:creationId xmlns:a16="http://schemas.microsoft.com/office/drawing/2014/main" id="{CC9D2C46-AE6E-44C7-8B0B-0F6DE238FFB6}"/>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893" t="-206" b="206"/>
          <a:stretch/>
        </p:blipFill>
        <p:spPr bwMode="auto">
          <a:xfrm>
            <a:off x="8719794" y="1649691"/>
            <a:ext cx="3472206" cy="4575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9043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79093-834F-49E2-8315-52242753A33D}"/>
              </a:ext>
            </a:extLst>
          </p:cNvPr>
          <p:cNvSpPr>
            <a:spLocks noGrp="1"/>
          </p:cNvSpPr>
          <p:nvPr>
            <p:ph type="title"/>
          </p:nvPr>
        </p:nvSpPr>
        <p:spPr/>
        <p:txBody>
          <a:bodyPr>
            <a:normAutofit/>
          </a:bodyPr>
          <a:lstStyle/>
          <a:p>
            <a:r>
              <a:rPr lang="en-US" sz="5400" dirty="0">
                <a:latin typeface="Comic Sans MS" panose="030F0702030302020204" pitchFamily="66" charset="0"/>
              </a:rPr>
              <a:t>Persuade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75143BD-37CD-407F-9DA1-22E69E96FA74}"/>
              </a:ext>
            </a:extLst>
          </p:cNvPr>
          <p:cNvSpPr>
            <a:spLocks noGrp="1"/>
          </p:cNvSpPr>
          <p:nvPr>
            <p:ph idx="1"/>
          </p:nvPr>
        </p:nvSpPr>
        <p:spPr/>
        <p:txBody>
          <a:bodyPr>
            <a:normAutofit/>
          </a:bodyPr>
          <a:lstStyle/>
          <a:p>
            <a:r>
              <a:rPr lang="en-GB" sz="2100" dirty="0">
                <a:latin typeface="Comic Sans MS" panose="030F0702030302020204" pitchFamily="66" charset="0"/>
              </a:rPr>
              <a:t> to cause (someone) to do something by asking, arguing, or giving reasons.</a:t>
            </a:r>
          </a:p>
        </p:txBody>
      </p:sp>
      <p:pic>
        <p:nvPicPr>
          <p:cNvPr id="2050" name="Picture 2" descr="sample page) Fact, Opinion, Persuade POSTER SET/3 for the Classroom!  Perfect for young studen… | Writing posters, Persuasive writing, Writing  workshop mini lessons">
            <a:extLst>
              <a:ext uri="{FF2B5EF4-FFF2-40B4-BE49-F238E27FC236}">
                <a16:creationId xmlns:a16="http://schemas.microsoft.com/office/drawing/2014/main" id="{286ABC41-DA96-49D7-B250-3D60C4F9B8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8763" y="2350514"/>
            <a:ext cx="4794473" cy="3698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239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5C72E-3338-4554-8D04-A2946408ABB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D76E4D-B28E-40FB-A732-0C608851B3C2}"/>
              </a:ext>
            </a:extLst>
          </p:cNvPr>
          <p:cNvSpPr>
            <a:spLocks noGrp="1"/>
          </p:cNvSpPr>
          <p:nvPr>
            <p:ph idx="1"/>
          </p:nvPr>
        </p:nvSpPr>
        <p:spPr/>
        <p:txBody>
          <a:bodyPr>
            <a:normAutofit/>
          </a:bodyPr>
          <a:lstStyle/>
          <a:p>
            <a:r>
              <a:rPr lang="en-US" sz="2100" dirty="0">
                <a:latin typeface="Comic Sans MS" panose="030F0702030302020204" pitchFamily="66" charset="0"/>
              </a:rPr>
              <a:t>If I were to write persuasively, what would the purpose of my writing be?</a:t>
            </a:r>
          </a:p>
          <a:p>
            <a:r>
              <a:rPr lang="en-US" sz="2100" dirty="0">
                <a:latin typeface="Comic Sans MS" panose="030F0702030302020204" pitchFamily="66" charset="0"/>
              </a:rPr>
              <a:t>What would I want to achieve?</a:t>
            </a:r>
            <a:endParaRPr lang="en-GB" sz="2100" dirty="0">
              <a:latin typeface="Comic Sans MS" panose="030F0702030302020204" pitchFamily="66" charset="0"/>
            </a:endParaRPr>
          </a:p>
        </p:txBody>
      </p:sp>
      <p:pic>
        <p:nvPicPr>
          <p:cNvPr id="4" name="Picture 2" descr="Free Think Cliparts, Download Free Think Cliparts png images, Free ClipArts  on Clipart Library">
            <a:extLst>
              <a:ext uri="{FF2B5EF4-FFF2-40B4-BE49-F238E27FC236}">
                <a16:creationId xmlns:a16="http://schemas.microsoft.com/office/drawing/2014/main" id="{9888BBC5-E2CB-4B31-97EC-D9C7C89484A1}"/>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893" t="-206" b="206"/>
          <a:stretch/>
        </p:blipFill>
        <p:spPr bwMode="auto">
          <a:xfrm>
            <a:off x="9063140" y="2102177"/>
            <a:ext cx="3128860" cy="4123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1209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F8500-EC39-433F-9814-CE0F3A1091FF}"/>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3C02D3A-B7D8-4DCC-9CA3-FBDD95EE0C2E}"/>
              </a:ext>
            </a:extLst>
          </p:cNvPr>
          <p:cNvSpPr>
            <a:spLocks noGrp="1"/>
          </p:cNvSpPr>
          <p:nvPr>
            <p:ph idx="1"/>
          </p:nvPr>
        </p:nvSpPr>
        <p:spPr>
          <a:xfrm>
            <a:off x="1097280" y="1845734"/>
            <a:ext cx="6481871" cy="4023360"/>
          </a:xfrm>
        </p:spPr>
        <p:txBody>
          <a:bodyPr>
            <a:normAutofit/>
          </a:bodyPr>
          <a:lstStyle/>
          <a:p>
            <a:r>
              <a:rPr lang="en-US" sz="2100" dirty="0">
                <a:latin typeface="Comic Sans MS" panose="030F0702030302020204" pitchFamily="66" charset="0"/>
              </a:rPr>
              <a:t>Persuasive writing tries to convince the reader to do something or believe something.</a:t>
            </a:r>
          </a:p>
          <a:p>
            <a:r>
              <a:rPr lang="en-US" sz="2100" dirty="0">
                <a:latin typeface="Comic Sans MS" panose="030F0702030302020204" pitchFamily="66" charset="0"/>
              </a:rPr>
              <a:t>Adverts, reviews, leaflets and letters can all include persuasion.</a:t>
            </a:r>
            <a:endParaRPr lang="en-GB" sz="2100" dirty="0">
              <a:latin typeface="Comic Sans MS" panose="030F0702030302020204" pitchFamily="66" charset="0"/>
            </a:endParaRPr>
          </a:p>
        </p:txBody>
      </p:sp>
      <p:pic>
        <p:nvPicPr>
          <p:cNvPr id="4" name="Picture 4" descr="Author&amp;#39;s Purpose Poster Set - Persuade, Inform, Entertain | TpT">
            <a:extLst>
              <a:ext uri="{FF2B5EF4-FFF2-40B4-BE49-F238E27FC236}">
                <a16:creationId xmlns:a16="http://schemas.microsoft.com/office/drawing/2014/main" id="{27086D56-C605-499D-8AF8-51A652D4BD8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50776" y="1758100"/>
            <a:ext cx="3504904" cy="4543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557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0D98F-921E-49A0-B534-3A36BB9A898B}"/>
              </a:ext>
            </a:extLst>
          </p:cNvPr>
          <p:cNvSpPr>
            <a:spLocks noGrp="1"/>
          </p:cNvSpPr>
          <p:nvPr>
            <p:ph type="title"/>
          </p:nvPr>
        </p:nvSpPr>
        <p:spPr/>
        <p:txBody>
          <a:bodyPr>
            <a:normAutofit/>
          </a:bodyPr>
          <a:lstStyle/>
          <a:p>
            <a:r>
              <a:rPr lang="en-US" sz="4000" dirty="0">
                <a:latin typeface="Comic Sans MS" panose="030F0702030302020204" pitchFamily="66" charset="0"/>
              </a:rPr>
              <a:t>Look at the examples on the next slides.</a:t>
            </a:r>
            <a:endParaRPr lang="en-GB" sz="4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7E2B15CC-543A-4CA9-A76D-ED9C88081AD6}"/>
              </a:ext>
            </a:extLst>
          </p:cNvPr>
          <p:cNvSpPr>
            <a:spLocks noGrp="1"/>
          </p:cNvSpPr>
          <p:nvPr>
            <p:ph idx="1"/>
          </p:nvPr>
        </p:nvSpPr>
        <p:spPr/>
        <p:txBody>
          <a:bodyPr>
            <a:normAutofit/>
          </a:bodyPr>
          <a:lstStyle/>
          <a:p>
            <a:r>
              <a:rPr lang="en-US" sz="2100" dirty="0">
                <a:latin typeface="Comic Sans MS" panose="030F0702030302020204" pitchFamily="66" charset="0"/>
              </a:rPr>
              <a:t>What features of persuasive writing can you identify?</a:t>
            </a:r>
          </a:p>
        </p:txBody>
      </p:sp>
    </p:spTree>
    <p:extLst>
      <p:ext uri="{BB962C8B-B14F-4D97-AF65-F5344CB8AC3E}">
        <p14:creationId xmlns:p14="http://schemas.microsoft.com/office/powerpoint/2010/main" val="922889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descr="Pie 1.jpg">
            <a:extLst>
              <a:ext uri="{FF2B5EF4-FFF2-40B4-BE49-F238E27FC236}">
                <a16:creationId xmlns:a16="http://schemas.microsoft.com/office/drawing/2014/main" id="{79AA84EA-485D-4A6E-A8A3-55CD7F5B29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2192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4">
            <a:extLst>
              <a:ext uri="{FF2B5EF4-FFF2-40B4-BE49-F238E27FC236}">
                <a16:creationId xmlns:a16="http://schemas.microsoft.com/office/drawing/2014/main" id="{4AB6EEA8-9996-4D53-8DB9-948B5B0595A4}"/>
              </a:ext>
            </a:extLst>
          </p:cNvPr>
          <p:cNvSpPr txBox="1">
            <a:spLocks noChangeArrowheads="1"/>
          </p:cNvSpPr>
          <p:nvPr/>
        </p:nvSpPr>
        <p:spPr bwMode="auto">
          <a:xfrm>
            <a:off x="5276850" y="620714"/>
            <a:ext cx="6791324" cy="5201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0">
              <a:lnSpc>
                <a:spcPct val="93000"/>
              </a:lnSpc>
              <a:buClr>
                <a:srgbClr val="000000"/>
              </a:buClr>
              <a:buSzPct val="100000"/>
              <a:buFont typeface="Times New Roman" panose="02020603050405020304" pitchFamily="18" charset="0"/>
              <a:buNone/>
            </a:pPr>
            <a:r>
              <a:rPr lang="en-GB" altLang="en-US" sz="2100" b="1" dirty="0">
                <a:latin typeface="Comic Sans MS" panose="030F0702030302020204" pitchFamily="66" charset="0"/>
              </a:rPr>
              <a:t>1. Buy now – 'Multifunction Mobile Phone'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Are you about to embark on your first mission as a spy? If so, you will need the Multifunction Mobile Phone. Don't be the only spy on the block left wondering how to phone home!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The Multifunction Mobile Phone is the ideal phone for all spies. It boasts a host of amazing features:</a:t>
            </a: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Have worldwide access so that you can always be in contact with those back home;</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US" altLang="en-US" sz="2100" dirty="0">
                <a:latin typeface="Comic Sans MS" panose="030F0702030302020204" pitchFamily="66" charset="0"/>
              </a:rPr>
              <a:t> </a:t>
            </a:r>
            <a:r>
              <a:rPr lang="en-GB" altLang="en-US" sz="2100" dirty="0">
                <a:latin typeface="Comic Sans MS" panose="030F0702030302020204" pitchFamily="66" charset="0"/>
              </a:rPr>
              <a:t>Make untraceable calls;</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Be certain that you cannot be hacked into;</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Made of titanium steel so that it works underwater and in space.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Pie 1.jpg">
            <a:extLst>
              <a:ext uri="{FF2B5EF4-FFF2-40B4-BE49-F238E27FC236}">
                <a16:creationId xmlns:a16="http://schemas.microsoft.com/office/drawing/2014/main" id="{6DAC8DFB-121A-43A3-92E0-BC2A2B661B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2192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4">
            <a:extLst>
              <a:ext uri="{FF2B5EF4-FFF2-40B4-BE49-F238E27FC236}">
                <a16:creationId xmlns:a16="http://schemas.microsoft.com/office/drawing/2014/main" id="{FF5A6966-0D1E-4D04-A9A8-A92EEA69B422}"/>
              </a:ext>
            </a:extLst>
          </p:cNvPr>
          <p:cNvSpPr txBox="1">
            <a:spLocks noChangeArrowheads="1"/>
          </p:cNvSpPr>
          <p:nvPr/>
        </p:nvSpPr>
        <p:spPr bwMode="auto">
          <a:xfrm>
            <a:off x="5087937" y="981075"/>
            <a:ext cx="6837363" cy="4299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This ideal mobile phone has the added bonus of a hidden tranquillizer dart that can be fired through the aerial. Guaranteed to leave your enemies stunned (though with no serious after effects).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Perhaps the most essential reason for purchasing this 'must have' phone is that it can only be used by the owner. Access is made by modern fingerprint recognition!</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This phone is recommended by E.T., and comes complete with charger and free leather case. Order now from spygadgetzone.com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5CDEB9C-6ADD-4493-AAC1-89B1922C773C}"/>
              </a:ext>
            </a:extLst>
          </p:cNvPr>
          <p:cNvSpPr/>
          <p:nvPr/>
        </p:nvSpPr>
        <p:spPr>
          <a:xfrm>
            <a:off x="1462726" y="1426927"/>
            <a:ext cx="9266548" cy="4096094"/>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100" b="1" dirty="0">
                <a:solidFill>
                  <a:schemeClr val="tx1"/>
                </a:solidFill>
                <a:latin typeface="Comic Sans MS" panose="030F0702030302020204" pitchFamily="66" charset="0"/>
              </a:rPr>
              <a:t>The Zap-</a:t>
            </a:r>
            <a:r>
              <a:rPr lang="en-GB" sz="2100" b="1" dirty="0" err="1">
                <a:solidFill>
                  <a:schemeClr val="tx1"/>
                </a:solidFill>
                <a:latin typeface="Comic Sans MS" panose="030F0702030302020204" pitchFamily="66" charset="0"/>
              </a:rPr>
              <a:t>Tastic</a:t>
            </a:r>
            <a:r>
              <a:rPr lang="en-GB" sz="2100" b="1" dirty="0">
                <a:solidFill>
                  <a:schemeClr val="tx1"/>
                </a:solidFill>
                <a:latin typeface="Comic Sans MS" panose="030F0702030302020204" pitchFamily="66" charset="0"/>
              </a:rPr>
              <a:t> Silencer!</a:t>
            </a:r>
          </a:p>
          <a:p>
            <a:r>
              <a:rPr lang="en-GB" sz="2100" dirty="0">
                <a:solidFill>
                  <a:schemeClr val="tx1"/>
                </a:solidFill>
                <a:latin typeface="Comic Sans MS" panose="030F0702030302020204" pitchFamily="66" charset="0"/>
              </a:rPr>
              <a:t>Are your siblings giving you a rough time? Are your friends always bragging about winning at football? Is the neighbour’s cat keeping you awake at night? You need the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a:t>
            </a:r>
          </a:p>
          <a:p>
            <a:r>
              <a:rPr lang="en-GB" sz="2100" dirty="0">
                <a:solidFill>
                  <a:schemeClr val="tx1"/>
                </a:solidFill>
                <a:latin typeface="Comic Sans MS" panose="030F0702030302020204" pitchFamily="66" charset="0"/>
              </a:rPr>
              <a:t>With one press of the smooth-action trigger, you’ll have peace and quiet in no time. Our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is filled with astounding alien technology and is available for you to take home today. Say goodbye to irritating sounds and restless nights. Just aim at the irritant, fire the harmless rays and enjoy one hour of complete silence. Yes – it really is that easy!</a:t>
            </a:r>
          </a:p>
          <a:p>
            <a:r>
              <a:rPr lang="en-GB" sz="2100" dirty="0">
                <a:solidFill>
                  <a:schemeClr val="tx1"/>
                </a:solidFill>
                <a:latin typeface="Comic Sans MS" panose="030F0702030302020204" pitchFamily="66" charset="0"/>
              </a:rPr>
              <a:t>It’s available for a limited time only so don’t miss out: buy your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now!</a:t>
            </a:r>
          </a:p>
        </p:txBody>
      </p:sp>
      <p:pic>
        <p:nvPicPr>
          <p:cNvPr id="4" name="Picture 3">
            <a:extLst>
              <a:ext uri="{FF2B5EF4-FFF2-40B4-BE49-F238E27FC236}">
                <a16:creationId xmlns:a16="http://schemas.microsoft.com/office/drawing/2014/main" id="{38FCFCE6-2F6A-4B06-A0A1-46024A966F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703579" y="109272"/>
            <a:ext cx="3165525" cy="1834685"/>
          </a:xfrm>
          <a:prstGeom prst="rect">
            <a:avLst/>
          </a:prstGeom>
        </p:spPr>
      </p:pic>
    </p:spTree>
    <p:extLst>
      <p:ext uri="{BB962C8B-B14F-4D97-AF65-F5344CB8AC3E}">
        <p14:creationId xmlns:p14="http://schemas.microsoft.com/office/powerpoint/2010/main" val="755248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5CDEB9C-6ADD-4493-AAC1-89B1922C773C}"/>
              </a:ext>
            </a:extLst>
          </p:cNvPr>
          <p:cNvSpPr/>
          <p:nvPr/>
        </p:nvSpPr>
        <p:spPr>
          <a:xfrm>
            <a:off x="1282044" y="1615583"/>
            <a:ext cx="9643621" cy="3772929"/>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2100" b="1" dirty="0">
                <a:solidFill>
                  <a:schemeClr val="tx1"/>
                </a:solidFill>
                <a:latin typeface="Comic Sans MS" panose="030F0702030302020204" pitchFamily="66" charset="0"/>
              </a:rPr>
              <a:t>This is an extract from the speech given by </a:t>
            </a:r>
            <a:r>
              <a:rPr lang="en-GB" sz="2100" b="1" dirty="0" err="1">
                <a:solidFill>
                  <a:schemeClr val="tx1"/>
                </a:solidFill>
                <a:latin typeface="Comic Sans MS" panose="030F0702030302020204" pitchFamily="66" charset="0"/>
              </a:rPr>
              <a:t>Fluffles</a:t>
            </a:r>
            <a:r>
              <a:rPr lang="en-GB" sz="2100" b="1" dirty="0">
                <a:solidFill>
                  <a:schemeClr val="tx1"/>
                </a:solidFill>
                <a:latin typeface="Comic Sans MS" panose="030F0702030302020204" pitchFamily="66" charset="0"/>
              </a:rPr>
              <a:t> </a:t>
            </a:r>
            <a:r>
              <a:rPr lang="en-GB" sz="2100" b="1" dirty="0" err="1">
                <a:solidFill>
                  <a:schemeClr val="tx1"/>
                </a:solidFill>
                <a:latin typeface="Comic Sans MS" panose="030F0702030302020204" pitchFamily="66" charset="0"/>
              </a:rPr>
              <a:t>McSpice</a:t>
            </a:r>
            <a:r>
              <a:rPr lang="en-GB" sz="2100" b="1" dirty="0">
                <a:solidFill>
                  <a:schemeClr val="tx1"/>
                </a:solidFill>
                <a:latin typeface="Comic Sans MS" panose="030F0702030302020204" pitchFamily="66" charset="0"/>
              </a:rPr>
              <a:t> during the annual guinea pig meeting at 34 Garden Terrace.</a:t>
            </a:r>
          </a:p>
          <a:p>
            <a:endParaRPr lang="en-GB" sz="2100" b="1" dirty="0">
              <a:solidFill>
                <a:schemeClr val="tx1"/>
              </a:solidFill>
              <a:latin typeface="Comic Sans MS" panose="030F0702030302020204" pitchFamily="66" charset="0"/>
            </a:endParaRPr>
          </a:p>
          <a:p>
            <a:r>
              <a:rPr lang="en-GB" sz="2100" dirty="0">
                <a:solidFill>
                  <a:schemeClr val="tx1"/>
                </a:solidFill>
                <a:latin typeface="Comic Sans MS" panose="030F0702030302020204" pitchFamily="66" charset="0"/>
              </a:rPr>
              <a:t>We must not allow ourselves to be treated like this. How many more guinea pigs have to suffer before we say that enough is enough? I have been into next door’s garden and I have seen the food that is available there. Juicy pellets, dried strawberries and delicious dandelion leaves: the kind of food that we should be getting instead of the brown filth and mouldy hay that they try to feed us. No! We want what they’re having. We deserve what they’re having. Stand up for what you believe in, fellow guineas of 34 Garden Terrace, and demand better of our owners!</a:t>
            </a:r>
          </a:p>
        </p:txBody>
      </p:sp>
      <p:pic>
        <p:nvPicPr>
          <p:cNvPr id="3" name="Picture 2">
            <a:extLst>
              <a:ext uri="{FF2B5EF4-FFF2-40B4-BE49-F238E27FC236}">
                <a16:creationId xmlns:a16="http://schemas.microsoft.com/office/drawing/2014/main" id="{66225D43-8C00-4D7F-910A-550819D2EC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72794" y="405625"/>
            <a:ext cx="1795242" cy="1209958"/>
          </a:xfrm>
          <a:prstGeom prst="rect">
            <a:avLst/>
          </a:prstGeom>
        </p:spPr>
      </p:pic>
      <p:pic>
        <p:nvPicPr>
          <p:cNvPr id="7" name="Picture 6">
            <a:extLst>
              <a:ext uri="{FF2B5EF4-FFF2-40B4-BE49-F238E27FC236}">
                <a16:creationId xmlns:a16="http://schemas.microsoft.com/office/drawing/2014/main" id="{D52C3F1F-DDE7-484F-B8FE-7D969AE15A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7577976">
            <a:off x="9148220" y="1083652"/>
            <a:ext cx="815632" cy="771672"/>
          </a:xfrm>
          <a:prstGeom prst="rect">
            <a:avLst/>
          </a:prstGeom>
        </p:spPr>
      </p:pic>
    </p:spTree>
    <p:extLst>
      <p:ext uri="{BB962C8B-B14F-4D97-AF65-F5344CB8AC3E}">
        <p14:creationId xmlns:p14="http://schemas.microsoft.com/office/powerpoint/2010/main" val="36917717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0A1F91-B684-46C8-ACB0-53FBF64E1D17}"/>
              </a:ext>
            </a:extLst>
          </p:cNvPr>
          <p:cNvPicPr>
            <a:picLocks noChangeAspect="1"/>
          </p:cNvPicPr>
          <p:nvPr/>
        </p:nvPicPr>
        <p:blipFill rotWithShape="1">
          <a:blip r:embed="rId2"/>
          <a:srcRect l="43608" t="20069" r="11469" b="12165"/>
          <a:stretch/>
        </p:blipFill>
        <p:spPr>
          <a:xfrm>
            <a:off x="0" y="0"/>
            <a:ext cx="6349475" cy="5387767"/>
          </a:xfrm>
          <a:prstGeom prst="rect">
            <a:avLst/>
          </a:prstGeom>
        </p:spPr>
      </p:pic>
      <p:pic>
        <p:nvPicPr>
          <p:cNvPr id="5" name="Picture 4">
            <a:extLst>
              <a:ext uri="{FF2B5EF4-FFF2-40B4-BE49-F238E27FC236}">
                <a16:creationId xmlns:a16="http://schemas.microsoft.com/office/drawing/2014/main" id="{552438C4-4E77-4475-B6F4-624C222BF7DE}"/>
              </a:ext>
            </a:extLst>
          </p:cNvPr>
          <p:cNvPicPr>
            <a:picLocks noChangeAspect="1"/>
          </p:cNvPicPr>
          <p:nvPr/>
        </p:nvPicPr>
        <p:blipFill rotWithShape="1">
          <a:blip r:embed="rId3"/>
          <a:srcRect l="47705" t="29828" r="13789" b="13815"/>
          <a:stretch/>
        </p:blipFill>
        <p:spPr>
          <a:xfrm>
            <a:off x="6349474" y="1470233"/>
            <a:ext cx="5842526" cy="4810111"/>
          </a:xfrm>
          <a:prstGeom prst="rect">
            <a:avLst/>
          </a:prstGeom>
        </p:spPr>
      </p:pic>
    </p:spTree>
    <p:extLst>
      <p:ext uri="{BB962C8B-B14F-4D97-AF65-F5344CB8AC3E}">
        <p14:creationId xmlns:p14="http://schemas.microsoft.com/office/powerpoint/2010/main" val="3371097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79C94-F5E2-4C12-9E13-52F987398A3C}"/>
              </a:ext>
            </a:extLst>
          </p:cNvPr>
          <p:cNvSpPr>
            <a:spLocks noGrp="1"/>
          </p:cNvSpPr>
          <p:nvPr>
            <p:ph type="title"/>
          </p:nvPr>
        </p:nvSpPr>
        <p:spPr>
          <a:xfrm>
            <a:off x="1137455" y="194141"/>
            <a:ext cx="10058400" cy="1450757"/>
          </a:xfrm>
        </p:spPr>
        <p:txBody>
          <a:bodyPr>
            <a:normAutofit/>
          </a:bodyPr>
          <a:lstStyle/>
          <a:p>
            <a:r>
              <a:rPr lang="en-US" sz="5400" dirty="0">
                <a:latin typeface="Comic Sans MS" panose="030F0702030302020204" pitchFamily="66" charset="0"/>
              </a:rPr>
              <a:t>Persuasive Writing Features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E31FFD8-A74B-4024-B69B-6C4A061CC2EE}"/>
              </a:ext>
            </a:extLst>
          </p:cNvPr>
          <p:cNvSpPr>
            <a:spLocks noGrp="1"/>
          </p:cNvSpPr>
          <p:nvPr>
            <p:ph idx="1"/>
          </p:nvPr>
        </p:nvSpPr>
        <p:spPr>
          <a:xfrm>
            <a:off x="0" y="5987307"/>
            <a:ext cx="12192000" cy="467535"/>
          </a:xfrm>
        </p:spPr>
        <p:txBody>
          <a:bodyPr>
            <a:noAutofit/>
          </a:bodyPr>
          <a:lstStyle/>
          <a:p>
            <a:pPr marL="0" indent="0" algn="ctr">
              <a:buNone/>
            </a:pPr>
            <a:r>
              <a:rPr lang="en-US" sz="2100" dirty="0">
                <a:latin typeface="Comic Sans MS" panose="030F0702030302020204" pitchFamily="66" charset="0"/>
              </a:rPr>
              <a:t>Did you identify all of these features? Did you miss any features?</a:t>
            </a:r>
            <a:endParaRPr lang="en-GB" sz="2100" dirty="0">
              <a:latin typeface="Comic Sans MS" panose="030F0702030302020204" pitchFamily="66" charset="0"/>
            </a:endParaRPr>
          </a:p>
        </p:txBody>
      </p:sp>
      <p:sp>
        <p:nvSpPr>
          <p:cNvPr id="4" name="TextBox 1">
            <a:extLst>
              <a:ext uri="{FF2B5EF4-FFF2-40B4-BE49-F238E27FC236}">
                <a16:creationId xmlns:a16="http://schemas.microsoft.com/office/drawing/2014/main" id="{BEA9E67F-75FF-45E5-8C2F-2920CAB52AC5}"/>
              </a:ext>
            </a:extLst>
          </p:cNvPr>
          <p:cNvSpPr txBox="1">
            <a:spLocks noChangeArrowheads="1"/>
          </p:cNvSpPr>
          <p:nvPr/>
        </p:nvSpPr>
        <p:spPr bwMode="auto">
          <a:xfrm>
            <a:off x="1244341" y="1683569"/>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A</a:t>
            </a:r>
          </a:p>
        </p:txBody>
      </p:sp>
      <p:sp>
        <p:nvSpPr>
          <p:cNvPr id="5" name="TextBox 4">
            <a:extLst>
              <a:ext uri="{FF2B5EF4-FFF2-40B4-BE49-F238E27FC236}">
                <a16:creationId xmlns:a16="http://schemas.microsoft.com/office/drawing/2014/main" id="{62696A3E-C6EE-4332-B39F-B47E98767137}"/>
              </a:ext>
            </a:extLst>
          </p:cNvPr>
          <p:cNvSpPr txBox="1">
            <a:spLocks noChangeArrowheads="1"/>
          </p:cNvSpPr>
          <p:nvPr/>
        </p:nvSpPr>
        <p:spPr bwMode="auto">
          <a:xfrm>
            <a:off x="1693048" y="1775644"/>
            <a:ext cx="251348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err="1">
                <a:solidFill>
                  <a:schemeClr val="tx1"/>
                </a:solidFill>
                <a:latin typeface="Comic Sans MS" panose="030F0702030302020204" pitchFamily="66" charset="0"/>
              </a:rPr>
              <a:t>lliteration</a:t>
            </a:r>
            <a:endParaRPr lang="en-GB" altLang="en-US" sz="2800" dirty="0">
              <a:solidFill>
                <a:schemeClr val="tx1"/>
              </a:solidFill>
              <a:latin typeface="Comic Sans MS" panose="030F0702030302020204" pitchFamily="66" charset="0"/>
            </a:endParaRPr>
          </a:p>
        </p:txBody>
      </p:sp>
      <p:sp>
        <p:nvSpPr>
          <p:cNvPr id="6" name="TextBox 5">
            <a:extLst>
              <a:ext uri="{FF2B5EF4-FFF2-40B4-BE49-F238E27FC236}">
                <a16:creationId xmlns:a16="http://schemas.microsoft.com/office/drawing/2014/main" id="{FE0C9998-D327-4B46-8FC1-F592707AEDD7}"/>
              </a:ext>
            </a:extLst>
          </p:cNvPr>
          <p:cNvSpPr txBox="1">
            <a:spLocks noChangeArrowheads="1"/>
          </p:cNvSpPr>
          <p:nvPr/>
        </p:nvSpPr>
        <p:spPr bwMode="auto">
          <a:xfrm>
            <a:off x="1244341" y="2224907"/>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F</a:t>
            </a:r>
          </a:p>
        </p:txBody>
      </p:sp>
      <p:sp>
        <p:nvSpPr>
          <p:cNvPr id="7" name="TextBox 6">
            <a:extLst>
              <a:ext uri="{FF2B5EF4-FFF2-40B4-BE49-F238E27FC236}">
                <a16:creationId xmlns:a16="http://schemas.microsoft.com/office/drawing/2014/main" id="{BBFE6229-0F11-44A2-8973-9B1D957A5C62}"/>
              </a:ext>
            </a:extLst>
          </p:cNvPr>
          <p:cNvSpPr txBox="1">
            <a:spLocks noChangeArrowheads="1"/>
          </p:cNvSpPr>
          <p:nvPr/>
        </p:nvSpPr>
        <p:spPr bwMode="auto">
          <a:xfrm>
            <a:off x="1244341" y="2750369"/>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O</a:t>
            </a:r>
          </a:p>
        </p:txBody>
      </p:sp>
      <p:sp>
        <p:nvSpPr>
          <p:cNvPr id="8" name="TextBox 7">
            <a:extLst>
              <a:ext uri="{FF2B5EF4-FFF2-40B4-BE49-F238E27FC236}">
                <a16:creationId xmlns:a16="http://schemas.microsoft.com/office/drawing/2014/main" id="{5F5ABE19-0F1C-4CCC-BB2C-EB6105529E9C}"/>
              </a:ext>
            </a:extLst>
          </p:cNvPr>
          <p:cNvSpPr txBox="1">
            <a:spLocks noChangeArrowheads="1"/>
          </p:cNvSpPr>
          <p:nvPr/>
        </p:nvSpPr>
        <p:spPr bwMode="auto">
          <a:xfrm>
            <a:off x="1244341" y="3340919"/>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R</a:t>
            </a:r>
          </a:p>
        </p:txBody>
      </p:sp>
      <p:sp>
        <p:nvSpPr>
          <p:cNvPr id="9" name="TextBox 8">
            <a:extLst>
              <a:ext uri="{FF2B5EF4-FFF2-40B4-BE49-F238E27FC236}">
                <a16:creationId xmlns:a16="http://schemas.microsoft.com/office/drawing/2014/main" id="{279F5389-694B-4BA9-A6BB-CC64BEFC4B8A}"/>
              </a:ext>
            </a:extLst>
          </p:cNvPr>
          <p:cNvSpPr txBox="1">
            <a:spLocks noChangeArrowheads="1"/>
          </p:cNvSpPr>
          <p:nvPr/>
        </p:nvSpPr>
        <p:spPr bwMode="auto">
          <a:xfrm>
            <a:off x="1244341" y="3944169"/>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E</a:t>
            </a:r>
          </a:p>
        </p:txBody>
      </p:sp>
      <p:sp>
        <p:nvSpPr>
          <p:cNvPr id="10" name="TextBox 9">
            <a:extLst>
              <a:ext uri="{FF2B5EF4-FFF2-40B4-BE49-F238E27FC236}">
                <a16:creationId xmlns:a16="http://schemas.microsoft.com/office/drawing/2014/main" id="{89B82A9C-BD4C-4410-B29E-6CABA3AC71F0}"/>
              </a:ext>
            </a:extLst>
          </p:cNvPr>
          <p:cNvSpPr txBox="1">
            <a:spLocks noChangeArrowheads="1"/>
          </p:cNvSpPr>
          <p:nvPr/>
        </p:nvSpPr>
        <p:spPr bwMode="auto">
          <a:xfrm>
            <a:off x="1244341" y="4533132"/>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S</a:t>
            </a:r>
          </a:p>
        </p:txBody>
      </p:sp>
      <p:sp>
        <p:nvSpPr>
          <p:cNvPr id="11" name="TextBox 10">
            <a:extLst>
              <a:ext uri="{FF2B5EF4-FFF2-40B4-BE49-F238E27FC236}">
                <a16:creationId xmlns:a16="http://schemas.microsoft.com/office/drawing/2014/main" id="{577D1034-DFF8-4DCF-83FD-0A46BD5CF233}"/>
              </a:ext>
            </a:extLst>
          </p:cNvPr>
          <p:cNvSpPr txBox="1">
            <a:spLocks noChangeArrowheads="1"/>
          </p:cNvSpPr>
          <p:nvPr/>
        </p:nvSpPr>
        <p:spPr bwMode="auto">
          <a:xfrm>
            <a:off x="1244341" y="5136382"/>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a:solidFill>
                  <a:srgbClr val="CA085C"/>
                </a:solidFill>
              </a:rPr>
              <a:t>T</a:t>
            </a:r>
          </a:p>
        </p:txBody>
      </p:sp>
      <p:sp>
        <p:nvSpPr>
          <p:cNvPr id="12" name="TextBox 11">
            <a:extLst>
              <a:ext uri="{FF2B5EF4-FFF2-40B4-BE49-F238E27FC236}">
                <a16:creationId xmlns:a16="http://schemas.microsoft.com/office/drawing/2014/main" id="{56BBE71E-9CCB-40D0-A8BA-DFF7CCD06D5D}"/>
              </a:ext>
            </a:extLst>
          </p:cNvPr>
          <p:cNvSpPr txBox="1">
            <a:spLocks noChangeArrowheads="1"/>
          </p:cNvSpPr>
          <p:nvPr/>
        </p:nvSpPr>
        <p:spPr bwMode="auto">
          <a:xfrm>
            <a:off x="1696027" y="2331269"/>
            <a:ext cx="251348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a:solidFill>
                  <a:schemeClr val="tx1"/>
                </a:solidFill>
                <a:latin typeface="Comic Sans MS" panose="030F0702030302020204" pitchFamily="66" charset="0"/>
              </a:rPr>
              <a:t>acts</a:t>
            </a:r>
          </a:p>
        </p:txBody>
      </p:sp>
      <p:sp>
        <p:nvSpPr>
          <p:cNvPr id="13" name="TextBox 12">
            <a:extLst>
              <a:ext uri="{FF2B5EF4-FFF2-40B4-BE49-F238E27FC236}">
                <a16:creationId xmlns:a16="http://schemas.microsoft.com/office/drawing/2014/main" id="{FC2CA357-6062-4C6F-8E5F-95652B39346E}"/>
              </a:ext>
            </a:extLst>
          </p:cNvPr>
          <p:cNvSpPr txBox="1">
            <a:spLocks noChangeArrowheads="1"/>
          </p:cNvSpPr>
          <p:nvPr/>
        </p:nvSpPr>
        <p:spPr bwMode="auto">
          <a:xfrm>
            <a:off x="1705454" y="2864668"/>
            <a:ext cx="251348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a:solidFill>
                  <a:schemeClr val="tx1"/>
                </a:solidFill>
                <a:latin typeface="Comic Sans MS" panose="030F0702030302020204" pitchFamily="66" charset="0"/>
              </a:rPr>
              <a:t>pinions</a:t>
            </a:r>
          </a:p>
        </p:txBody>
      </p:sp>
      <p:sp>
        <p:nvSpPr>
          <p:cNvPr id="14" name="TextBox 13">
            <a:extLst>
              <a:ext uri="{FF2B5EF4-FFF2-40B4-BE49-F238E27FC236}">
                <a16:creationId xmlns:a16="http://schemas.microsoft.com/office/drawing/2014/main" id="{6AEDFB0B-57EC-4D5C-B22F-37A73EA08C64}"/>
              </a:ext>
            </a:extLst>
          </p:cNvPr>
          <p:cNvSpPr txBox="1">
            <a:spLocks noChangeArrowheads="1"/>
          </p:cNvSpPr>
          <p:nvPr/>
        </p:nvSpPr>
        <p:spPr bwMode="auto">
          <a:xfrm>
            <a:off x="1715953" y="3467919"/>
            <a:ext cx="610698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err="1">
                <a:solidFill>
                  <a:schemeClr val="tx1"/>
                </a:solidFill>
                <a:latin typeface="Comic Sans MS" panose="030F0702030302020204" pitchFamily="66" charset="0"/>
              </a:rPr>
              <a:t>epetition</a:t>
            </a:r>
            <a:r>
              <a:rPr lang="en-GB" altLang="en-US" sz="2800" dirty="0">
                <a:solidFill>
                  <a:schemeClr val="tx1"/>
                </a:solidFill>
                <a:latin typeface="Comic Sans MS" panose="030F0702030302020204" pitchFamily="66" charset="0"/>
              </a:rPr>
              <a:t> (&amp;     </a:t>
            </a:r>
            <a:r>
              <a:rPr lang="en-GB" altLang="en-US" sz="2800" dirty="0" err="1">
                <a:solidFill>
                  <a:schemeClr val="tx1"/>
                </a:solidFill>
                <a:latin typeface="Comic Sans MS" panose="030F0702030302020204" pitchFamily="66" charset="0"/>
              </a:rPr>
              <a:t>hetorical</a:t>
            </a:r>
            <a:r>
              <a:rPr lang="en-GB" altLang="en-US" sz="2800" dirty="0">
                <a:solidFill>
                  <a:schemeClr val="tx1"/>
                </a:solidFill>
                <a:latin typeface="Comic Sans MS" panose="030F0702030302020204" pitchFamily="66" charset="0"/>
              </a:rPr>
              <a:t> Questions)</a:t>
            </a:r>
          </a:p>
        </p:txBody>
      </p:sp>
      <p:sp>
        <p:nvSpPr>
          <p:cNvPr id="15" name="TextBox 14">
            <a:extLst>
              <a:ext uri="{FF2B5EF4-FFF2-40B4-BE49-F238E27FC236}">
                <a16:creationId xmlns:a16="http://schemas.microsoft.com/office/drawing/2014/main" id="{8011454E-41A4-4022-A8EC-FF7A69D7413A}"/>
              </a:ext>
            </a:extLst>
          </p:cNvPr>
          <p:cNvSpPr txBox="1">
            <a:spLocks noChangeArrowheads="1"/>
          </p:cNvSpPr>
          <p:nvPr/>
        </p:nvSpPr>
        <p:spPr bwMode="auto">
          <a:xfrm>
            <a:off x="1714881" y="4661718"/>
            <a:ext cx="251348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err="1">
                <a:solidFill>
                  <a:schemeClr val="tx1"/>
                </a:solidFill>
                <a:latin typeface="Comic Sans MS" panose="030F0702030302020204" pitchFamily="66" charset="0"/>
              </a:rPr>
              <a:t>tatistics</a:t>
            </a:r>
            <a:endParaRPr lang="en-GB" altLang="en-US" sz="2800" dirty="0">
              <a:solidFill>
                <a:schemeClr val="tx1"/>
              </a:solidFill>
              <a:latin typeface="Comic Sans MS" panose="030F0702030302020204" pitchFamily="66" charset="0"/>
            </a:endParaRPr>
          </a:p>
        </p:txBody>
      </p:sp>
      <p:sp>
        <p:nvSpPr>
          <p:cNvPr id="16" name="TextBox 15">
            <a:extLst>
              <a:ext uri="{FF2B5EF4-FFF2-40B4-BE49-F238E27FC236}">
                <a16:creationId xmlns:a16="http://schemas.microsoft.com/office/drawing/2014/main" id="{1DED732E-A5FD-4D1A-8F6C-3455542347E0}"/>
              </a:ext>
            </a:extLst>
          </p:cNvPr>
          <p:cNvSpPr txBox="1">
            <a:spLocks noChangeArrowheads="1"/>
          </p:cNvSpPr>
          <p:nvPr/>
        </p:nvSpPr>
        <p:spPr bwMode="auto">
          <a:xfrm>
            <a:off x="1733735" y="5263578"/>
            <a:ext cx="251348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err="1">
                <a:solidFill>
                  <a:schemeClr val="tx1"/>
                </a:solidFill>
                <a:latin typeface="Comic Sans MS" panose="030F0702030302020204" pitchFamily="66" charset="0"/>
              </a:rPr>
              <a:t>hree</a:t>
            </a:r>
            <a:r>
              <a:rPr lang="en-GB" altLang="en-US" sz="2800" dirty="0">
                <a:solidFill>
                  <a:schemeClr val="tx1"/>
                </a:solidFill>
                <a:latin typeface="Comic Sans MS" panose="030F0702030302020204" pitchFamily="66" charset="0"/>
              </a:rPr>
              <a:t> (rule of)</a:t>
            </a:r>
          </a:p>
        </p:txBody>
      </p:sp>
      <p:sp>
        <p:nvSpPr>
          <p:cNvPr id="17" name="TextBox 16">
            <a:extLst>
              <a:ext uri="{FF2B5EF4-FFF2-40B4-BE49-F238E27FC236}">
                <a16:creationId xmlns:a16="http://schemas.microsoft.com/office/drawing/2014/main" id="{7E8E5550-3DF5-4008-8CBD-0A8CF7382249}"/>
              </a:ext>
            </a:extLst>
          </p:cNvPr>
          <p:cNvSpPr txBox="1">
            <a:spLocks noChangeArrowheads="1"/>
          </p:cNvSpPr>
          <p:nvPr/>
        </p:nvSpPr>
        <p:spPr bwMode="auto">
          <a:xfrm>
            <a:off x="4876051" y="3952107"/>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dirty="0">
                <a:solidFill>
                  <a:srgbClr val="CA085C"/>
                </a:solidFill>
              </a:rPr>
              <a:t>E</a:t>
            </a:r>
          </a:p>
        </p:txBody>
      </p:sp>
      <p:sp>
        <p:nvSpPr>
          <p:cNvPr id="18" name="TextBox 17">
            <a:extLst>
              <a:ext uri="{FF2B5EF4-FFF2-40B4-BE49-F238E27FC236}">
                <a16:creationId xmlns:a16="http://schemas.microsoft.com/office/drawing/2014/main" id="{ABCC20B8-E018-42E1-A35E-3FE81F177300}"/>
              </a:ext>
            </a:extLst>
          </p:cNvPr>
          <p:cNvSpPr txBox="1">
            <a:spLocks noChangeArrowheads="1"/>
          </p:cNvSpPr>
          <p:nvPr/>
        </p:nvSpPr>
        <p:spPr bwMode="auto">
          <a:xfrm>
            <a:off x="3810270" y="3340919"/>
            <a:ext cx="756764"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4000" b="1" dirty="0">
                <a:solidFill>
                  <a:srgbClr val="CA085C"/>
                </a:solidFill>
              </a:rPr>
              <a:t>R</a:t>
            </a:r>
          </a:p>
        </p:txBody>
      </p:sp>
      <p:sp>
        <p:nvSpPr>
          <p:cNvPr id="19" name="TextBox 18">
            <a:extLst>
              <a:ext uri="{FF2B5EF4-FFF2-40B4-BE49-F238E27FC236}">
                <a16:creationId xmlns:a16="http://schemas.microsoft.com/office/drawing/2014/main" id="{C7F13DE0-FC90-4E9F-9694-696216515813}"/>
              </a:ext>
            </a:extLst>
          </p:cNvPr>
          <p:cNvSpPr txBox="1">
            <a:spLocks noChangeArrowheads="1"/>
          </p:cNvSpPr>
          <p:nvPr/>
        </p:nvSpPr>
        <p:spPr bwMode="auto">
          <a:xfrm>
            <a:off x="1685218" y="4054920"/>
            <a:ext cx="642872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800" dirty="0">
                <a:solidFill>
                  <a:schemeClr val="tx1"/>
                </a:solidFill>
                <a:latin typeface="Comic Sans MS" panose="030F0702030302020204" pitchFamily="66" charset="0"/>
              </a:rPr>
              <a:t>motive Language (&amp;    </a:t>
            </a:r>
            <a:r>
              <a:rPr lang="en-GB" altLang="en-US" sz="2800" dirty="0" err="1">
                <a:solidFill>
                  <a:schemeClr val="tx1"/>
                </a:solidFill>
                <a:latin typeface="Comic Sans MS" panose="030F0702030302020204" pitchFamily="66" charset="0"/>
              </a:rPr>
              <a:t>xaggeration</a:t>
            </a:r>
            <a:r>
              <a:rPr lang="en-GB" altLang="en-US" sz="2800" dirty="0">
                <a:solidFill>
                  <a:schemeClr val="tx1"/>
                </a:solidFill>
                <a:latin typeface="Comic Sans MS" panose="030F0702030302020204" pitchFamily="66" charset="0"/>
              </a:rPr>
              <a:t>) </a:t>
            </a:r>
          </a:p>
        </p:txBody>
      </p:sp>
      <p:pic>
        <p:nvPicPr>
          <p:cNvPr id="3074" name="Picture 2" descr="5 magical places for forest tours in Germany | Booking.com">
            <a:extLst>
              <a:ext uri="{FF2B5EF4-FFF2-40B4-BE49-F238E27FC236}">
                <a16:creationId xmlns:a16="http://schemas.microsoft.com/office/drawing/2014/main" id="{B274939B-D2B3-471C-B151-2D6831D56D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2936" y="2157463"/>
            <a:ext cx="4369064" cy="333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86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5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blinds(horizontal)">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horizontal)">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linds(horizontal)">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linds(horizontal)">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horizontal)">
                                      <p:cBhvr>
                                        <p:cTn id="60" dur="500"/>
                                        <p:tgtEl>
                                          <p:spTgt spid="15"/>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linds(horizontal)">
                                      <p:cBhvr>
                                        <p:cTn id="65" dur="500"/>
                                        <p:tgtEl>
                                          <p:spTgt spid="11"/>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blinds(horizontal)">
                                      <p:cBhvr>
                                        <p:cTn id="70" dur="500"/>
                                        <p:tgtEl>
                                          <p:spTgt spid="16"/>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blinds(horizontal)">
                                      <p:cBhvr>
                                        <p:cTn id="7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F2E092-11A5-4ECF-B735-1D391C608246}"/>
              </a:ext>
            </a:extLst>
          </p:cNvPr>
          <p:cNvSpPr>
            <a:spLocks noGrp="1"/>
          </p:cNvSpPr>
          <p:nvPr>
            <p:ph idx="1"/>
          </p:nvPr>
        </p:nvSpPr>
        <p:spPr>
          <a:xfrm>
            <a:off x="1097279" y="252605"/>
            <a:ext cx="10073484" cy="1453647"/>
          </a:xfrm>
        </p:spPr>
        <p:txBody>
          <a:bodyPr>
            <a:normAutofit/>
          </a:bodyPr>
          <a:lstStyle/>
          <a:p>
            <a:r>
              <a:rPr lang="en-US" sz="2100" dirty="0">
                <a:latin typeface="Comic Sans MS" panose="030F0702030302020204" pitchFamily="66" charset="0"/>
              </a:rPr>
              <a:t>Do you understand what all of these features are?</a:t>
            </a:r>
          </a:p>
          <a:p>
            <a:endParaRPr lang="en-US" sz="2100" dirty="0">
              <a:latin typeface="Comic Sans MS" panose="030F0702030302020204" pitchFamily="66" charset="0"/>
            </a:endParaRPr>
          </a:p>
          <a:p>
            <a:r>
              <a:rPr lang="en-US" sz="2100" dirty="0">
                <a:latin typeface="Comic Sans MS" panose="030F0702030302020204" pitchFamily="66" charset="0"/>
              </a:rPr>
              <a:t>We will be exploring these features in more detail over the next two weeks!</a:t>
            </a:r>
            <a:endParaRPr lang="en-GB" sz="2100" dirty="0">
              <a:latin typeface="Comic Sans MS" panose="030F0702030302020204" pitchFamily="66" charset="0"/>
            </a:endParaRPr>
          </a:p>
        </p:txBody>
      </p:sp>
      <p:pic>
        <p:nvPicPr>
          <p:cNvPr id="6" name="Picture 5">
            <a:extLst>
              <a:ext uri="{FF2B5EF4-FFF2-40B4-BE49-F238E27FC236}">
                <a16:creationId xmlns:a16="http://schemas.microsoft.com/office/drawing/2014/main" id="{B9FAFC19-82B6-4563-A88E-CB37C999712A}"/>
              </a:ext>
            </a:extLst>
          </p:cNvPr>
          <p:cNvPicPr>
            <a:picLocks noChangeAspect="1"/>
          </p:cNvPicPr>
          <p:nvPr/>
        </p:nvPicPr>
        <p:blipFill rotWithShape="1">
          <a:blip r:embed="rId2"/>
          <a:srcRect l="33016" t="33814" r="29793" b="24811"/>
          <a:stretch/>
        </p:blipFill>
        <p:spPr>
          <a:xfrm>
            <a:off x="739741" y="1864587"/>
            <a:ext cx="7083195" cy="4432518"/>
          </a:xfrm>
          <a:prstGeom prst="rect">
            <a:avLst/>
          </a:prstGeom>
        </p:spPr>
      </p:pic>
      <p:pic>
        <p:nvPicPr>
          <p:cNvPr id="7" name="Picture 2" descr="5 magical places for forest tours in Germany | Booking.com">
            <a:extLst>
              <a:ext uri="{FF2B5EF4-FFF2-40B4-BE49-F238E27FC236}">
                <a16:creationId xmlns:a16="http://schemas.microsoft.com/office/drawing/2014/main" id="{FBFA9543-62F2-45C8-B307-EDC6ED157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2936" y="2157463"/>
            <a:ext cx="4369064" cy="333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350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CE76F-0E1A-46AA-9116-F90FA4592080}"/>
              </a:ext>
            </a:extLst>
          </p:cNvPr>
          <p:cNvSpPr>
            <a:spLocks noGrp="1"/>
          </p:cNvSpPr>
          <p:nvPr>
            <p:ph type="title"/>
          </p:nvPr>
        </p:nvSpPr>
        <p:spPr/>
        <p:txBody>
          <a:bodyPr>
            <a:normAutofit/>
          </a:bodyPr>
          <a:lstStyle/>
          <a:p>
            <a:r>
              <a:rPr lang="en-US" sz="4000" dirty="0">
                <a:latin typeface="Comic Sans MS" panose="030F0702030302020204" pitchFamily="66" charset="0"/>
              </a:rPr>
              <a:t>Look at the examples on the next slides.</a:t>
            </a:r>
            <a:endParaRPr lang="en-GB" sz="4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26E3777-3928-4877-84F7-6EDCCF37BE78}"/>
              </a:ext>
            </a:extLst>
          </p:cNvPr>
          <p:cNvSpPr>
            <a:spLocks noGrp="1"/>
          </p:cNvSpPr>
          <p:nvPr>
            <p:ph idx="1"/>
          </p:nvPr>
        </p:nvSpPr>
        <p:spPr/>
        <p:txBody>
          <a:bodyPr>
            <a:normAutofit/>
          </a:bodyPr>
          <a:lstStyle/>
          <a:p>
            <a:r>
              <a:rPr lang="en-US" sz="2100" dirty="0">
                <a:latin typeface="Comic Sans MS" panose="030F0702030302020204" pitchFamily="66" charset="0"/>
              </a:rPr>
              <a:t>Can you find examples of the AFOREST persuasive writing features in these texts? </a:t>
            </a:r>
            <a:endParaRPr lang="en-GB" sz="2100" dirty="0">
              <a:latin typeface="Comic Sans MS" panose="030F0702030302020204" pitchFamily="66" charset="0"/>
            </a:endParaRPr>
          </a:p>
        </p:txBody>
      </p:sp>
      <p:pic>
        <p:nvPicPr>
          <p:cNvPr id="10242" name="Picture 2" descr="search clipart - Clip Art Library">
            <a:extLst>
              <a:ext uri="{FF2B5EF4-FFF2-40B4-BE49-F238E27FC236}">
                <a16:creationId xmlns:a16="http://schemas.microsoft.com/office/drawing/2014/main" id="{9210F53A-615C-4586-8C7B-A77CA03200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3732" y="2305050"/>
            <a:ext cx="2247900" cy="2247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379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descr="Pie 1.jpg">
            <a:extLst>
              <a:ext uri="{FF2B5EF4-FFF2-40B4-BE49-F238E27FC236}">
                <a16:creationId xmlns:a16="http://schemas.microsoft.com/office/drawing/2014/main" id="{79AA84EA-485D-4A6E-A8A3-55CD7F5B29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2192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4">
            <a:extLst>
              <a:ext uri="{FF2B5EF4-FFF2-40B4-BE49-F238E27FC236}">
                <a16:creationId xmlns:a16="http://schemas.microsoft.com/office/drawing/2014/main" id="{4AB6EEA8-9996-4D53-8DB9-948B5B0595A4}"/>
              </a:ext>
            </a:extLst>
          </p:cNvPr>
          <p:cNvSpPr txBox="1">
            <a:spLocks noChangeArrowheads="1"/>
          </p:cNvSpPr>
          <p:nvPr/>
        </p:nvSpPr>
        <p:spPr bwMode="auto">
          <a:xfrm>
            <a:off x="5276850" y="620714"/>
            <a:ext cx="6791324" cy="5201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0">
              <a:lnSpc>
                <a:spcPct val="93000"/>
              </a:lnSpc>
              <a:buClr>
                <a:srgbClr val="000000"/>
              </a:buClr>
              <a:buSzPct val="100000"/>
              <a:buFont typeface="Times New Roman" panose="02020603050405020304" pitchFamily="18" charset="0"/>
              <a:buNone/>
            </a:pPr>
            <a:r>
              <a:rPr lang="en-GB" altLang="en-US" sz="2100" b="1" dirty="0">
                <a:latin typeface="Comic Sans MS" panose="030F0702030302020204" pitchFamily="66" charset="0"/>
              </a:rPr>
              <a:t>1. Buy now – 'Multifunction Mobile Phone'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Are you about to embark on your first mission as a spy? If so, you will need the Multifunction Mobile Phone. Don't be the only spy on the block left wondering how to phone home!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The Multifunction Mobile Phone is the ideal phone for all spies. It boasts a host of amazing features:</a:t>
            </a: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Have worldwide access so that you can always be in contact with those back home;</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US" altLang="en-US" sz="2100" dirty="0">
                <a:latin typeface="Comic Sans MS" panose="030F0702030302020204" pitchFamily="66" charset="0"/>
              </a:rPr>
              <a:t> </a:t>
            </a:r>
            <a:r>
              <a:rPr lang="en-GB" altLang="en-US" sz="2100" dirty="0">
                <a:latin typeface="Comic Sans MS" panose="030F0702030302020204" pitchFamily="66" charset="0"/>
              </a:rPr>
              <a:t>Make untraceable calls;</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Be certain that you cannot be hacked into;</a:t>
            </a:r>
            <a:endParaRPr lang="en-US" altLang="en-US" sz="2100" dirty="0">
              <a:latin typeface="Comic Sans MS" panose="030F0702030302020204" pitchFamily="66" charset="0"/>
            </a:endParaRPr>
          </a:p>
          <a:p>
            <a:pPr hangingPunct="0">
              <a:lnSpc>
                <a:spcPct val="93000"/>
              </a:lnSpc>
              <a:buClr>
                <a:srgbClr val="000000"/>
              </a:buClr>
              <a:buSzPct val="100000"/>
              <a:buFont typeface="Arial" panose="020B0604020202020204" pitchFamily="34" charset="0"/>
              <a:buChar char="•"/>
            </a:pPr>
            <a:r>
              <a:rPr lang="en-GB" altLang="en-US" sz="2100" dirty="0">
                <a:latin typeface="Comic Sans MS" panose="030F0702030302020204" pitchFamily="66" charset="0"/>
              </a:rPr>
              <a:t> Made of titanium steel so that it works underwater and in space.</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extLst>
      <p:ext uri="{BB962C8B-B14F-4D97-AF65-F5344CB8AC3E}">
        <p14:creationId xmlns:p14="http://schemas.microsoft.com/office/powerpoint/2010/main" val="244766848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Pie 1.jpg">
            <a:extLst>
              <a:ext uri="{FF2B5EF4-FFF2-40B4-BE49-F238E27FC236}">
                <a16:creationId xmlns:a16="http://schemas.microsoft.com/office/drawing/2014/main" id="{6DAC8DFB-121A-43A3-92E0-BC2A2B661B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12192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4">
            <a:extLst>
              <a:ext uri="{FF2B5EF4-FFF2-40B4-BE49-F238E27FC236}">
                <a16:creationId xmlns:a16="http://schemas.microsoft.com/office/drawing/2014/main" id="{FF5A6966-0D1E-4D04-A9A8-A92EEA69B422}"/>
              </a:ext>
            </a:extLst>
          </p:cNvPr>
          <p:cNvSpPr txBox="1">
            <a:spLocks noChangeArrowheads="1"/>
          </p:cNvSpPr>
          <p:nvPr/>
        </p:nvSpPr>
        <p:spPr bwMode="auto">
          <a:xfrm>
            <a:off x="5087937" y="981075"/>
            <a:ext cx="6837363" cy="4299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This ideal mobile phone has the added bonus of a hidden tranquillizer dart that can be fired through the aerial. Guaranteed to leave your enemies stunned (though with no serious after effects).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Perhaps the most essential reason for purchasing this 'must have' phone is that it can only be used by the owner. Access is made by modern fingerprint recognition!</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GB"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r>
              <a:rPr lang="en-GB" altLang="en-US" sz="2100" dirty="0">
                <a:latin typeface="Comic Sans MS" panose="030F0702030302020204" pitchFamily="66" charset="0"/>
              </a:rPr>
              <a:t>This phone is recommended by E.T., and comes complete with charger and free leather case. Order now from spygadgetzone.com </a:t>
            </a:r>
            <a:endParaRPr lang="en-US" altLang="en-US" sz="2100" dirty="0">
              <a:latin typeface="Comic Sans MS" panose="030F0702030302020204" pitchFamily="66" charset="0"/>
            </a:endParaRPr>
          </a:p>
          <a:p>
            <a:pPr hangingPunct="0">
              <a:lnSpc>
                <a:spcPct val="93000"/>
              </a:lnSpc>
              <a:buClr>
                <a:srgbClr val="000000"/>
              </a:buClr>
              <a:buSzPct val="100000"/>
              <a:buFont typeface="Times New Roman" panose="02020603050405020304" pitchFamily="18" charset="0"/>
              <a:buNone/>
            </a:pPr>
            <a:endParaRPr lang="en-US" altLang="en-US" sz="2100" dirty="0">
              <a:latin typeface="Comic Sans MS" panose="030F0702030302020204" pitchFamily="66" charset="0"/>
            </a:endParaRPr>
          </a:p>
        </p:txBody>
      </p:sp>
    </p:spTree>
    <p:extLst>
      <p:ext uri="{BB962C8B-B14F-4D97-AF65-F5344CB8AC3E}">
        <p14:creationId xmlns:p14="http://schemas.microsoft.com/office/powerpoint/2010/main" val="188422378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5CDEB9C-6ADD-4493-AAC1-89B1922C773C}"/>
              </a:ext>
            </a:extLst>
          </p:cNvPr>
          <p:cNvSpPr/>
          <p:nvPr/>
        </p:nvSpPr>
        <p:spPr>
          <a:xfrm>
            <a:off x="1462726" y="1426927"/>
            <a:ext cx="9266548" cy="4096094"/>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100" b="1" dirty="0">
                <a:solidFill>
                  <a:schemeClr val="tx1"/>
                </a:solidFill>
                <a:latin typeface="Comic Sans MS" panose="030F0702030302020204" pitchFamily="66" charset="0"/>
              </a:rPr>
              <a:t>The Zap-</a:t>
            </a:r>
            <a:r>
              <a:rPr lang="en-GB" sz="2100" b="1" dirty="0" err="1">
                <a:solidFill>
                  <a:schemeClr val="tx1"/>
                </a:solidFill>
                <a:latin typeface="Comic Sans MS" panose="030F0702030302020204" pitchFamily="66" charset="0"/>
              </a:rPr>
              <a:t>Tastic</a:t>
            </a:r>
            <a:r>
              <a:rPr lang="en-GB" sz="2100" b="1" dirty="0">
                <a:solidFill>
                  <a:schemeClr val="tx1"/>
                </a:solidFill>
                <a:latin typeface="Comic Sans MS" panose="030F0702030302020204" pitchFamily="66" charset="0"/>
              </a:rPr>
              <a:t> Silencer!</a:t>
            </a:r>
          </a:p>
          <a:p>
            <a:r>
              <a:rPr lang="en-GB" sz="2100" dirty="0">
                <a:solidFill>
                  <a:schemeClr val="tx1"/>
                </a:solidFill>
                <a:latin typeface="Comic Sans MS" panose="030F0702030302020204" pitchFamily="66" charset="0"/>
              </a:rPr>
              <a:t>Are your siblings giving you a rough time? Are your friends always bragging about winning at football? Is the neighbour’s cat keeping you awake at night? You need the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a:t>
            </a:r>
          </a:p>
          <a:p>
            <a:r>
              <a:rPr lang="en-GB" sz="2100" dirty="0">
                <a:solidFill>
                  <a:schemeClr val="tx1"/>
                </a:solidFill>
                <a:latin typeface="Comic Sans MS" panose="030F0702030302020204" pitchFamily="66" charset="0"/>
              </a:rPr>
              <a:t>With one press of the smooth-action trigger, you’ll have peace and quiet in no time. Our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is filled with astounding alien technology and is available for you to take home today. Say goodbye to irritating sounds and restless nights. Just aim at the irritant, fire the harmless rays and enjoy one hour of complete silence. Yes – it really is that easy!</a:t>
            </a:r>
          </a:p>
          <a:p>
            <a:r>
              <a:rPr lang="en-GB" sz="2100" dirty="0">
                <a:solidFill>
                  <a:schemeClr val="tx1"/>
                </a:solidFill>
                <a:latin typeface="Comic Sans MS" panose="030F0702030302020204" pitchFamily="66" charset="0"/>
              </a:rPr>
              <a:t>It’s available for a limited time only so don’t miss out: buy your Zap-</a:t>
            </a:r>
            <a:r>
              <a:rPr lang="en-GB" sz="2100" dirty="0" err="1">
                <a:solidFill>
                  <a:schemeClr val="tx1"/>
                </a:solidFill>
                <a:latin typeface="Comic Sans MS" panose="030F0702030302020204" pitchFamily="66" charset="0"/>
              </a:rPr>
              <a:t>Tastic</a:t>
            </a:r>
            <a:r>
              <a:rPr lang="en-GB" sz="2100" dirty="0">
                <a:solidFill>
                  <a:schemeClr val="tx1"/>
                </a:solidFill>
                <a:latin typeface="Comic Sans MS" panose="030F0702030302020204" pitchFamily="66" charset="0"/>
              </a:rPr>
              <a:t> Silencer now!</a:t>
            </a:r>
          </a:p>
        </p:txBody>
      </p:sp>
      <p:pic>
        <p:nvPicPr>
          <p:cNvPr id="4" name="Picture 3">
            <a:extLst>
              <a:ext uri="{FF2B5EF4-FFF2-40B4-BE49-F238E27FC236}">
                <a16:creationId xmlns:a16="http://schemas.microsoft.com/office/drawing/2014/main" id="{38FCFCE6-2F6A-4B06-A0A1-46024A966F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7703579" y="109272"/>
            <a:ext cx="3165525" cy="1834685"/>
          </a:xfrm>
          <a:prstGeom prst="rect">
            <a:avLst/>
          </a:prstGeom>
        </p:spPr>
      </p:pic>
    </p:spTree>
    <p:extLst>
      <p:ext uri="{BB962C8B-B14F-4D97-AF65-F5344CB8AC3E}">
        <p14:creationId xmlns:p14="http://schemas.microsoft.com/office/powerpoint/2010/main" val="296404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0A1F91-B684-46C8-ACB0-53FBF64E1D17}"/>
              </a:ext>
            </a:extLst>
          </p:cNvPr>
          <p:cNvPicPr>
            <a:picLocks noChangeAspect="1"/>
          </p:cNvPicPr>
          <p:nvPr/>
        </p:nvPicPr>
        <p:blipFill rotWithShape="1">
          <a:blip r:embed="rId2"/>
          <a:srcRect l="43608" t="20069" r="11469" b="12165"/>
          <a:stretch/>
        </p:blipFill>
        <p:spPr>
          <a:xfrm>
            <a:off x="0" y="0"/>
            <a:ext cx="6349475" cy="5387767"/>
          </a:xfrm>
          <a:prstGeom prst="rect">
            <a:avLst/>
          </a:prstGeom>
        </p:spPr>
      </p:pic>
      <p:pic>
        <p:nvPicPr>
          <p:cNvPr id="5" name="Picture 4">
            <a:extLst>
              <a:ext uri="{FF2B5EF4-FFF2-40B4-BE49-F238E27FC236}">
                <a16:creationId xmlns:a16="http://schemas.microsoft.com/office/drawing/2014/main" id="{552438C4-4E77-4475-B6F4-624C222BF7DE}"/>
              </a:ext>
            </a:extLst>
          </p:cNvPr>
          <p:cNvPicPr>
            <a:picLocks noChangeAspect="1"/>
          </p:cNvPicPr>
          <p:nvPr/>
        </p:nvPicPr>
        <p:blipFill rotWithShape="1">
          <a:blip r:embed="rId3"/>
          <a:srcRect l="47705" t="29828" r="13789" b="13815"/>
          <a:stretch/>
        </p:blipFill>
        <p:spPr>
          <a:xfrm>
            <a:off x="6349474" y="1470233"/>
            <a:ext cx="5842526" cy="4810111"/>
          </a:xfrm>
          <a:prstGeom prst="rect">
            <a:avLst/>
          </a:prstGeom>
        </p:spPr>
      </p:pic>
    </p:spTree>
    <p:extLst>
      <p:ext uri="{BB962C8B-B14F-4D97-AF65-F5344CB8AC3E}">
        <p14:creationId xmlns:p14="http://schemas.microsoft.com/office/powerpoint/2010/main" val="305842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C4EE2-77C1-4B24-8CD9-67C0BCD43474}"/>
              </a:ext>
            </a:extLst>
          </p:cNvPr>
          <p:cNvSpPr>
            <a:spLocks noGrp="1"/>
          </p:cNvSpPr>
          <p:nvPr>
            <p:ph type="title"/>
          </p:nvPr>
        </p:nvSpPr>
        <p:spPr/>
        <p:txBody>
          <a:bodyPr/>
          <a:lstStyle/>
          <a:p>
            <a:r>
              <a:rPr lang="en-US" dirty="0">
                <a:latin typeface="Comic Sans MS" panose="030F0702030302020204" pitchFamily="66" charset="0"/>
              </a:rPr>
              <a:t>Activity</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D716D7E-6A2A-41E5-A1A9-3E5D9CC4E315}"/>
              </a:ext>
            </a:extLst>
          </p:cNvPr>
          <p:cNvSpPr>
            <a:spLocks noGrp="1"/>
          </p:cNvSpPr>
          <p:nvPr>
            <p:ph idx="1"/>
          </p:nvPr>
        </p:nvSpPr>
        <p:spPr>
          <a:xfrm>
            <a:off x="1097280" y="1845734"/>
            <a:ext cx="6577688" cy="4023360"/>
          </a:xfrm>
        </p:spPr>
        <p:txBody>
          <a:bodyPr>
            <a:normAutofit/>
          </a:bodyPr>
          <a:lstStyle/>
          <a:p>
            <a:r>
              <a:rPr lang="en-US" sz="2100" dirty="0">
                <a:latin typeface="Comic Sans MS" panose="030F0702030302020204" pitchFamily="66" charset="0"/>
              </a:rPr>
              <a:t>Look at the persuasive writing text in front of you.</a:t>
            </a:r>
          </a:p>
          <a:p>
            <a:r>
              <a:rPr lang="en-US" sz="2100" dirty="0">
                <a:latin typeface="Comic Sans MS" panose="030F0702030302020204" pitchFamily="66" charset="0"/>
              </a:rPr>
              <a:t>Read through the example and highlight/label examples of persuasive writing features that you can find.</a:t>
            </a:r>
          </a:p>
          <a:p>
            <a:endParaRPr lang="en-US" sz="2100" dirty="0">
              <a:latin typeface="Comic Sans MS" panose="030F0702030302020204" pitchFamily="66" charset="0"/>
            </a:endParaRPr>
          </a:p>
          <a:p>
            <a:endParaRPr lang="en-US" sz="2100" b="1" dirty="0">
              <a:latin typeface="Comic Sans MS" panose="030F0702030302020204" pitchFamily="66" charset="0"/>
            </a:endParaRPr>
          </a:p>
          <a:p>
            <a:r>
              <a:rPr lang="en-US" sz="2100" b="1" dirty="0">
                <a:solidFill>
                  <a:srgbClr val="FF0000"/>
                </a:solidFill>
                <a:latin typeface="Comic Sans MS" panose="030F0702030302020204" pitchFamily="66" charset="0"/>
              </a:rPr>
              <a:t>Red Pen: </a:t>
            </a:r>
            <a:r>
              <a:rPr lang="en-US" sz="2100" dirty="0">
                <a:solidFill>
                  <a:srgbClr val="FF0000"/>
                </a:solidFill>
                <a:latin typeface="Comic Sans MS" panose="030F0702030302020204" pitchFamily="66" charset="0"/>
              </a:rPr>
              <a:t>Which feature of persuasive writing do you think is the most effective? Why?</a:t>
            </a:r>
          </a:p>
          <a:p>
            <a:r>
              <a:rPr lang="en-US" sz="2100" dirty="0">
                <a:solidFill>
                  <a:srgbClr val="FF0000"/>
                </a:solidFill>
                <a:latin typeface="Comic Sans MS" panose="030F0702030302020204" pitchFamily="66" charset="0"/>
              </a:rPr>
              <a:t>Which feature is the least effective? Why? </a:t>
            </a:r>
          </a:p>
        </p:txBody>
      </p:sp>
      <p:pic>
        <p:nvPicPr>
          <p:cNvPr id="4" name="Picture 3">
            <a:extLst>
              <a:ext uri="{FF2B5EF4-FFF2-40B4-BE49-F238E27FC236}">
                <a16:creationId xmlns:a16="http://schemas.microsoft.com/office/drawing/2014/main" id="{D9AB7710-B7BC-4CDA-8D5A-6AA344B049A9}"/>
              </a:ext>
            </a:extLst>
          </p:cNvPr>
          <p:cNvPicPr>
            <a:picLocks noChangeAspect="1"/>
          </p:cNvPicPr>
          <p:nvPr/>
        </p:nvPicPr>
        <p:blipFill rotWithShape="1">
          <a:blip r:embed="rId2"/>
          <a:srcRect l="54974" t="23093" r="20825" b="16838"/>
          <a:stretch/>
        </p:blipFill>
        <p:spPr>
          <a:xfrm>
            <a:off x="7674967" y="0"/>
            <a:ext cx="4517034" cy="6306532"/>
          </a:xfrm>
          <a:prstGeom prst="rect">
            <a:avLst/>
          </a:prstGeom>
        </p:spPr>
      </p:pic>
    </p:spTree>
    <p:extLst>
      <p:ext uri="{BB962C8B-B14F-4D97-AF65-F5344CB8AC3E}">
        <p14:creationId xmlns:p14="http://schemas.microsoft.com/office/powerpoint/2010/main" val="29543953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8E243-E754-4FD6-AA08-0DD0CFECD21D}"/>
              </a:ext>
            </a:extLst>
          </p:cNvPr>
          <p:cNvSpPr>
            <a:spLocks noGrp="1"/>
          </p:cNvSpPr>
          <p:nvPr>
            <p:ph type="ctrTitle"/>
          </p:nvPr>
        </p:nvSpPr>
        <p:spPr/>
        <p:txBody>
          <a:bodyPr>
            <a:normAutofit/>
          </a:bodyPr>
          <a:lstStyle/>
          <a:p>
            <a:r>
              <a:rPr lang="en-US" sz="6600" dirty="0">
                <a:latin typeface="Comic Sans MS" panose="030F0702030302020204" pitchFamily="66" charset="0"/>
              </a:rPr>
              <a:t>Tuesday 22</a:t>
            </a:r>
            <a:r>
              <a:rPr lang="en-US" sz="6600" baseline="30000" dirty="0">
                <a:latin typeface="Comic Sans MS" panose="030F0702030302020204" pitchFamily="66" charset="0"/>
              </a:rPr>
              <a:t>nd</a:t>
            </a:r>
            <a:r>
              <a:rPr lang="en-US" sz="6600" dirty="0">
                <a:latin typeface="Comic Sans MS" panose="030F0702030302020204" pitchFamily="66" charset="0"/>
              </a:rPr>
              <a:t> June 2021</a:t>
            </a:r>
            <a:endParaRPr lang="en-GB" sz="6600" dirty="0">
              <a:latin typeface="Comic Sans MS" panose="030F0702030302020204" pitchFamily="66" charset="0"/>
            </a:endParaRPr>
          </a:p>
        </p:txBody>
      </p:sp>
      <p:sp>
        <p:nvSpPr>
          <p:cNvPr id="3" name="Subtitle 2">
            <a:extLst>
              <a:ext uri="{FF2B5EF4-FFF2-40B4-BE49-F238E27FC236}">
                <a16:creationId xmlns:a16="http://schemas.microsoft.com/office/drawing/2014/main" id="{8C50391E-6479-4DB3-9554-7E17BCF6AC2C}"/>
              </a:ext>
            </a:extLst>
          </p:cNvPr>
          <p:cNvSpPr>
            <a:spLocks noGrp="1"/>
          </p:cNvSpPr>
          <p:nvPr>
            <p:ph type="subTitle" idx="1"/>
          </p:nvPr>
        </p:nvSpPr>
        <p:spPr/>
        <p:txBody>
          <a:bodyPr/>
          <a:lstStyle/>
          <a:p>
            <a:r>
              <a:rPr lang="en-US" cap="none" dirty="0">
                <a:latin typeface="Comic Sans MS" panose="030F0702030302020204" pitchFamily="66" charset="0"/>
              </a:rPr>
              <a:t>LO: to write with purpose</a:t>
            </a:r>
          </a:p>
          <a:p>
            <a:r>
              <a:rPr lang="en-US" cap="none" dirty="0">
                <a:latin typeface="Comic Sans MS" panose="030F0702030302020204" pitchFamily="66" charset="0"/>
              </a:rPr>
              <a:t>C: Persuasive Writing </a:t>
            </a:r>
            <a:endParaRPr lang="en-GB" cap="none" dirty="0">
              <a:latin typeface="Comic Sans MS" panose="030F0702030302020204" pitchFamily="66" charset="0"/>
            </a:endParaRPr>
          </a:p>
        </p:txBody>
      </p:sp>
    </p:spTree>
    <p:extLst>
      <p:ext uri="{BB962C8B-B14F-4D97-AF65-F5344CB8AC3E}">
        <p14:creationId xmlns:p14="http://schemas.microsoft.com/office/powerpoint/2010/main" val="3419711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6F22B-3E1E-45CB-93BF-F8B848A14D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12FF3B4-C361-4ADD-BA44-A3D7F370262E}"/>
              </a:ext>
            </a:extLst>
          </p:cNvPr>
          <p:cNvSpPr>
            <a:spLocks noGrp="1"/>
          </p:cNvSpPr>
          <p:nvPr>
            <p:ph idx="1"/>
          </p:nvPr>
        </p:nvSpPr>
        <p:spPr/>
        <p:txBody>
          <a:bodyPr>
            <a:normAutofit/>
          </a:bodyPr>
          <a:lstStyle/>
          <a:p>
            <a:r>
              <a:rPr lang="en-US" sz="2100" dirty="0">
                <a:latin typeface="Comic Sans MS" panose="030F0702030302020204" pitchFamily="66" charset="0"/>
              </a:rPr>
              <a:t>You are going to be creating a state-of-the-art gadget for a spy, or one for school, or even one to use around your house!</a:t>
            </a:r>
          </a:p>
          <a:p>
            <a:r>
              <a:rPr lang="en-US" sz="2100" dirty="0">
                <a:latin typeface="Comic Sans MS" panose="030F0702030302020204" pitchFamily="66" charset="0"/>
              </a:rPr>
              <a:t>You are going to be persuading your reader(s) to buy one – a bit like an advert you might see on TV, in a magazine or even on the side of a bus!</a:t>
            </a:r>
          </a:p>
        </p:txBody>
      </p:sp>
      <p:pic>
        <p:nvPicPr>
          <p:cNvPr id="16386" name="Picture 2" descr="Haribo Film Advert By Quiet Storm: Police | Ads of the World™">
            <a:extLst>
              <a:ext uri="{FF2B5EF4-FFF2-40B4-BE49-F238E27FC236}">
                <a16:creationId xmlns:a16="http://schemas.microsoft.com/office/drawing/2014/main" id="{60537A6B-1A51-4748-A5FE-CDB55CCE4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6" y="3510296"/>
            <a:ext cx="5564957" cy="272885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Film Advert On The Bus High Resolution Stock Photography and Images - Alamy">
            <a:extLst>
              <a:ext uri="{FF2B5EF4-FFF2-40B4-BE49-F238E27FC236}">
                <a16:creationId xmlns:a16="http://schemas.microsoft.com/office/drawing/2014/main" id="{668A48E4-52A6-4D43-A003-9FDDE2CD315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91" t="21581" r="7811" b="34158"/>
          <a:stretch/>
        </p:blipFill>
        <p:spPr bwMode="auto">
          <a:xfrm>
            <a:off x="5778630" y="3510296"/>
            <a:ext cx="6380063" cy="280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325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5EA9A-6AE5-4B24-932C-FC384DE6D0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F49EA6-EEF2-41E2-8586-96EEDE30E74B}"/>
              </a:ext>
            </a:extLst>
          </p:cNvPr>
          <p:cNvSpPr>
            <a:spLocks noGrp="1"/>
          </p:cNvSpPr>
          <p:nvPr>
            <p:ph idx="1"/>
          </p:nvPr>
        </p:nvSpPr>
        <p:spPr/>
        <p:txBody>
          <a:bodyPr>
            <a:normAutofit/>
          </a:bodyPr>
          <a:lstStyle/>
          <a:p>
            <a:r>
              <a:rPr lang="en-US" sz="2100" dirty="0">
                <a:latin typeface="Comic Sans MS" panose="030F0702030302020204" pitchFamily="66" charset="0"/>
              </a:rPr>
              <a:t>You need to come up with your own gadget.</a:t>
            </a:r>
          </a:p>
          <a:p>
            <a:r>
              <a:rPr lang="en-US" sz="2100" dirty="0">
                <a:latin typeface="Comic Sans MS" panose="030F0702030302020204" pitchFamily="66" charset="0"/>
              </a:rPr>
              <a:t>Here are some ideas you can choose from. </a:t>
            </a:r>
          </a:p>
          <a:p>
            <a:r>
              <a:rPr lang="en-US" sz="2100" dirty="0">
                <a:latin typeface="Comic Sans MS" panose="030F0702030302020204" pitchFamily="66" charset="0"/>
              </a:rPr>
              <a:t>If you have your own idea – go for that!</a:t>
            </a:r>
          </a:p>
          <a:p>
            <a:r>
              <a:rPr lang="en-US" sz="2100" dirty="0">
                <a:latin typeface="Comic Sans MS" panose="030F0702030302020204" pitchFamily="66" charset="0"/>
              </a:rPr>
              <a:t>- a different gadget for a spy, e.g. watch, glasses, car, pen, suitcase</a:t>
            </a:r>
          </a:p>
          <a:p>
            <a:r>
              <a:rPr lang="en-US" sz="2100" dirty="0">
                <a:latin typeface="Comic Sans MS" panose="030F0702030302020204" pitchFamily="66" charset="0"/>
              </a:rPr>
              <a:t>- a gadget for your home, e.g. a bedroom cleaner, chore completer, sister trapper</a:t>
            </a:r>
          </a:p>
          <a:p>
            <a:r>
              <a:rPr lang="en-US" sz="2100" dirty="0">
                <a:latin typeface="Comic Sans MS" panose="030F0702030302020204" pitchFamily="66" charset="0"/>
              </a:rPr>
              <a:t>- a gadget for school, e.g. homework machine, teacher-pleaser, exam-cheater, classroom-tidier</a:t>
            </a:r>
            <a:endParaRPr lang="en-GB" sz="2100" dirty="0">
              <a:latin typeface="Comic Sans MS" panose="030F0702030302020204" pitchFamily="66" charset="0"/>
            </a:endParaRPr>
          </a:p>
        </p:txBody>
      </p:sp>
      <p:pic>
        <p:nvPicPr>
          <p:cNvPr id="17410" name="Picture 2" descr="Thinking Brain Cliparts - Cliparts Zone">
            <a:extLst>
              <a:ext uri="{FF2B5EF4-FFF2-40B4-BE49-F238E27FC236}">
                <a16:creationId xmlns:a16="http://schemas.microsoft.com/office/drawing/2014/main" id="{A1352C46-D843-4906-8DD6-BAC65541271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83745" y="-1"/>
            <a:ext cx="3201588" cy="3075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8705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F3EB5-7F16-4911-A5F2-13F31CF668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FFDF31-DADC-494F-A4E9-3CA77902B0DB}"/>
              </a:ext>
            </a:extLst>
          </p:cNvPr>
          <p:cNvSpPr>
            <a:spLocks noGrp="1"/>
          </p:cNvSpPr>
          <p:nvPr>
            <p:ph idx="1"/>
          </p:nvPr>
        </p:nvSpPr>
        <p:spPr/>
        <p:txBody>
          <a:bodyPr>
            <a:noAutofit/>
          </a:bodyPr>
          <a:lstStyle/>
          <a:p>
            <a:r>
              <a:rPr lang="en-US" dirty="0">
                <a:latin typeface="Comic Sans MS" panose="030F0702030302020204" pitchFamily="66" charset="0"/>
              </a:rPr>
              <a:t>You are going to gather ideas into sections to help us plan using the headings below:</a:t>
            </a:r>
          </a:p>
          <a:p>
            <a:r>
              <a:rPr lang="en-US" dirty="0">
                <a:latin typeface="Comic Sans MS" panose="030F0702030302020204" pitchFamily="66" charset="0"/>
              </a:rPr>
              <a:t>- Who is the gadget for?</a:t>
            </a:r>
          </a:p>
          <a:p>
            <a:r>
              <a:rPr lang="en-US" dirty="0">
                <a:latin typeface="Comic Sans MS" panose="030F0702030302020204" pitchFamily="66" charset="0"/>
              </a:rPr>
              <a:t>- Catchy name for the gadget</a:t>
            </a:r>
          </a:p>
          <a:p>
            <a:r>
              <a:rPr lang="en-US" dirty="0">
                <a:latin typeface="Comic Sans MS" panose="030F0702030302020204" pitchFamily="66" charset="0"/>
              </a:rPr>
              <a:t>- Features of the gadget</a:t>
            </a:r>
            <a:endParaRPr lang="en-GB" dirty="0">
              <a:latin typeface="Comic Sans MS" panose="030F0702030302020204" pitchFamily="66" charset="0"/>
            </a:endParaRPr>
          </a:p>
          <a:p>
            <a:r>
              <a:rPr lang="en-US" dirty="0">
                <a:latin typeface="Comic Sans MS" panose="030F0702030302020204" pitchFamily="66" charset="0"/>
              </a:rPr>
              <a:t>-</a:t>
            </a:r>
            <a:r>
              <a:rPr lang="en-GB" dirty="0">
                <a:latin typeface="Comic Sans MS" panose="030F0702030302020204" pitchFamily="66" charset="0"/>
              </a:rPr>
              <a:t> Any bonuses/extras</a:t>
            </a:r>
          </a:p>
          <a:p>
            <a:r>
              <a:rPr lang="en-US" dirty="0">
                <a:latin typeface="Comic Sans MS" panose="030F0702030302020204" pitchFamily="66" charset="0"/>
              </a:rPr>
              <a:t>-</a:t>
            </a:r>
            <a:r>
              <a:rPr lang="en-GB" dirty="0">
                <a:latin typeface="Comic Sans MS" panose="030F0702030302020204" pitchFamily="66" charset="0"/>
              </a:rPr>
              <a:t> Key reason for purchasing </a:t>
            </a:r>
          </a:p>
          <a:p>
            <a:endParaRPr lang="en-US" dirty="0">
              <a:latin typeface="Comic Sans MS" panose="030F0702030302020204" pitchFamily="66" charset="0"/>
            </a:endParaRPr>
          </a:p>
          <a:p>
            <a:r>
              <a:rPr lang="en-US" dirty="0">
                <a:latin typeface="Comic Sans MS" panose="030F0702030302020204" pitchFamily="66" charset="0"/>
              </a:rPr>
              <a:t>You</a:t>
            </a:r>
            <a:r>
              <a:rPr lang="en-GB" dirty="0">
                <a:latin typeface="Comic Sans MS" panose="030F0702030302020204" pitchFamily="66" charset="0"/>
              </a:rPr>
              <a:t> are also going to draw your invention and label the diagram with the different features it offers.</a:t>
            </a:r>
          </a:p>
          <a:p>
            <a:r>
              <a:rPr lang="en-US" dirty="0">
                <a:latin typeface="Comic Sans MS" panose="030F0702030302020204" pitchFamily="66" charset="0"/>
              </a:rPr>
              <a:t>As you are drawing, you might come up with new ideas that you haven’t thought of yet! You could add these to your plan. </a:t>
            </a:r>
          </a:p>
        </p:txBody>
      </p:sp>
      <p:pic>
        <p:nvPicPr>
          <p:cNvPr id="18434" name="Picture 2" descr="Free Think Cliparts, Download Free Think Cliparts png images, Free ClipArts  on Clipart Library">
            <a:extLst>
              <a:ext uri="{FF2B5EF4-FFF2-40B4-BE49-F238E27FC236}">
                <a16:creationId xmlns:a16="http://schemas.microsoft.com/office/drawing/2014/main" id="{332B8927-224D-4C84-B422-5CCD8F9DE67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728462" y="2031363"/>
            <a:ext cx="2463538" cy="3185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854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E09B3-3D64-40D0-96E6-AEA0B152DF8F}"/>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7841AFD-5C6D-4EF9-A21E-BD0008FC777F}"/>
              </a:ext>
            </a:extLst>
          </p:cNvPr>
          <p:cNvSpPr>
            <a:spLocks noGrp="1"/>
          </p:cNvSpPr>
          <p:nvPr>
            <p:ph idx="1"/>
          </p:nvPr>
        </p:nvSpPr>
        <p:spPr>
          <a:xfrm>
            <a:off x="1216057" y="1845734"/>
            <a:ext cx="9939623" cy="4460798"/>
          </a:xfrm>
        </p:spPr>
        <p:txBody>
          <a:bodyPr>
            <a:noAutofit/>
          </a:bodyPr>
          <a:lstStyle/>
          <a:p>
            <a:r>
              <a:rPr lang="en-US" sz="2100" dirty="0">
                <a:latin typeface="Comic Sans MS" panose="030F0702030302020204" pitchFamily="66" charset="0"/>
              </a:rPr>
              <a:t>Draw and label your own invention in your books.</a:t>
            </a:r>
          </a:p>
          <a:p>
            <a:r>
              <a:rPr lang="en-US" sz="2100" dirty="0">
                <a:latin typeface="Comic Sans MS" panose="030F0702030302020204" pitchFamily="66" charset="0"/>
              </a:rPr>
              <a:t>You </a:t>
            </a:r>
            <a:r>
              <a:rPr lang="en-US" sz="2100" b="1" u="sng" dirty="0">
                <a:latin typeface="Comic Sans MS" panose="030F0702030302020204" pitchFamily="66" charset="0"/>
              </a:rPr>
              <a:t>must</a:t>
            </a:r>
            <a:r>
              <a:rPr lang="en-US" sz="2100" dirty="0">
                <a:latin typeface="Comic Sans MS" panose="030F0702030302020204" pitchFamily="66" charset="0"/>
              </a:rPr>
              <a:t> give your invention a catchy name and answer the following questions:</a:t>
            </a:r>
          </a:p>
          <a:p>
            <a:r>
              <a:rPr lang="en-US" sz="2100" dirty="0">
                <a:latin typeface="Comic Sans MS" panose="030F0702030302020204" pitchFamily="66" charset="0"/>
              </a:rPr>
              <a:t>- who is the gadget for?</a:t>
            </a:r>
          </a:p>
          <a:p>
            <a:r>
              <a:rPr lang="en-US" sz="2100" dirty="0">
                <a:latin typeface="Comic Sans MS" panose="030F0702030302020204" pitchFamily="66" charset="0"/>
              </a:rPr>
              <a:t>- what are the features of the gadget?</a:t>
            </a:r>
          </a:p>
          <a:p>
            <a:r>
              <a:rPr lang="en-US" sz="2100" dirty="0">
                <a:latin typeface="Comic Sans MS" panose="030F0702030302020204" pitchFamily="66" charset="0"/>
              </a:rPr>
              <a:t>- does the gadget have any bonuses/extras?</a:t>
            </a:r>
          </a:p>
          <a:p>
            <a:r>
              <a:rPr lang="en-US" sz="2100" dirty="0">
                <a:latin typeface="Comic Sans MS" panose="030F0702030302020204" pitchFamily="66" charset="0"/>
              </a:rPr>
              <a:t>- why should the reader purchase your invention?</a:t>
            </a:r>
          </a:p>
          <a:p>
            <a:endParaRPr lang="en-US" sz="2100" dirty="0">
              <a:latin typeface="Comic Sans MS" panose="030F0702030302020204" pitchFamily="66" charset="0"/>
            </a:endParaRPr>
          </a:p>
          <a:p>
            <a:r>
              <a:rPr lang="en-US" sz="2100" dirty="0">
                <a:latin typeface="Comic Sans MS" panose="030F0702030302020204" pitchFamily="66" charset="0"/>
              </a:rPr>
              <a:t>You </a:t>
            </a:r>
            <a:r>
              <a:rPr lang="en-US" sz="2100" i="1" dirty="0">
                <a:latin typeface="Comic Sans MS" panose="030F0702030302020204" pitchFamily="66" charset="0"/>
              </a:rPr>
              <a:t>might</a:t>
            </a:r>
            <a:r>
              <a:rPr lang="en-US" sz="2100" dirty="0">
                <a:latin typeface="Comic Sans MS" panose="030F0702030302020204" pitchFamily="66" charset="0"/>
              </a:rPr>
              <a:t> like to create a double page spread for your invention like we have been doing in Geography.</a:t>
            </a:r>
          </a:p>
        </p:txBody>
      </p:sp>
    </p:spTree>
    <p:extLst>
      <p:ext uri="{BB962C8B-B14F-4D97-AF65-F5344CB8AC3E}">
        <p14:creationId xmlns:p14="http://schemas.microsoft.com/office/powerpoint/2010/main" val="2305066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4C52C-570B-437A-B917-A1BF14C727E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2AA6641-BA8C-46BA-8B6A-426AB49380D1}"/>
              </a:ext>
            </a:extLst>
          </p:cNvPr>
          <p:cNvSpPr>
            <a:spLocks noGrp="1"/>
          </p:cNvSpPr>
          <p:nvPr>
            <p:ph idx="1"/>
          </p:nvPr>
        </p:nvSpPr>
        <p:spPr/>
        <p:txBody>
          <a:bodyPr/>
          <a:lstStyle/>
          <a:p>
            <a:r>
              <a:rPr lang="en-US" b="1" dirty="0">
                <a:solidFill>
                  <a:srgbClr val="FF0000"/>
                </a:solidFill>
                <a:latin typeface="Comic Sans MS" panose="030F0702030302020204" pitchFamily="66" charset="0"/>
              </a:rPr>
              <a:t>Red Pen: </a:t>
            </a:r>
            <a:r>
              <a:rPr lang="en-US" dirty="0">
                <a:solidFill>
                  <a:srgbClr val="FF0000"/>
                </a:solidFill>
                <a:latin typeface="Comic Sans MS" panose="030F0702030302020204" pitchFamily="66" charset="0"/>
              </a:rPr>
              <a:t>think carefully about the vocabulary you have used for your invention. Remember we want to persuade the reader to buy it! Try to boast about your product, e.g.</a:t>
            </a:r>
          </a:p>
          <a:p>
            <a:endParaRPr lang="en-US" dirty="0">
              <a:solidFill>
                <a:srgbClr val="FF0000"/>
              </a:solidFill>
              <a:latin typeface="Comic Sans MS" panose="030F0702030302020204" pitchFamily="66" charset="0"/>
            </a:endParaRPr>
          </a:p>
          <a:p>
            <a:r>
              <a:rPr lang="en-US" b="1" dirty="0">
                <a:solidFill>
                  <a:srgbClr val="FF0000"/>
                </a:solidFill>
                <a:latin typeface="Comic Sans MS" panose="030F0702030302020204" pitchFamily="66" charset="0"/>
              </a:rPr>
              <a:t>- </a:t>
            </a:r>
            <a:r>
              <a:rPr lang="en-US" dirty="0">
                <a:solidFill>
                  <a:srgbClr val="FF0000"/>
                </a:solidFill>
                <a:latin typeface="Comic Sans MS" panose="030F0702030302020204" pitchFamily="66" charset="0"/>
              </a:rPr>
              <a:t>It is the </a:t>
            </a:r>
            <a:r>
              <a:rPr lang="en-US" b="1" u="sng" dirty="0">
                <a:solidFill>
                  <a:srgbClr val="FF0000"/>
                </a:solidFill>
                <a:latin typeface="Comic Sans MS" panose="030F0702030302020204" pitchFamily="66" charset="0"/>
              </a:rPr>
              <a:t>best</a:t>
            </a:r>
            <a:r>
              <a:rPr lang="en-US" dirty="0">
                <a:solidFill>
                  <a:srgbClr val="FF0000"/>
                </a:solidFill>
                <a:latin typeface="Comic Sans MS" panose="030F0702030302020204" pitchFamily="66" charset="0"/>
              </a:rPr>
              <a:t> product.</a:t>
            </a:r>
          </a:p>
          <a:p>
            <a:r>
              <a:rPr lang="en-US" dirty="0">
                <a:solidFill>
                  <a:srgbClr val="FF0000"/>
                </a:solidFill>
                <a:latin typeface="Comic Sans MS" panose="030F0702030302020204" pitchFamily="66" charset="0"/>
              </a:rPr>
              <a:t>- It is the </a:t>
            </a:r>
            <a:r>
              <a:rPr lang="en-US" b="1" u="sng" dirty="0">
                <a:solidFill>
                  <a:srgbClr val="FF0000"/>
                </a:solidFill>
                <a:latin typeface="Comic Sans MS" panose="030F0702030302020204" pitchFamily="66" charset="0"/>
              </a:rPr>
              <a:t>ideal</a:t>
            </a:r>
            <a:r>
              <a:rPr lang="en-US" dirty="0">
                <a:solidFill>
                  <a:srgbClr val="FF0000"/>
                </a:solidFill>
                <a:latin typeface="Comic Sans MS" panose="030F0702030302020204" pitchFamily="66" charset="0"/>
              </a:rPr>
              <a:t> gadget.</a:t>
            </a:r>
          </a:p>
          <a:p>
            <a:r>
              <a:rPr lang="en-US" dirty="0">
                <a:solidFill>
                  <a:srgbClr val="FF0000"/>
                </a:solidFill>
                <a:latin typeface="Comic Sans MS" panose="030F0702030302020204" pitchFamily="66" charset="0"/>
              </a:rPr>
              <a:t>- It is the </a:t>
            </a:r>
            <a:r>
              <a:rPr lang="en-US" b="1" u="sng" dirty="0">
                <a:solidFill>
                  <a:srgbClr val="FF0000"/>
                </a:solidFill>
                <a:latin typeface="Comic Sans MS" panose="030F0702030302020204" pitchFamily="66" charset="0"/>
              </a:rPr>
              <a:t>finest</a:t>
            </a:r>
            <a:r>
              <a:rPr lang="en-US" dirty="0">
                <a:solidFill>
                  <a:srgbClr val="FF0000"/>
                </a:solidFill>
                <a:latin typeface="Comic Sans MS" panose="030F0702030302020204" pitchFamily="66" charset="0"/>
              </a:rPr>
              <a:t> gadget.</a:t>
            </a:r>
          </a:p>
          <a:p>
            <a:r>
              <a:rPr lang="en-US" dirty="0">
                <a:solidFill>
                  <a:srgbClr val="FF0000"/>
                </a:solidFill>
                <a:latin typeface="Comic Sans MS" panose="030F0702030302020204" pitchFamily="66" charset="0"/>
              </a:rPr>
              <a:t>- This </a:t>
            </a:r>
            <a:r>
              <a:rPr lang="en-US" b="1" u="sng" dirty="0">
                <a:solidFill>
                  <a:srgbClr val="FF0000"/>
                </a:solidFill>
                <a:latin typeface="Comic Sans MS" panose="030F0702030302020204" pitchFamily="66" charset="0"/>
              </a:rPr>
              <a:t>essential</a:t>
            </a:r>
            <a:r>
              <a:rPr lang="en-US" dirty="0">
                <a:solidFill>
                  <a:srgbClr val="FF0000"/>
                </a:solidFill>
                <a:latin typeface="Comic Sans MS" panose="030F0702030302020204" pitchFamily="66" charset="0"/>
              </a:rPr>
              <a:t> product. </a:t>
            </a:r>
            <a:endParaRPr lang="en-GB" dirty="0">
              <a:solidFill>
                <a:srgbClr val="FF0000"/>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2332939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8E243-E754-4FD6-AA08-0DD0CFECD21D}"/>
              </a:ext>
            </a:extLst>
          </p:cNvPr>
          <p:cNvSpPr>
            <a:spLocks noGrp="1"/>
          </p:cNvSpPr>
          <p:nvPr>
            <p:ph type="ctrTitle"/>
          </p:nvPr>
        </p:nvSpPr>
        <p:spPr/>
        <p:txBody>
          <a:bodyPr>
            <a:normAutofit/>
          </a:bodyPr>
          <a:lstStyle/>
          <a:p>
            <a:r>
              <a:rPr lang="en-US" sz="6000" dirty="0">
                <a:latin typeface="Comic Sans MS" panose="030F0702030302020204" pitchFamily="66" charset="0"/>
              </a:rPr>
              <a:t>Wednesday 23</a:t>
            </a:r>
            <a:r>
              <a:rPr lang="en-US" sz="6000" baseline="30000" dirty="0">
                <a:latin typeface="Comic Sans MS" panose="030F0702030302020204" pitchFamily="66" charset="0"/>
              </a:rPr>
              <a:t>rd</a:t>
            </a:r>
            <a:r>
              <a:rPr lang="en-US" sz="6000" dirty="0">
                <a:latin typeface="Comic Sans MS" panose="030F0702030302020204" pitchFamily="66" charset="0"/>
              </a:rPr>
              <a:t> June 2021</a:t>
            </a:r>
            <a:endParaRPr lang="en-GB" sz="6000" dirty="0">
              <a:latin typeface="Comic Sans MS" panose="030F0702030302020204" pitchFamily="66" charset="0"/>
            </a:endParaRPr>
          </a:p>
        </p:txBody>
      </p:sp>
      <p:sp>
        <p:nvSpPr>
          <p:cNvPr id="3" name="Subtitle 2">
            <a:extLst>
              <a:ext uri="{FF2B5EF4-FFF2-40B4-BE49-F238E27FC236}">
                <a16:creationId xmlns:a16="http://schemas.microsoft.com/office/drawing/2014/main" id="{8C50391E-6479-4DB3-9554-7E17BCF6AC2C}"/>
              </a:ext>
            </a:extLst>
          </p:cNvPr>
          <p:cNvSpPr>
            <a:spLocks noGrp="1"/>
          </p:cNvSpPr>
          <p:nvPr>
            <p:ph type="subTitle" idx="1"/>
          </p:nvPr>
        </p:nvSpPr>
        <p:spPr>
          <a:xfrm>
            <a:off x="1097280" y="4325112"/>
            <a:ext cx="10058400" cy="1808019"/>
          </a:xfrm>
        </p:spPr>
        <p:txBody>
          <a:bodyPr>
            <a:noAutofit/>
          </a:bodyPr>
          <a:lstStyle/>
          <a:p>
            <a:r>
              <a:rPr lang="en-US" sz="1800" cap="none" dirty="0">
                <a:latin typeface="Comic Sans MS" panose="030F0702030302020204" pitchFamily="66" charset="0"/>
              </a:rPr>
              <a:t>LO: to write with purpose</a:t>
            </a:r>
          </a:p>
          <a:p>
            <a:r>
              <a:rPr lang="en-US" sz="1800" cap="none" dirty="0">
                <a:latin typeface="Comic Sans MS" panose="030F0702030302020204" pitchFamily="66" charset="0"/>
              </a:rPr>
              <a:t>To use imaginative description</a:t>
            </a:r>
          </a:p>
          <a:p>
            <a:r>
              <a:rPr lang="en-US" sz="1800" cap="none" dirty="0">
                <a:latin typeface="Comic Sans MS" panose="030F0702030302020204" pitchFamily="66" charset="0"/>
              </a:rPr>
              <a:t>To use sentences appropriately</a:t>
            </a:r>
          </a:p>
          <a:p>
            <a:r>
              <a:rPr lang="en-US" sz="1800" cap="none" dirty="0">
                <a:latin typeface="Comic Sans MS" panose="030F0702030302020204" pitchFamily="66" charset="0"/>
              </a:rPr>
              <a:t>To punctuate accurately </a:t>
            </a:r>
          </a:p>
          <a:p>
            <a:r>
              <a:rPr lang="en-US" sz="1800" cap="none" dirty="0">
                <a:latin typeface="Comic Sans MS" panose="030F0702030302020204" pitchFamily="66" charset="0"/>
              </a:rPr>
              <a:t>C: Persuasive Writing </a:t>
            </a:r>
            <a:endParaRPr lang="en-GB" sz="1800" cap="none" dirty="0">
              <a:latin typeface="Comic Sans MS" panose="030F0702030302020204" pitchFamily="66" charset="0"/>
            </a:endParaRPr>
          </a:p>
        </p:txBody>
      </p:sp>
    </p:spTree>
    <p:extLst>
      <p:ext uri="{BB962C8B-B14F-4D97-AF65-F5344CB8AC3E}">
        <p14:creationId xmlns:p14="http://schemas.microsoft.com/office/powerpoint/2010/main" val="6198161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87D2D-7204-4100-9AB9-EF61B9DC2C06}"/>
              </a:ext>
            </a:extLst>
          </p:cNvPr>
          <p:cNvSpPr>
            <a:spLocks noGrp="1"/>
          </p:cNvSpPr>
          <p:nvPr>
            <p:ph type="title"/>
          </p:nvPr>
        </p:nvSpPr>
        <p:spPr/>
        <p:txBody>
          <a:bodyPr/>
          <a:lstStyle/>
          <a:p>
            <a:pPr algn="ctr"/>
            <a:r>
              <a:rPr lang="en-US" dirty="0">
                <a:latin typeface="Comic Sans MS" panose="030F0702030302020204" pitchFamily="66" charset="0"/>
              </a:rPr>
              <a:t>Can you remember the features of persuasive writing?</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43776D-4F94-41E2-99C4-F1AFF9F4728B}"/>
              </a:ext>
            </a:extLst>
          </p:cNvPr>
          <p:cNvSpPr>
            <a:spLocks noGrp="1"/>
          </p:cNvSpPr>
          <p:nvPr>
            <p:ph idx="1"/>
          </p:nvPr>
        </p:nvSpPr>
        <p:spPr>
          <a:xfrm>
            <a:off x="7822936" y="1845734"/>
            <a:ext cx="4045410" cy="4023360"/>
          </a:xfrm>
        </p:spPr>
        <p:txBody>
          <a:bodyPr>
            <a:normAutofit/>
          </a:bodyPr>
          <a:lstStyle/>
          <a:p>
            <a:pPr algn="ctr"/>
            <a:r>
              <a:rPr lang="en-US" sz="2400" dirty="0">
                <a:latin typeface="Comic Sans MS" panose="030F0702030302020204" pitchFamily="66" charset="0"/>
              </a:rPr>
              <a:t>We are going to be focusing on these persuasive writing features over the next few lessons.</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41160FE3-46DC-4824-BA1C-E3B6C1BB861E}"/>
              </a:ext>
            </a:extLst>
          </p:cNvPr>
          <p:cNvPicPr>
            <a:picLocks noChangeAspect="1"/>
          </p:cNvPicPr>
          <p:nvPr/>
        </p:nvPicPr>
        <p:blipFill rotWithShape="1">
          <a:blip r:embed="rId2"/>
          <a:srcRect l="33016" t="33814" r="29793" b="24811"/>
          <a:stretch/>
        </p:blipFill>
        <p:spPr>
          <a:xfrm>
            <a:off x="739741" y="1864587"/>
            <a:ext cx="7083195" cy="4432518"/>
          </a:xfrm>
          <a:prstGeom prst="rect">
            <a:avLst/>
          </a:prstGeom>
        </p:spPr>
      </p:pic>
      <p:pic>
        <p:nvPicPr>
          <p:cNvPr id="6" name="Picture 2" descr="5 magical places for forest tours in Germany | Booking.com">
            <a:extLst>
              <a:ext uri="{FF2B5EF4-FFF2-40B4-BE49-F238E27FC236}">
                <a16:creationId xmlns:a16="http://schemas.microsoft.com/office/drawing/2014/main" id="{B00DA7D4-18C1-4AFC-A54D-3558B3AE5E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1702" y="3429000"/>
            <a:ext cx="3756644" cy="2865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701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8BC05-F515-4B89-B2F0-9F2F0D53C735}"/>
              </a:ext>
            </a:extLst>
          </p:cNvPr>
          <p:cNvSpPr>
            <a:spLocks noGrp="1"/>
          </p:cNvSpPr>
          <p:nvPr>
            <p:ph type="title"/>
          </p:nvPr>
        </p:nvSpPr>
        <p:spPr/>
        <p:txBody>
          <a:bodyPr/>
          <a:lstStyle/>
          <a:p>
            <a:r>
              <a:rPr lang="en-US" dirty="0">
                <a:latin typeface="Comic Sans MS" panose="030F0702030302020204" pitchFamily="66" charset="0"/>
              </a:rPr>
              <a:t>Alliteration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00012A9-BDD1-4D77-AAFD-3B8B1A9765A6}"/>
              </a:ext>
            </a:extLst>
          </p:cNvPr>
          <p:cNvSpPr>
            <a:spLocks noGrp="1"/>
          </p:cNvSpPr>
          <p:nvPr>
            <p:ph idx="1"/>
          </p:nvPr>
        </p:nvSpPr>
        <p:spPr/>
        <p:txBody>
          <a:bodyPr>
            <a:normAutofit/>
          </a:bodyPr>
          <a:lstStyle/>
          <a:p>
            <a:r>
              <a:rPr lang="en-US" sz="2100" dirty="0">
                <a:latin typeface="Comic Sans MS" panose="030F0702030302020204" pitchFamily="66" charset="0"/>
              </a:rPr>
              <a:t>Can you remember what alliteration is?</a:t>
            </a:r>
          </a:p>
          <a:p>
            <a:endParaRPr lang="en-US" sz="2100" dirty="0">
              <a:latin typeface="Comic Sans MS" panose="030F0702030302020204" pitchFamily="66" charset="0"/>
            </a:endParaRPr>
          </a:p>
        </p:txBody>
      </p:sp>
      <p:pic>
        <p:nvPicPr>
          <p:cNvPr id="20482" name="Picture 2" descr="Alliteration Poster and Booklet by The Handout Factory | TpT">
            <a:extLst>
              <a:ext uri="{FF2B5EF4-FFF2-40B4-BE49-F238E27FC236}">
                <a16:creationId xmlns:a16="http://schemas.microsoft.com/office/drawing/2014/main" id="{8CCDC561-AF6F-437A-983F-ADF381A538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613"/>
          <a:stretch/>
        </p:blipFill>
        <p:spPr bwMode="auto">
          <a:xfrm>
            <a:off x="3381497" y="2261305"/>
            <a:ext cx="5429006" cy="39530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6F71D29-4DC0-41C9-8058-042B8A4D37CB}"/>
              </a:ext>
            </a:extLst>
          </p:cNvPr>
          <p:cNvPicPr>
            <a:picLocks noChangeAspect="1"/>
          </p:cNvPicPr>
          <p:nvPr/>
        </p:nvPicPr>
        <p:blipFill rotWithShape="1">
          <a:blip r:embed="rId3"/>
          <a:srcRect l="54588" t="27767" r="16494" b="67147"/>
          <a:stretch/>
        </p:blipFill>
        <p:spPr>
          <a:xfrm rot="270588">
            <a:off x="7469202" y="2048058"/>
            <a:ext cx="4509961" cy="446173"/>
          </a:xfrm>
          <a:prstGeom prst="rect">
            <a:avLst/>
          </a:prstGeom>
        </p:spPr>
      </p:pic>
      <p:pic>
        <p:nvPicPr>
          <p:cNvPr id="4" name="Picture 3">
            <a:extLst>
              <a:ext uri="{FF2B5EF4-FFF2-40B4-BE49-F238E27FC236}">
                <a16:creationId xmlns:a16="http://schemas.microsoft.com/office/drawing/2014/main" id="{990C304C-F843-4F31-91C1-D0E3605FFBDB}"/>
              </a:ext>
            </a:extLst>
          </p:cNvPr>
          <p:cNvPicPr>
            <a:picLocks noChangeAspect="1"/>
          </p:cNvPicPr>
          <p:nvPr/>
        </p:nvPicPr>
        <p:blipFill rotWithShape="1">
          <a:blip r:embed="rId4"/>
          <a:srcRect l="29613" t="23230" r="46418" b="72061"/>
          <a:stretch/>
        </p:blipFill>
        <p:spPr>
          <a:xfrm rot="20374271">
            <a:off x="54272" y="3730318"/>
            <a:ext cx="3685907" cy="407349"/>
          </a:xfrm>
          <a:prstGeom prst="rect">
            <a:avLst/>
          </a:prstGeom>
        </p:spPr>
      </p:pic>
    </p:spTree>
    <p:extLst>
      <p:ext uri="{BB962C8B-B14F-4D97-AF65-F5344CB8AC3E}">
        <p14:creationId xmlns:p14="http://schemas.microsoft.com/office/powerpoint/2010/main" val="535518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7E16F-6545-4FB9-BD37-75E228610160}"/>
              </a:ext>
            </a:extLst>
          </p:cNvPr>
          <p:cNvSpPr>
            <a:spLocks noGrp="1"/>
          </p:cNvSpPr>
          <p:nvPr>
            <p:ph type="title"/>
          </p:nvPr>
        </p:nvSpPr>
        <p:spPr/>
        <p:txBody>
          <a:bodyPr/>
          <a:lstStyle/>
          <a:p>
            <a:r>
              <a:rPr lang="en-US" dirty="0">
                <a:latin typeface="Comic Sans MS" panose="030F0702030302020204" pitchFamily="66" charset="0"/>
              </a:rPr>
              <a:t>Here is my invention!</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6D1F019-96C2-4E39-BBE0-28C9AEB75564}"/>
              </a:ext>
            </a:extLst>
          </p:cNvPr>
          <p:cNvSpPr>
            <a:spLocks noGrp="1"/>
          </p:cNvSpPr>
          <p:nvPr>
            <p:ph idx="1"/>
          </p:nvPr>
        </p:nvSpPr>
        <p:spPr/>
        <p:txBody>
          <a:bodyPr>
            <a:normAutofit/>
          </a:bodyPr>
          <a:lstStyle/>
          <a:p>
            <a:r>
              <a:rPr lang="en-US" sz="2100" dirty="0">
                <a:latin typeface="Comic Sans MS" panose="030F0702030302020204" pitchFamily="66" charset="0"/>
              </a:rPr>
              <a:t>It’s a multi-purpose spy key ring!</a:t>
            </a:r>
          </a:p>
          <a:p>
            <a:endParaRPr lang="en-US" sz="2100" dirty="0">
              <a:latin typeface="Comic Sans MS" panose="030F0702030302020204" pitchFamily="66" charset="0"/>
            </a:endParaRPr>
          </a:p>
          <a:p>
            <a:r>
              <a:rPr lang="en-US" sz="2100" dirty="0">
                <a:latin typeface="Comic Sans MS" panose="030F0702030302020204" pitchFamily="66" charset="0"/>
              </a:rPr>
              <a:t>It has:</a:t>
            </a:r>
          </a:p>
          <a:p>
            <a:r>
              <a:rPr lang="en-US" sz="2100" dirty="0">
                <a:latin typeface="Comic Sans MS" panose="030F0702030302020204" pitchFamily="66" charset="0"/>
              </a:rPr>
              <a:t>- explosive light bursts that stun, but never kill</a:t>
            </a:r>
          </a:p>
          <a:p>
            <a:r>
              <a:rPr lang="en-US" sz="2100" dirty="0">
                <a:latin typeface="Comic Sans MS" panose="030F0702030302020204" pitchFamily="66" charset="0"/>
              </a:rPr>
              <a:t>- laser lights that cut through all known metals</a:t>
            </a:r>
          </a:p>
          <a:p>
            <a:r>
              <a:rPr lang="en-US" sz="2100" dirty="0">
                <a:latin typeface="Comic Sans MS" panose="030F0702030302020204" pitchFamily="66" charset="0"/>
              </a:rPr>
              <a:t>- a bug finder to check that you are not being spied upon</a:t>
            </a:r>
          </a:p>
          <a:p>
            <a:r>
              <a:rPr lang="en-US" sz="2100" dirty="0">
                <a:latin typeface="Comic Sans MS" panose="030F0702030302020204" pitchFamily="66" charset="0"/>
              </a:rPr>
              <a:t>- an amazing listening device </a:t>
            </a:r>
          </a:p>
          <a:p>
            <a:endParaRPr lang="en-US" sz="2100" dirty="0">
              <a:latin typeface="Comic Sans MS" panose="030F0702030302020204" pitchFamily="66" charset="0"/>
            </a:endParaRPr>
          </a:p>
          <a:p>
            <a:pPr marL="0" indent="0">
              <a:buNone/>
            </a:pPr>
            <a:endParaRPr lang="en-GB" sz="2100" dirty="0">
              <a:latin typeface="Comic Sans MS" panose="030F0702030302020204" pitchFamily="66" charset="0"/>
            </a:endParaRPr>
          </a:p>
        </p:txBody>
      </p:sp>
      <p:pic>
        <p:nvPicPr>
          <p:cNvPr id="4" name="Picture 3" descr="Pie 2.jpg">
            <a:extLst>
              <a:ext uri="{FF2B5EF4-FFF2-40B4-BE49-F238E27FC236}">
                <a16:creationId xmlns:a16="http://schemas.microsoft.com/office/drawing/2014/main" id="{C70E152F-686D-4127-97A0-F4A41FEAFAD2}"/>
              </a:ext>
            </a:extLst>
          </p:cNvPr>
          <p:cNvPicPr>
            <a:picLocks noChangeAspect="1"/>
          </p:cNvPicPr>
          <p:nvPr/>
        </p:nvPicPr>
        <p:blipFill rotWithShape="1">
          <a:blip r:embed="rId2">
            <a:extLst>
              <a:ext uri="{28A0092B-C50C-407E-A947-70E740481C1C}">
                <a14:useLocalDpi xmlns:a14="http://schemas.microsoft.com/office/drawing/2010/main" val="0"/>
              </a:ext>
            </a:extLst>
          </a:blip>
          <a:srcRect l="65052" t="10035" r="6907" b="1580"/>
          <a:stretch/>
        </p:blipFill>
        <p:spPr bwMode="auto">
          <a:xfrm>
            <a:off x="9524228" y="0"/>
            <a:ext cx="2667772" cy="630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6062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CF5AA-C2E1-4B1A-9D75-76987A65FDA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3E78B4C-166D-4FC0-B97B-678486298AE8}"/>
              </a:ext>
            </a:extLst>
          </p:cNvPr>
          <p:cNvSpPr>
            <a:spLocks noGrp="1"/>
          </p:cNvSpPr>
          <p:nvPr>
            <p:ph idx="1"/>
          </p:nvPr>
        </p:nvSpPr>
        <p:spPr>
          <a:xfrm>
            <a:off x="1097280" y="1845734"/>
            <a:ext cx="8301244" cy="4023360"/>
          </a:xfrm>
        </p:spPr>
        <p:txBody>
          <a:bodyPr>
            <a:normAutofit/>
          </a:bodyPr>
          <a:lstStyle/>
          <a:p>
            <a:r>
              <a:rPr lang="en-US" sz="2100" dirty="0">
                <a:latin typeface="Comic Sans MS" panose="030F0702030302020204" pitchFamily="66" charset="0"/>
              </a:rPr>
              <a:t>Can you think of any alliterative phrases or sentences for my invention?</a:t>
            </a:r>
          </a:p>
          <a:p>
            <a:pPr marL="0" indent="0">
              <a:buNone/>
            </a:pPr>
            <a:endParaRPr lang="en-US" sz="2100" dirty="0">
              <a:latin typeface="Comic Sans MS" panose="030F0702030302020204" pitchFamily="66" charset="0"/>
            </a:endParaRPr>
          </a:p>
          <a:p>
            <a:r>
              <a:rPr lang="en-US" sz="2100" dirty="0">
                <a:latin typeface="Comic Sans MS" panose="030F0702030302020204" pitchFamily="66" charset="0"/>
              </a:rPr>
              <a:t>Think carefully about your vocabulary choices – you should be boasting about your product! </a:t>
            </a:r>
          </a:p>
          <a:p>
            <a:r>
              <a:rPr lang="en-US" sz="2100" dirty="0">
                <a:latin typeface="Comic Sans MS" panose="030F0702030302020204" pitchFamily="66" charset="0"/>
              </a:rPr>
              <a:t>Is ‘good gadget’ going to make you want to buy the product?</a:t>
            </a:r>
            <a:endParaRPr lang="en-GB" sz="2100" dirty="0">
              <a:latin typeface="Comic Sans MS" panose="030F0702030302020204" pitchFamily="66" charset="0"/>
            </a:endParaRPr>
          </a:p>
        </p:txBody>
      </p:sp>
      <p:pic>
        <p:nvPicPr>
          <p:cNvPr id="4" name="Picture 3" descr="Pie 2.jpg">
            <a:extLst>
              <a:ext uri="{FF2B5EF4-FFF2-40B4-BE49-F238E27FC236}">
                <a16:creationId xmlns:a16="http://schemas.microsoft.com/office/drawing/2014/main" id="{8124E939-BC8E-426E-BF77-52675A9E831E}"/>
              </a:ext>
            </a:extLst>
          </p:cNvPr>
          <p:cNvPicPr>
            <a:picLocks noChangeAspect="1"/>
          </p:cNvPicPr>
          <p:nvPr/>
        </p:nvPicPr>
        <p:blipFill rotWithShape="1">
          <a:blip r:embed="rId2">
            <a:extLst>
              <a:ext uri="{28A0092B-C50C-407E-A947-70E740481C1C}">
                <a14:useLocalDpi xmlns:a14="http://schemas.microsoft.com/office/drawing/2010/main" val="0"/>
              </a:ext>
            </a:extLst>
          </a:blip>
          <a:srcRect l="65052" t="10035" r="6907" b="1580"/>
          <a:stretch/>
        </p:blipFill>
        <p:spPr bwMode="auto">
          <a:xfrm>
            <a:off x="9524228" y="0"/>
            <a:ext cx="2667772" cy="630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2387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497CE-E51F-450C-B046-380596485354}"/>
              </a:ext>
            </a:extLst>
          </p:cNvPr>
          <p:cNvSpPr>
            <a:spLocks noGrp="1"/>
          </p:cNvSpPr>
          <p:nvPr>
            <p:ph type="title"/>
          </p:nvPr>
        </p:nvSpPr>
        <p:spPr/>
        <p:txBody>
          <a:bodyPr/>
          <a:lstStyle/>
          <a:p>
            <a:r>
              <a:rPr lang="en-US" dirty="0">
                <a:latin typeface="Comic Sans MS" panose="030F0702030302020204" pitchFamily="66" charset="0"/>
              </a:rPr>
              <a:t>Opinions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E8FF64D-B64F-4526-A785-8CF7621A6B1E}"/>
              </a:ext>
            </a:extLst>
          </p:cNvPr>
          <p:cNvSpPr>
            <a:spLocks noGrp="1"/>
          </p:cNvSpPr>
          <p:nvPr>
            <p:ph idx="1"/>
          </p:nvPr>
        </p:nvSpPr>
        <p:spPr/>
        <p:txBody>
          <a:bodyPr>
            <a:normAutofit/>
          </a:bodyPr>
          <a:lstStyle/>
          <a:p>
            <a:r>
              <a:rPr lang="en-US" sz="2100" dirty="0">
                <a:latin typeface="Comic Sans MS" panose="030F0702030302020204" pitchFamily="66" charset="0"/>
              </a:rPr>
              <a:t>What is an opinion?</a:t>
            </a:r>
          </a:p>
          <a:p>
            <a:endParaRPr lang="en-US" sz="2100" dirty="0">
              <a:latin typeface="Comic Sans MS" panose="030F0702030302020204" pitchFamily="66" charset="0"/>
            </a:endParaRPr>
          </a:p>
          <a:p>
            <a:endParaRPr lang="en-US" sz="2100" dirty="0">
              <a:latin typeface="Comic Sans MS" panose="030F0702030302020204" pitchFamily="66" charset="0"/>
            </a:endParaRPr>
          </a:p>
        </p:txBody>
      </p:sp>
      <p:pic>
        <p:nvPicPr>
          <p:cNvPr id="22530" name="Picture 2" descr="FREE Fact and Opinion Posters! CCSS!! | Persuasive writing, Teaching  writing, Opinion writing">
            <a:extLst>
              <a:ext uri="{FF2B5EF4-FFF2-40B4-BE49-F238E27FC236}">
                <a16:creationId xmlns:a16="http://schemas.microsoft.com/office/drawing/2014/main" id="{08C040D2-4D0E-4D9D-9EB4-57BD6053B1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914" y="1845734"/>
            <a:ext cx="3482172" cy="450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8522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DCCF6C-5049-44F5-9CB4-908A94D05470}"/>
              </a:ext>
            </a:extLst>
          </p:cNvPr>
          <p:cNvSpPr>
            <a:spLocks noGrp="1"/>
          </p:cNvSpPr>
          <p:nvPr>
            <p:ph idx="1"/>
          </p:nvPr>
        </p:nvSpPr>
        <p:spPr>
          <a:xfrm>
            <a:off x="1066800" y="1126505"/>
            <a:ext cx="10058400" cy="4023360"/>
          </a:xfrm>
        </p:spPr>
        <p:txBody>
          <a:bodyPr>
            <a:normAutofit/>
          </a:bodyPr>
          <a:lstStyle/>
          <a:p>
            <a:r>
              <a:rPr lang="en-US" sz="3200" dirty="0">
                <a:latin typeface="Comic Sans MS" panose="030F0702030302020204" pitchFamily="66" charset="0"/>
              </a:rPr>
              <a:t>What is the difference between opinion and fact?</a:t>
            </a:r>
            <a:endParaRPr lang="en-GB" sz="3200" dirty="0">
              <a:latin typeface="Comic Sans MS" panose="030F0702030302020204" pitchFamily="66" charset="0"/>
            </a:endParaRPr>
          </a:p>
          <a:p>
            <a:endParaRPr lang="en-GB" sz="3200" dirty="0"/>
          </a:p>
        </p:txBody>
      </p:sp>
      <p:pic>
        <p:nvPicPr>
          <p:cNvPr id="4" name="Picture 3">
            <a:extLst>
              <a:ext uri="{FF2B5EF4-FFF2-40B4-BE49-F238E27FC236}">
                <a16:creationId xmlns:a16="http://schemas.microsoft.com/office/drawing/2014/main" id="{C519AB10-4C1F-4AE0-BB41-E1BFF514DBE8}"/>
              </a:ext>
            </a:extLst>
          </p:cNvPr>
          <p:cNvPicPr>
            <a:picLocks noChangeAspect="1"/>
          </p:cNvPicPr>
          <p:nvPr/>
        </p:nvPicPr>
        <p:blipFill rotWithShape="1">
          <a:blip r:embed="rId2"/>
          <a:srcRect l="20413" t="19107" r="20516" b="7079"/>
          <a:stretch/>
        </p:blipFill>
        <p:spPr>
          <a:xfrm>
            <a:off x="2861035" y="1768376"/>
            <a:ext cx="6469930" cy="4547581"/>
          </a:xfrm>
          <a:prstGeom prst="rect">
            <a:avLst/>
          </a:prstGeom>
        </p:spPr>
      </p:pic>
    </p:spTree>
    <p:extLst>
      <p:ext uri="{BB962C8B-B14F-4D97-AF65-F5344CB8AC3E}">
        <p14:creationId xmlns:p14="http://schemas.microsoft.com/office/powerpoint/2010/main" val="35939984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94244-74CB-4C96-86B5-07A6EC84B12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CE0427-5678-48B8-B6E9-E27A4AEC2CD3}"/>
              </a:ext>
            </a:extLst>
          </p:cNvPr>
          <p:cNvSpPr>
            <a:spLocks noGrp="1"/>
          </p:cNvSpPr>
          <p:nvPr>
            <p:ph idx="1"/>
          </p:nvPr>
        </p:nvSpPr>
        <p:spPr>
          <a:xfrm>
            <a:off x="1097280" y="1845734"/>
            <a:ext cx="10058400" cy="4347676"/>
          </a:xfrm>
        </p:spPr>
        <p:txBody>
          <a:bodyPr>
            <a:normAutofit/>
          </a:bodyPr>
          <a:lstStyle/>
          <a:p>
            <a:r>
              <a:rPr lang="en-US" sz="2100" dirty="0">
                <a:latin typeface="Comic Sans MS" panose="030F0702030302020204" pitchFamily="66" charset="0"/>
              </a:rPr>
              <a:t>What do you notice about this example?</a:t>
            </a:r>
          </a:p>
          <a:p>
            <a:endParaRPr lang="en-US" sz="2100" dirty="0">
              <a:latin typeface="Comic Sans MS" panose="030F0702030302020204" pitchFamily="66" charset="0"/>
            </a:endParaRPr>
          </a:p>
          <a:p>
            <a:endParaRPr lang="en-US" sz="2100" dirty="0">
              <a:latin typeface="Comic Sans MS" panose="030F0702030302020204" pitchFamily="66" charset="0"/>
            </a:endParaRPr>
          </a:p>
          <a:p>
            <a:endParaRPr lang="en-US" sz="2100" dirty="0">
              <a:latin typeface="Comic Sans MS" panose="030F0702030302020204" pitchFamily="66" charset="0"/>
            </a:endParaRPr>
          </a:p>
          <a:p>
            <a:endParaRPr lang="en-US" sz="2100" dirty="0">
              <a:latin typeface="Comic Sans MS" panose="030F0702030302020204" pitchFamily="66" charset="0"/>
            </a:endParaRPr>
          </a:p>
          <a:p>
            <a:endParaRPr lang="en-US" sz="2100" dirty="0">
              <a:latin typeface="Comic Sans MS" panose="030F0702030302020204" pitchFamily="66" charset="0"/>
            </a:endParaRPr>
          </a:p>
          <a:p>
            <a:endParaRPr lang="en-US" sz="2100" dirty="0">
              <a:latin typeface="Comic Sans MS" panose="030F0702030302020204" pitchFamily="66" charset="0"/>
            </a:endParaRPr>
          </a:p>
          <a:p>
            <a:endParaRPr lang="en-US" sz="2100" dirty="0">
              <a:latin typeface="Comic Sans MS" panose="030F0702030302020204" pitchFamily="66" charset="0"/>
            </a:endParaRPr>
          </a:p>
          <a:p>
            <a:r>
              <a:rPr lang="en-US" sz="2100" dirty="0">
                <a:latin typeface="Comic Sans MS" panose="030F0702030302020204" pitchFamily="66" charset="0"/>
              </a:rPr>
              <a:t>Can anyone remember how to use inverted commas?</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E19B7FC2-6C20-4EB8-82A7-6527C3AEE8DB}"/>
              </a:ext>
            </a:extLst>
          </p:cNvPr>
          <p:cNvPicPr>
            <a:picLocks noChangeAspect="1"/>
          </p:cNvPicPr>
          <p:nvPr/>
        </p:nvPicPr>
        <p:blipFill rotWithShape="1">
          <a:blip r:embed="rId2"/>
          <a:srcRect l="21418" t="34364" r="22680" b="51203"/>
          <a:stretch/>
        </p:blipFill>
        <p:spPr>
          <a:xfrm>
            <a:off x="1036320" y="2769124"/>
            <a:ext cx="10186673" cy="1479393"/>
          </a:xfrm>
          <a:prstGeom prst="rect">
            <a:avLst/>
          </a:prstGeom>
          <a:ln w="28575">
            <a:solidFill>
              <a:schemeClr val="accent1"/>
            </a:solidFill>
          </a:ln>
        </p:spPr>
      </p:pic>
    </p:spTree>
    <p:extLst>
      <p:ext uri="{BB962C8B-B14F-4D97-AF65-F5344CB8AC3E}">
        <p14:creationId xmlns:p14="http://schemas.microsoft.com/office/powerpoint/2010/main" val="39639815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7F9D0-3424-4F1D-9A91-079D5E4AE1BC}"/>
              </a:ext>
            </a:extLst>
          </p:cNvPr>
          <p:cNvSpPr>
            <a:spLocks noGrp="1"/>
          </p:cNvSpPr>
          <p:nvPr>
            <p:ph type="title"/>
          </p:nvPr>
        </p:nvSpPr>
        <p:spPr/>
        <p:txBody>
          <a:bodyPr/>
          <a:lstStyle/>
          <a:p>
            <a:r>
              <a:rPr lang="en-US" dirty="0">
                <a:latin typeface="Comic Sans MS" panose="030F0702030302020204" pitchFamily="66" charset="0"/>
              </a:rPr>
              <a:t>How to use inverted commas:</a:t>
            </a: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61B8ACEA-ACD0-4FC2-8107-82E09C5FB93E}"/>
              </a:ext>
            </a:extLst>
          </p:cNvPr>
          <p:cNvPicPr>
            <a:picLocks noChangeAspect="1"/>
          </p:cNvPicPr>
          <p:nvPr/>
        </p:nvPicPr>
        <p:blipFill rotWithShape="1">
          <a:blip r:embed="rId2"/>
          <a:srcRect l="56907" t="26804" r="23376" b="35807"/>
          <a:stretch/>
        </p:blipFill>
        <p:spPr>
          <a:xfrm>
            <a:off x="4022103" y="1812775"/>
            <a:ext cx="4147793" cy="4515755"/>
          </a:xfrm>
          <a:prstGeom prst="rect">
            <a:avLst/>
          </a:prstGeom>
        </p:spPr>
      </p:pic>
    </p:spTree>
    <p:extLst>
      <p:ext uri="{BB962C8B-B14F-4D97-AF65-F5344CB8AC3E}">
        <p14:creationId xmlns:p14="http://schemas.microsoft.com/office/powerpoint/2010/main" val="1928853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E8A7C-F7F1-4A7D-A2B0-EB8B88DEB28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1B08E86-A1B9-4BFD-AC74-179AFC065AD0}"/>
              </a:ext>
            </a:extLst>
          </p:cNvPr>
          <p:cNvSpPr>
            <a:spLocks noGrp="1"/>
          </p:cNvSpPr>
          <p:nvPr>
            <p:ph idx="1"/>
          </p:nvPr>
        </p:nvSpPr>
        <p:spPr>
          <a:xfrm>
            <a:off x="5118754" y="1845734"/>
            <a:ext cx="4223209" cy="4023360"/>
          </a:xfrm>
        </p:spPr>
        <p:txBody>
          <a:bodyPr>
            <a:normAutofit/>
          </a:bodyPr>
          <a:lstStyle/>
          <a:p>
            <a:pPr algn="ctr"/>
            <a:r>
              <a:rPr lang="en-US" sz="2100" dirty="0">
                <a:latin typeface="Comic Sans MS" panose="030F0702030302020204" pitchFamily="66" charset="0"/>
              </a:rPr>
              <a:t>What might people say about my invention?</a:t>
            </a:r>
          </a:p>
          <a:p>
            <a:pPr algn="ctr"/>
            <a:endParaRPr lang="en-US" sz="2100" dirty="0">
              <a:latin typeface="Comic Sans MS" panose="030F0702030302020204" pitchFamily="66" charset="0"/>
            </a:endParaRPr>
          </a:p>
          <a:p>
            <a:pPr algn="ctr"/>
            <a:r>
              <a:rPr lang="en-US" sz="2100" dirty="0">
                <a:latin typeface="Comic Sans MS" panose="030F0702030302020204" pitchFamily="66" charset="0"/>
              </a:rPr>
              <a:t>How could I write this opinion using inverted commas?</a:t>
            </a:r>
            <a:endParaRPr lang="en-GB" sz="2100" dirty="0">
              <a:latin typeface="Comic Sans MS" panose="030F0702030302020204" pitchFamily="66" charset="0"/>
            </a:endParaRPr>
          </a:p>
        </p:txBody>
      </p:sp>
      <p:pic>
        <p:nvPicPr>
          <p:cNvPr id="4" name="Picture 3" descr="Pie 2.jpg">
            <a:extLst>
              <a:ext uri="{FF2B5EF4-FFF2-40B4-BE49-F238E27FC236}">
                <a16:creationId xmlns:a16="http://schemas.microsoft.com/office/drawing/2014/main" id="{4B874D48-5976-4970-856D-AB488D43C5B0}"/>
              </a:ext>
            </a:extLst>
          </p:cNvPr>
          <p:cNvPicPr>
            <a:picLocks noChangeAspect="1"/>
          </p:cNvPicPr>
          <p:nvPr/>
        </p:nvPicPr>
        <p:blipFill rotWithShape="1">
          <a:blip r:embed="rId2">
            <a:extLst>
              <a:ext uri="{28A0092B-C50C-407E-A947-70E740481C1C}">
                <a14:useLocalDpi xmlns:a14="http://schemas.microsoft.com/office/drawing/2010/main" val="0"/>
              </a:ext>
            </a:extLst>
          </a:blip>
          <a:srcRect l="65052" t="10035" r="6907" b="1580"/>
          <a:stretch/>
        </p:blipFill>
        <p:spPr bwMode="auto">
          <a:xfrm>
            <a:off x="9524228" y="0"/>
            <a:ext cx="2667772" cy="630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B50E8B6A-D7CD-4E7F-8C37-0182504EBC50}"/>
              </a:ext>
            </a:extLst>
          </p:cNvPr>
          <p:cNvPicPr>
            <a:picLocks noChangeAspect="1"/>
          </p:cNvPicPr>
          <p:nvPr/>
        </p:nvPicPr>
        <p:blipFill rotWithShape="1">
          <a:blip r:embed="rId3"/>
          <a:srcRect l="56907" t="26804" r="23376" b="35807"/>
          <a:stretch/>
        </p:blipFill>
        <p:spPr>
          <a:xfrm>
            <a:off x="1097280" y="1805670"/>
            <a:ext cx="4147793" cy="4515755"/>
          </a:xfrm>
          <a:prstGeom prst="rect">
            <a:avLst/>
          </a:prstGeom>
        </p:spPr>
      </p:pic>
    </p:spTree>
    <p:extLst>
      <p:ext uri="{BB962C8B-B14F-4D97-AF65-F5344CB8AC3E}">
        <p14:creationId xmlns:p14="http://schemas.microsoft.com/office/powerpoint/2010/main" val="34427122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D3EBC-CCB4-4890-BA94-BC0FBB6217EF}"/>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A719DD4-CF4C-4FD6-83A1-D3B0529D159C}"/>
              </a:ext>
            </a:extLst>
          </p:cNvPr>
          <p:cNvSpPr>
            <a:spLocks noGrp="1"/>
          </p:cNvSpPr>
          <p:nvPr>
            <p:ph idx="1"/>
          </p:nvPr>
        </p:nvSpPr>
        <p:spPr/>
        <p:txBody>
          <a:bodyPr>
            <a:normAutofit/>
          </a:bodyPr>
          <a:lstStyle/>
          <a:p>
            <a:r>
              <a:rPr lang="en-US" dirty="0">
                <a:latin typeface="Comic Sans MS" panose="030F0702030302020204" pitchFamily="66" charset="0"/>
              </a:rPr>
              <a:t>Experiment with using alliteration and opinions for your own inventions.</a:t>
            </a:r>
          </a:p>
          <a:p>
            <a:r>
              <a:rPr lang="en-US" dirty="0">
                <a:latin typeface="Comic Sans MS" panose="030F0702030302020204" pitchFamily="66" charset="0"/>
              </a:rPr>
              <a:t>You should come up with at least 2 ideas for each feature.</a:t>
            </a:r>
          </a:p>
          <a:p>
            <a:endParaRPr lang="en-US" dirty="0">
              <a:latin typeface="Comic Sans MS" panose="030F0702030302020204" pitchFamily="66" charset="0"/>
            </a:endParaRPr>
          </a:p>
          <a:p>
            <a:endParaRPr lang="en-US" b="1" dirty="0">
              <a:latin typeface="Comic Sans MS" panose="030F0702030302020204" pitchFamily="66" charset="0"/>
            </a:endParaRPr>
          </a:p>
          <a:p>
            <a:r>
              <a:rPr lang="en-US" b="1" dirty="0">
                <a:solidFill>
                  <a:srgbClr val="FF0000"/>
                </a:solidFill>
                <a:latin typeface="Comic Sans MS" panose="030F0702030302020204" pitchFamily="66" charset="0"/>
              </a:rPr>
              <a:t>Red Pen: </a:t>
            </a:r>
            <a:r>
              <a:rPr lang="en-US" dirty="0">
                <a:solidFill>
                  <a:srgbClr val="FF0000"/>
                </a:solidFill>
                <a:latin typeface="Comic Sans MS" panose="030F0702030302020204" pitchFamily="66" charset="0"/>
              </a:rPr>
              <a:t>read your partner’s work. Have they persuaded you to buy their product? Why/why not? What do they need to do to persuade you? Are there better, more effective word choices they could have used? Help your partner to improve their ideas!</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7260225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8E243-E754-4FD6-AA08-0DD0CFECD21D}"/>
              </a:ext>
            </a:extLst>
          </p:cNvPr>
          <p:cNvSpPr>
            <a:spLocks noGrp="1"/>
          </p:cNvSpPr>
          <p:nvPr>
            <p:ph type="ctrTitle"/>
          </p:nvPr>
        </p:nvSpPr>
        <p:spPr/>
        <p:txBody>
          <a:bodyPr>
            <a:normAutofit/>
          </a:bodyPr>
          <a:lstStyle/>
          <a:p>
            <a:r>
              <a:rPr lang="en-US" sz="6600" dirty="0">
                <a:latin typeface="Comic Sans MS" panose="030F0702030302020204" pitchFamily="66" charset="0"/>
              </a:rPr>
              <a:t>Thursday 24</a:t>
            </a:r>
            <a:r>
              <a:rPr lang="en-US" sz="6600" baseline="30000" dirty="0">
                <a:latin typeface="Comic Sans MS" panose="030F0702030302020204" pitchFamily="66" charset="0"/>
              </a:rPr>
              <a:t>th</a:t>
            </a:r>
            <a:r>
              <a:rPr lang="en-US" sz="6600" dirty="0">
                <a:latin typeface="Comic Sans MS" panose="030F0702030302020204" pitchFamily="66" charset="0"/>
              </a:rPr>
              <a:t> June 2021</a:t>
            </a:r>
            <a:endParaRPr lang="en-GB" sz="6600" dirty="0">
              <a:latin typeface="Comic Sans MS" panose="030F0702030302020204" pitchFamily="66" charset="0"/>
            </a:endParaRPr>
          </a:p>
        </p:txBody>
      </p:sp>
      <p:sp>
        <p:nvSpPr>
          <p:cNvPr id="3" name="Subtitle 2">
            <a:extLst>
              <a:ext uri="{FF2B5EF4-FFF2-40B4-BE49-F238E27FC236}">
                <a16:creationId xmlns:a16="http://schemas.microsoft.com/office/drawing/2014/main" id="{8C50391E-6479-4DB3-9554-7E17BCF6AC2C}"/>
              </a:ext>
            </a:extLst>
          </p:cNvPr>
          <p:cNvSpPr>
            <a:spLocks noGrp="1"/>
          </p:cNvSpPr>
          <p:nvPr>
            <p:ph type="subTitle" idx="1"/>
          </p:nvPr>
        </p:nvSpPr>
        <p:spPr>
          <a:xfrm>
            <a:off x="1100051" y="4455620"/>
            <a:ext cx="10058400" cy="1808019"/>
          </a:xfrm>
        </p:spPr>
        <p:txBody>
          <a:bodyPr>
            <a:normAutofit/>
          </a:bodyPr>
          <a:lstStyle/>
          <a:p>
            <a:r>
              <a:rPr lang="en-US" cap="none" dirty="0">
                <a:latin typeface="Comic Sans MS" panose="030F0702030302020204" pitchFamily="66" charset="0"/>
              </a:rPr>
              <a:t>LO: to write with purpose</a:t>
            </a:r>
          </a:p>
          <a:p>
            <a:r>
              <a:rPr lang="en-US" cap="none" dirty="0">
                <a:latin typeface="Comic Sans MS" panose="030F0702030302020204" pitchFamily="66" charset="0"/>
              </a:rPr>
              <a:t>C: Persuasive Writing </a:t>
            </a:r>
            <a:endParaRPr lang="en-GB" cap="none" dirty="0">
              <a:latin typeface="Comic Sans MS" panose="030F0702030302020204" pitchFamily="66" charset="0"/>
            </a:endParaRPr>
          </a:p>
        </p:txBody>
      </p:sp>
    </p:spTree>
    <p:extLst>
      <p:ext uri="{BB962C8B-B14F-4D97-AF65-F5344CB8AC3E}">
        <p14:creationId xmlns:p14="http://schemas.microsoft.com/office/powerpoint/2010/main" val="3873824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D747D-D753-49C9-8F37-4383221DCE7E}"/>
              </a:ext>
            </a:extLst>
          </p:cNvPr>
          <p:cNvSpPr>
            <a:spLocks noGrp="1"/>
          </p:cNvSpPr>
          <p:nvPr>
            <p:ph type="title"/>
          </p:nvPr>
        </p:nvSpPr>
        <p:spPr/>
        <p:txBody>
          <a:bodyPr>
            <a:normAutofit/>
          </a:bodyPr>
          <a:lstStyle/>
          <a:p>
            <a:pPr algn="ctr"/>
            <a:r>
              <a:rPr lang="en-US" sz="4400" dirty="0">
                <a:latin typeface="Comic Sans MS" panose="030F0702030302020204" pitchFamily="66" charset="0"/>
              </a:rPr>
              <a:t>We are going to continue to look at persuasive writing features today.</a:t>
            </a:r>
            <a:endParaRPr lang="en-GB" sz="4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B8AE085-319F-4109-BD9E-F813D8052F47}"/>
              </a:ext>
            </a:extLst>
          </p:cNvPr>
          <p:cNvSpPr>
            <a:spLocks noGrp="1"/>
          </p:cNvSpPr>
          <p:nvPr>
            <p:ph idx="1"/>
          </p:nvPr>
        </p:nvSpPr>
        <p:spPr>
          <a:xfrm>
            <a:off x="7794656" y="1845734"/>
            <a:ext cx="3361024" cy="4023360"/>
          </a:xfrm>
        </p:spPr>
        <p:txBody>
          <a:bodyPr>
            <a:normAutofit/>
          </a:bodyPr>
          <a:lstStyle/>
          <a:p>
            <a:pPr algn="ctr"/>
            <a:r>
              <a:rPr lang="en-US" sz="2100" dirty="0">
                <a:latin typeface="Comic Sans MS" panose="030F0702030302020204" pitchFamily="66" charset="0"/>
              </a:rPr>
              <a:t>What features did we look at yesterday?</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8AB692FA-DED7-432A-B7D9-D16F713DB83D}"/>
              </a:ext>
            </a:extLst>
          </p:cNvPr>
          <p:cNvPicPr>
            <a:picLocks noChangeAspect="1"/>
          </p:cNvPicPr>
          <p:nvPr/>
        </p:nvPicPr>
        <p:blipFill rotWithShape="1">
          <a:blip r:embed="rId2"/>
          <a:srcRect l="33016" t="33814" r="29793" b="24811"/>
          <a:stretch/>
        </p:blipFill>
        <p:spPr>
          <a:xfrm>
            <a:off x="711461" y="1862230"/>
            <a:ext cx="7083195" cy="4432518"/>
          </a:xfrm>
          <a:prstGeom prst="rect">
            <a:avLst/>
          </a:prstGeom>
        </p:spPr>
      </p:pic>
      <p:pic>
        <p:nvPicPr>
          <p:cNvPr id="5" name="Picture 2" descr="5 magical places for forest tours in Germany | Booking.com">
            <a:extLst>
              <a:ext uri="{FF2B5EF4-FFF2-40B4-BE49-F238E27FC236}">
                <a16:creationId xmlns:a16="http://schemas.microsoft.com/office/drawing/2014/main" id="{B393ABC9-4E2B-486A-9771-B1DBDD33D3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1702" y="3429000"/>
            <a:ext cx="3756644" cy="2865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993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48225-3764-4EDB-BC47-EDD4D7D6250F}"/>
              </a:ext>
            </a:extLst>
          </p:cNvPr>
          <p:cNvSpPr>
            <a:spLocks noGrp="1"/>
          </p:cNvSpPr>
          <p:nvPr>
            <p:ph type="title"/>
          </p:nvPr>
        </p:nvSpPr>
        <p:spPr/>
        <p:txBody>
          <a:bodyPr/>
          <a:lstStyle/>
          <a:p>
            <a:r>
              <a:rPr lang="en-US" dirty="0">
                <a:latin typeface="Comic Sans MS" panose="030F0702030302020204" pitchFamily="66" charset="0"/>
              </a:rPr>
              <a:t>R – what does the R stand for?</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3A68A5B-5559-442B-80CD-916D7B9D58BD}"/>
              </a:ext>
            </a:extLst>
          </p:cNvPr>
          <p:cNvSpPr>
            <a:spLocks noGrp="1"/>
          </p:cNvSpPr>
          <p:nvPr>
            <p:ph idx="1"/>
          </p:nvPr>
        </p:nvSpPr>
        <p:spPr/>
        <p:txBody>
          <a:bodyPr/>
          <a:lstStyle/>
          <a:p>
            <a:endParaRPr lang="en-GB"/>
          </a:p>
        </p:txBody>
      </p:sp>
      <p:pic>
        <p:nvPicPr>
          <p:cNvPr id="25602" name="Picture 2" descr="Thinking clip art pictures free clipart images 2 - Cliparting.com">
            <a:extLst>
              <a:ext uri="{FF2B5EF4-FFF2-40B4-BE49-F238E27FC236}">
                <a16:creationId xmlns:a16="http://schemas.microsoft.com/office/drawing/2014/main" id="{0678EADF-9F39-4034-B2AC-19AF6CCFA1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4798" y="4148531"/>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378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538D2-0E2E-423D-8B1B-DB3E70B6D418}"/>
              </a:ext>
            </a:extLst>
          </p:cNvPr>
          <p:cNvSpPr>
            <a:spLocks noGrp="1"/>
          </p:cNvSpPr>
          <p:nvPr>
            <p:ph type="title"/>
          </p:nvPr>
        </p:nvSpPr>
        <p:spPr/>
        <p:txBody>
          <a:bodyPr>
            <a:normAutofit/>
          </a:bodyPr>
          <a:lstStyle/>
          <a:p>
            <a:r>
              <a:rPr lang="en-US" sz="4400" dirty="0">
                <a:latin typeface="Comic Sans MS" panose="030F0702030302020204" pitchFamily="66" charset="0"/>
              </a:rPr>
              <a:t>Repetition and rhetorical questions!</a:t>
            </a:r>
            <a:endParaRPr lang="en-GB" sz="4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FF520E7-87F5-484A-9067-B44119F7A843}"/>
              </a:ext>
            </a:extLst>
          </p:cNvPr>
          <p:cNvSpPr>
            <a:spLocks noGrp="1"/>
          </p:cNvSpPr>
          <p:nvPr>
            <p:ph idx="1"/>
          </p:nvPr>
        </p:nvSpPr>
        <p:spPr/>
        <p:txBody>
          <a:bodyPr>
            <a:normAutofit/>
          </a:bodyPr>
          <a:lstStyle/>
          <a:p>
            <a:r>
              <a:rPr lang="en-US" sz="2100" dirty="0">
                <a:latin typeface="Comic Sans MS" panose="030F0702030302020204" pitchFamily="66" charset="0"/>
              </a:rPr>
              <a:t>Do you know what these are?</a:t>
            </a:r>
          </a:p>
          <a:p>
            <a:endParaRPr lang="en-US" sz="2100" dirty="0">
              <a:latin typeface="Comic Sans MS" panose="030F0702030302020204" pitchFamily="66" charset="0"/>
            </a:endParaRPr>
          </a:p>
          <a:p>
            <a:r>
              <a:rPr lang="en-US" sz="2100" i="1" dirty="0">
                <a:latin typeface="Comic Sans MS" panose="030F0702030302020204" pitchFamily="66" charset="0"/>
              </a:rPr>
              <a:t>A rhetorical question is one that does not require an answer. </a:t>
            </a:r>
          </a:p>
          <a:p>
            <a:endParaRPr lang="en-US" sz="2100" i="1" dirty="0">
              <a:latin typeface="Comic Sans MS" panose="030F0702030302020204" pitchFamily="66" charset="0"/>
            </a:endParaRPr>
          </a:p>
          <a:p>
            <a:r>
              <a:rPr lang="en-US" sz="2100" i="1" dirty="0">
                <a:latin typeface="Comic Sans MS" panose="030F0702030302020204" pitchFamily="66" charset="0"/>
              </a:rPr>
              <a:t>Repetition</a:t>
            </a:r>
            <a:r>
              <a:rPr lang="en-GB" sz="2100" i="1" dirty="0">
                <a:latin typeface="Comic Sans MS" panose="030F0702030302020204" pitchFamily="66" charset="0"/>
              </a:rPr>
              <a:t> is when you repeat the same thing more than once. </a:t>
            </a:r>
            <a:endParaRPr lang="en-GB" sz="2100" dirty="0">
              <a:latin typeface="Comic Sans MS" panose="030F0702030302020204" pitchFamily="66" charset="0"/>
            </a:endParaRPr>
          </a:p>
          <a:p>
            <a:endParaRPr lang="en-US" sz="2100" dirty="0">
              <a:latin typeface="Comic Sans MS" panose="030F0702030302020204" pitchFamily="66" charset="0"/>
            </a:endParaRPr>
          </a:p>
        </p:txBody>
      </p:sp>
      <p:pic>
        <p:nvPicPr>
          <p:cNvPr id="4" name="Picture 2" descr="Thinking clip art pictures free clipart images 2 - Cliparting.com">
            <a:extLst>
              <a:ext uri="{FF2B5EF4-FFF2-40B4-BE49-F238E27FC236}">
                <a16:creationId xmlns:a16="http://schemas.microsoft.com/office/drawing/2014/main" id="{171F3C6C-D793-4479-8C0B-5C03053E2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4798" y="4148531"/>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7416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3F6D7B-62B9-4FF5-A729-8E180D0AC8DD}"/>
              </a:ext>
            </a:extLst>
          </p:cNvPr>
          <p:cNvPicPr>
            <a:picLocks noChangeAspect="1"/>
          </p:cNvPicPr>
          <p:nvPr/>
        </p:nvPicPr>
        <p:blipFill rotWithShape="1">
          <a:blip r:embed="rId2"/>
          <a:srcRect l="26598" t="59931" r="44485" b="30172"/>
          <a:stretch/>
        </p:blipFill>
        <p:spPr>
          <a:xfrm>
            <a:off x="279976" y="4898404"/>
            <a:ext cx="5574069" cy="1359817"/>
          </a:xfrm>
          <a:prstGeom prst="rect">
            <a:avLst/>
          </a:prstGeom>
        </p:spPr>
      </p:pic>
      <p:pic>
        <p:nvPicPr>
          <p:cNvPr id="5" name="Picture 4">
            <a:extLst>
              <a:ext uri="{FF2B5EF4-FFF2-40B4-BE49-F238E27FC236}">
                <a16:creationId xmlns:a16="http://schemas.microsoft.com/office/drawing/2014/main" id="{F15A5346-F441-49FD-88C8-89AD23693698}"/>
              </a:ext>
            </a:extLst>
          </p:cNvPr>
          <p:cNvPicPr>
            <a:picLocks noChangeAspect="1"/>
          </p:cNvPicPr>
          <p:nvPr/>
        </p:nvPicPr>
        <p:blipFill rotWithShape="1">
          <a:blip r:embed="rId3"/>
          <a:srcRect l="52346" t="34089" r="11623" b="59309"/>
          <a:stretch/>
        </p:blipFill>
        <p:spPr>
          <a:xfrm>
            <a:off x="166855" y="179109"/>
            <a:ext cx="5574069" cy="688157"/>
          </a:xfrm>
          <a:prstGeom prst="rect">
            <a:avLst/>
          </a:prstGeom>
        </p:spPr>
      </p:pic>
      <p:pic>
        <p:nvPicPr>
          <p:cNvPr id="6" name="Picture 5">
            <a:extLst>
              <a:ext uri="{FF2B5EF4-FFF2-40B4-BE49-F238E27FC236}">
                <a16:creationId xmlns:a16="http://schemas.microsoft.com/office/drawing/2014/main" id="{B69C337E-2AE6-4BFC-AE4F-56B111A81E4E}"/>
              </a:ext>
            </a:extLst>
          </p:cNvPr>
          <p:cNvPicPr>
            <a:picLocks noChangeAspect="1"/>
          </p:cNvPicPr>
          <p:nvPr/>
        </p:nvPicPr>
        <p:blipFill rotWithShape="1">
          <a:blip r:embed="rId4"/>
          <a:srcRect l="31702" t="41041" r="19355" b="52302"/>
          <a:stretch/>
        </p:blipFill>
        <p:spPr>
          <a:xfrm>
            <a:off x="166855" y="2740843"/>
            <a:ext cx="5574069" cy="688157"/>
          </a:xfrm>
          <a:prstGeom prst="rect">
            <a:avLst/>
          </a:prstGeom>
        </p:spPr>
      </p:pic>
      <p:pic>
        <p:nvPicPr>
          <p:cNvPr id="8" name="Picture 7">
            <a:extLst>
              <a:ext uri="{FF2B5EF4-FFF2-40B4-BE49-F238E27FC236}">
                <a16:creationId xmlns:a16="http://schemas.microsoft.com/office/drawing/2014/main" id="{6EEBE0CE-91AB-47F9-A549-6B75606D217A}"/>
              </a:ext>
            </a:extLst>
          </p:cNvPr>
          <p:cNvPicPr>
            <a:picLocks noChangeAspect="1"/>
          </p:cNvPicPr>
          <p:nvPr/>
        </p:nvPicPr>
        <p:blipFill rotWithShape="1">
          <a:blip r:embed="rId5"/>
          <a:srcRect l="47397" t="22955" r="13943" b="13402"/>
          <a:stretch/>
        </p:blipFill>
        <p:spPr>
          <a:xfrm>
            <a:off x="5854045" y="0"/>
            <a:ext cx="6337956" cy="6268825"/>
          </a:xfrm>
          <a:prstGeom prst="rect">
            <a:avLst/>
          </a:prstGeom>
        </p:spPr>
      </p:pic>
    </p:spTree>
    <p:extLst>
      <p:ext uri="{BB962C8B-B14F-4D97-AF65-F5344CB8AC3E}">
        <p14:creationId xmlns:p14="http://schemas.microsoft.com/office/powerpoint/2010/main" val="2098080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0AE78-694A-43EC-B78E-63BA3A888E36}"/>
              </a:ext>
            </a:extLst>
          </p:cNvPr>
          <p:cNvSpPr>
            <a:spLocks noGrp="1"/>
          </p:cNvSpPr>
          <p:nvPr>
            <p:ph type="title"/>
          </p:nvPr>
        </p:nvSpPr>
        <p:spPr/>
        <p:txBody>
          <a:bodyPr/>
          <a:lstStyle/>
          <a:p>
            <a:r>
              <a:rPr lang="en-US" dirty="0">
                <a:latin typeface="Comic Sans MS" panose="030F0702030302020204" pitchFamily="66" charset="0"/>
              </a:rPr>
              <a:t>Rhetorical Questions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789069D-93FE-4244-BF3D-C6F1CEE83E54}"/>
              </a:ext>
            </a:extLst>
          </p:cNvPr>
          <p:cNvSpPr>
            <a:spLocks noGrp="1"/>
          </p:cNvSpPr>
          <p:nvPr>
            <p:ph idx="1"/>
          </p:nvPr>
        </p:nvSpPr>
        <p:spPr>
          <a:xfrm>
            <a:off x="409123" y="1845734"/>
            <a:ext cx="10058400" cy="4023360"/>
          </a:xfrm>
        </p:spPr>
        <p:txBody>
          <a:bodyPr>
            <a:normAutofit/>
          </a:bodyPr>
          <a:lstStyle/>
          <a:p>
            <a:r>
              <a:rPr lang="en-US" sz="2100" dirty="0">
                <a:latin typeface="Comic Sans MS" panose="030F0702030302020204" pitchFamily="66" charset="0"/>
              </a:rPr>
              <a:t>What rhetorical questions could I use for my invention?</a:t>
            </a:r>
          </a:p>
        </p:txBody>
      </p:sp>
      <p:pic>
        <p:nvPicPr>
          <p:cNvPr id="4" name="Picture 3">
            <a:extLst>
              <a:ext uri="{FF2B5EF4-FFF2-40B4-BE49-F238E27FC236}">
                <a16:creationId xmlns:a16="http://schemas.microsoft.com/office/drawing/2014/main" id="{30A22446-1FB9-4B10-BE18-BE7A3D197CE5}"/>
              </a:ext>
            </a:extLst>
          </p:cNvPr>
          <p:cNvPicPr>
            <a:picLocks noChangeAspect="1"/>
          </p:cNvPicPr>
          <p:nvPr/>
        </p:nvPicPr>
        <p:blipFill rotWithShape="1">
          <a:blip r:embed="rId2">
            <a:clrChange>
              <a:clrFrom>
                <a:srgbClr val="FFFFFF"/>
              </a:clrFrom>
              <a:clrTo>
                <a:srgbClr val="FFFFFF">
                  <a:alpha val="0"/>
                </a:srgbClr>
              </a:clrTo>
            </a:clrChange>
          </a:blip>
          <a:srcRect l="62242" t="26913" r="11237" b="8591"/>
          <a:stretch/>
        </p:blipFill>
        <p:spPr>
          <a:xfrm>
            <a:off x="7533521" y="0"/>
            <a:ext cx="4658479" cy="6372521"/>
          </a:xfrm>
          <a:prstGeom prst="rect">
            <a:avLst/>
          </a:prstGeom>
        </p:spPr>
      </p:pic>
    </p:spTree>
    <p:extLst>
      <p:ext uri="{BB962C8B-B14F-4D97-AF65-F5344CB8AC3E}">
        <p14:creationId xmlns:p14="http://schemas.microsoft.com/office/powerpoint/2010/main" val="31835425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4BD63-F1CD-4BDF-9156-4912AE88FA98}"/>
              </a:ext>
            </a:extLst>
          </p:cNvPr>
          <p:cNvSpPr>
            <a:spLocks noGrp="1"/>
          </p:cNvSpPr>
          <p:nvPr>
            <p:ph type="title"/>
          </p:nvPr>
        </p:nvSpPr>
        <p:spPr/>
        <p:txBody>
          <a:bodyPr/>
          <a:lstStyle/>
          <a:p>
            <a:r>
              <a:rPr lang="en-US" dirty="0">
                <a:latin typeface="Comic Sans MS" panose="030F0702030302020204" pitchFamily="66" charset="0"/>
              </a:rPr>
              <a:t>Repetition</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0A475B54-F4AF-409B-BE40-7BF6887396E8}"/>
              </a:ext>
            </a:extLst>
          </p:cNvPr>
          <p:cNvSpPr>
            <a:spLocks noGrp="1"/>
          </p:cNvSpPr>
          <p:nvPr>
            <p:ph idx="1"/>
          </p:nvPr>
        </p:nvSpPr>
        <p:spPr>
          <a:xfrm>
            <a:off x="1097280" y="1845734"/>
            <a:ext cx="10058400" cy="4441944"/>
          </a:xfrm>
        </p:spPr>
        <p:txBody>
          <a:bodyPr>
            <a:normAutofit lnSpcReduction="10000"/>
          </a:bodyPr>
          <a:lstStyle/>
          <a:p>
            <a:r>
              <a:rPr lang="en-US" sz="2100" dirty="0">
                <a:latin typeface="Comic Sans MS" panose="030F0702030302020204" pitchFamily="66" charset="0"/>
              </a:rPr>
              <a:t>Repetition can be used in different ways.</a:t>
            </a:r>
          </a:p>
          <a:p>
            <a:r>
              <a:rPr lang="en-US" sz="2100" dirty="0">
                <a:latin typeface="Comic Sans MS" panose="030F0702030302020204" pitchFamily="66" charset="0"/>
              </a:rPr>
              <a:t>You can repeat the words or sentence in the same way </a:t>
            </a:r>
            <a:r>
              <a:rPr lang="en-US" sz="2100" b="1" u="sng" dirty="0">
                <a:latin typeface="Comic Sans MS" panose="030F0702030302020204" pitchFamily="66" charset="0"/>
              </a:rPr>
              <a:t>OR</a:t>
            </a:r>
            <a:r>
              <a:rPr lang="en-US" sz="2100" dirty="0">
                <a:latin typeface="Comic Sans MS" panose="030F0702030302020204" pitchFamily="66" charset="0"/>
              </a:rPr>
              <a:t> the meaning can be kept but stated in a different way using the same words.</a:t>
            </a:r>
          </a:p>
          <a:p>
            <a:endParaRPr lang="en-US" sz="2100" dirty="0">
              <a:latin typeface="Comic Sans MS" panose="030F0702030302020204" pitchFamily="66" charset="0"/>
            </a:endParaRPr>
          </a:p>
          <a:p>
            <a:r>
              <a:rPr lang="en-US" sz="2100" i="1" dirty="0">
                <a:latin typeface="Comic Sans MS" panose="030F0702030302020204" pitchFamily="66" charset="0"/>
              </a:rPr>
              <a:t>For example:</a:t>
            </a:r>
          </a:p>
          <a:p>
            <a:r>
              <a:rPr lang="en-US" sz="2100" b="1" i="1" dirty="0">
                <a:latin typeface="Comic Sans MS" panose="030F0702030302020204" pitchFamily="66" charset="0"/>
              </a:rPr>
              <a:t>Cats are the best! </a:t>
            </a:r>
            <a:r>
              <a:rPr lang="en-US" sz="2100" i="1" dirty="0">
                <a:latin typeface="Comic Sans MS" panose="030F0702030302020204" pitchFamily="66" charset="0"/>
              </a:rPr>
              <a:t>They make great pets and are very friendly. </a:t>
            </a:r>
            <a:r>
              <a:rPr lang="en-US" sz="2100" b="1" i="1" dirty="0">
                <a:latin typeface="Comic Sans MS" panose="030F0702030302020204" pitchFamily="66" charset="0"/>
              </a:rPr>
              <a:t>Cats are the best.</a:t>
            </a:r>
          </a:p>
          <a:p>
            <a:r>
              <a:rPr lang="en-US" sz="2100" b="1" i="1" dirty="0">
                <a:latin typeface="Comic Sans MS" panose="030F0702030302020204" pitchFamily="66" charset="0"/>
              </a:rPr>
              <a:t>Cats are the best! </a:t>
            </a:r>
            <a:r>
              <a:rPr lang="en-US" sz="2100" i="1" dirty="0">
                <a:latin typeface="Comic Sans MS" panose="030F0702030302020204" pitchFamily="66" charset="0"/>
              </a:rPr>
              <a:t>They make great pets and are very friendly. You should choose a </a:t>
            </a:r>
            <a:r>
              <a:rPr lang="en-US" sz="2100" b="1" i="1" dirty="0">
                <a:latin typeface="Comic Sans MS" panose="030F0702030302020204" pitchFamily="66" charset="0"/>
              </a:rPr>
              <a:t>cat</a:t>
            </a:r>
            <a:r>
              <a:rPr lang="en-US" sz="2100" i="1" dirty="0">
                <a:latin typeface="Comic Sans MS" panose="030F0702030302020204" pitchFamily="66" charset="0"/>
              </a:rPr>
              <a:t> because they make the </a:t>
            </a:r>
            <a:r>
              <a:rPr lang="en-US" sz="2100" b="1" i="1" dirty="0">
                <a:latin typeface="Comic Sans MS" panose="030F0702030302020204" pitchFamily="66" charset="0"/>
              </a:rPr>
              <a:t>best</a:t>
            </a:r>
            <a:r>
              <a:rPr lang="en-US" sz="2100" i="1" dirty="0">
                <a:latin typeface="Comic Sans MS" panose="030F0702030302020204" pitchFamily="66" charset="0"/>
              </a:rPr>
              <a:t> pets.</a:t>
            </a:r>
          </a:p>
          <a:p>
            <a:endParaRPr lang="en-US" sz="2100" dirty="0">
              <a:latin typeface="Comic Sans MS" panose="030F0702030302020204" pitchFamily="66" charset="0"/>
            </a:endParaRPr>
          </a:p>
          <a:p>
            <a:r>
              <a:rPr lang="en-US" sz="2100" dirty="0">
                <a:latin typeface="Comic Sans MS" panose="030F0702030302020204" pitchFamily="66" charset="0"/>
              </a:rPr>
              <a:t>How could I use repetition to persuade the reader(s) to buy my gadget?</a:t>
            </a:r>
          </a:p>
          <a:p>
            <a:endParaRPr lang="en-US" sz="2100" dirty="0">
              <a:latin typeface="Comic Sans MS" panose="030F0702030302020204" pitchFamily="66" charset="0"/>
            </a:endParaRPr>
          </a:p>
        </p:txBody>
      </p:sp>
      <p:pic>
        <p:nvPicPr>
          <p:cNvPr id="5" name="Picture 2" descr="Thinking clip art pictures free clipart images 2 - Cliparting.com">
            <a:extLst>
              <a:ext uri="{FF2B5EF4-FFF2-40B4-BE49-F238E27FC236}">
                <a16:creationId xmlns:a16="http://schemas.microsoft.com/office/drawing/2014/main" id="{0E7965FC-92D9-4B6B-B9F1-16827BC8E7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7920" y="0"/>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9101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DD936-9C49-4C71-8550-05538C65A65B}"/>
              </a:ext>
            </a:extLst>
          </p:cNvPr>
          <p:cNvSpPr>
            <a:spLocks noGrp="1"/>
          </p:cNvSpPr>
          <p:nvPr>
            <p:ph type="title"/>
          </p:nvPr>
        </p:nvSpPr>
        <p:spPr/>
        <p:txBody>
          <a:bodyPr>
            <a:normAutofit/>
          </a:bodyPr>
          <a:lstStyle/>
          <a:p>
            <a:r>
              <a:rPr lang="en-US" sz="3600" dirty="0">
                <a:latin typeface="Comic Sans MS" panose="030F0702030302020204" pitchFamily="66" charset="0"/>
              </a:rPr>
              <a:t>Who can remember what our </a:t>
            </a:r>
            <a:r>
              <a:rPr lang="en-US" sz="3600" dirty="0" err="1">
                <a:latin typeface="Comic Sans MS" panose="030F0702030302020204" pitchFamily="66" charset="0"/>
              </a:rPr>
              <a:t>Maths</a:t>
            </a:r>
            <a:r>
              <a:rPr lang="en-US" sz="3600" dirty="0">
                <a:latin typeface="Comic Sans MS" panose="030F0702030302020204" pitchFamily="66" charset="0"/>
              </a:rPr>
              <a:t> topic is?</a:t>
            </a:r>
            <a:endParaRPr lang="en-GB" sz="3600" dirty="0">
              <a:latin typeface="Comic Sans MS" panose="030F0702030302020204" pitchFamily="66" charset="0"/>
            </a:endParaRPr>
          </a:p>
        </p:txBody>
      </p:sp>
      <p:pic>
        <p:nvPicPr>
          <p:cNvPr id="31748" name="Picture 4" descr="What is a Bar chart? - Answered - Twinkl teaching Wiki">
            <a:extLst>
              <a:ext uri="{FF2B5EF4-FFF2-40B4-BE49-F238E27FC236}">
                <a16:creationId xmlns:a16="http://schemas.microsoft.com/office/drawing/2014/main" id="{A2087C60-9686-46B2-8612-94ECE67E0E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1233" y="1847654"/>
            <a:ext cx="5249534" cy="448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8809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1A229-CCAA-4B98-BCF3-7FF261C2D3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FAD189-3FDE-4312-A7AB-52174A99A4E0}"/>
              </a:ext>
            </a:extLst>
          </p:cNvPr>
          <p:cNvSpPr>
            <a:spLocks noGrp="1"/>
          </p:cNvSpPr>
          <p:nvPr>
            <p:ph idx="1"/>
          </p:nvPr>
        </p:nvSpPr>
        <p:spPr>
          <a:xfrm>
            <a:off x="1097280" y="1845734"/>
            <a:ext cx="8178695" cy="4023360"/>
          </a:xfrm>
        </p:spPr>
        <p:txBody>
          <a:bodyPr>
            <a:normAutofit/>
          </a:bodyPr>
          <a:lstStyle/>
          <a:p>
            <a:r>
              <a:rPr lang="en-US" sz="2100" dirty="0">
                <a:latin typeface="Comic Sans MS" panose="030F0702030302020204" pitchFamily="66" charset="0"/>
              </a:rPr>
              <a:t>How could we use statistics in our persuasive writing?</a:t>
            </a:r>
          </a:p>
          <a:p>
            <a:endParaRPr lang="en-US" sz="2100" dirty="0">
              <a:latin typeface="Comic Sans MS" panose="030F0702030302020204" pitchFamily="66" charset="0"/>
            </a:endParaRPr>
          </a:p>
          <a:p>
            <a:r>
              <a:rPr lang="en-US" sz="2100" dirty="0">
                <a:latin typeface="Comic Sans MS" panose="030F0702030302020204" pitchFamily="66" charset="0"/>
              </a:rPr>
              <a:t>Factual data like statistics can be used to convince the reader to buy your product.</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7AC7AA11-4774-4B7A-925A-AF50C2071CA5}"/>
              </a:ext>
            </a:extLst>
          </p:cNvPr>
          <p:cNvPicPr>
            <a:picLocks noChangeAspect="1"/>
          </p:cNvPicPr>
          <p:nvPr/>
        </p:nvPicPr>
        <p:blipFill rotWithShape="1">
          <a:blip r:embed="rId2"/>
          <a:srcRect l="49252" t="31890" r="41701" b="44880"/>
          <a:stretch/>
        </p:blipFill>
        <p:spPr>
          <a:xfrm>
            <a:off x="9643621" y="3110844"/>
            <a:ext cx="1984585" cy="2866623"/>
          </a:xfrm>
          <a:prstGeom prst="rect">
            <a:avLst/>
          </a:prstGeom>
        </p:spPr>
      </p:pic>
      <p:pic>
        <p:nvPicPr>
          <p:cNvPr id="5" name="Picture 4">
            <a:extLst>
              <a:ext uri="{FF2B5EF4-FFF2-40B4-BE49-F238E27FC236}">
                <a16:creationId xmlns:a16="http://schemas.microsoft.com/office/drawing/2014/main" id="{FBF3DA96-79B9-4409-B220-530442D236E4}"/>
              </a:ext>
            </a:extLst>
          </p:cNvPr>
          <p:cNvPicPr>
            <a:picLocks noChangeAspect="1"/>
          </p:cNvPicPr>
          <p:nvPr/>
        </p:nvPicPr>
        <p:blipFill rotWithShape="1">
          <a:blip r:embed="rId3"/>
          <a:srcRect l="74845" t="34914" r="9845" b="40619"/>
          <a:stretch/>
        </p:blipFill>
        <p:spPr>
          <a:xfrm>
            <a:off x="235668" y="3761515"/>
            <a:ext cx="2582945" cy="2322040"/>
          </a:xfrm>
          <a:prstGeom prst="rect">
            <a:avLst/>
          </a:prstGeom>
        </p:spPr>
      </p:pic>
      <p:pic>
        <p:nvPicPr>
          <p:cNvPr id="6" name="Picture 5">
            <a:extLst>
              <a:ext uri="{FF2B5EF4-FFF2-40B4-BE49-F238E27FC236}">
                <a16:creationId xmlns:a16="http://schemas.microsoft.com/office/drawing/2014/main" id="{7606621F-428F-441F-94F1-C52FCC6B1FCE}"/>
              </a:ext>
            </a:extLst>
          </p:cNvPr>
          <p:cNvPicPr>
            <a:picLocks noChangeAspect="1"/>
          </p:cNvPicPr>
          <p:nvPr/>
        </p:nvPicPr>
        <p:blipFill rotWithShape="1">
          <a:blip r:embed="rId4"/>
          <a:srcRect l="35954" t="35601" r="21907" b="43245"/>
          <a:stretch/>
        </p:blipFill>
        <p:spPr>
          <a:xfrm>
            <a:off x="2992925" y="3857414"/>
            <a:ext cx="6476383" cy="1828800"/>
          </a:xfrm>
          <a:prstGeom prst="rect">
            <a:avLst/>
          </a:prstGeom>
        </p:spPr>
      </p:pic>
    </p:spTree>
    <p:extLst>
      <p:ext uri="{BB962C8B-B14F-4D97-AF65-F5344CB8AC3E}">
        <p14:creationId xmlns:p14="http://schemas.microsoft.com/office/powerpoint/2010/main" val="16736994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1BD16-05B3-40E4-AAAB-58FE766A4F4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CC0E1DE-B959-460D-A4AC-2E374A85C29A}"/>
              </a:ext>
            </a:extLst>
          </p:cNvPr>
          <p:cNvSpPr>
            <a:spLocks noGrp="1"/>
          </p:cNvSpPr>
          <p:nvPr>
            <p:ph idx="1"/>
          </p:nvPr>
        </p:nvSpPr>
        <p:spPr/>
        <p:txBody>
          <a:bodyPr>
            <a:normAutofit/>
          </a:bodyPr>
          <a:lstStyle/>
          <a:p>
            <a:r>
              <a:rPr lang="en-US" sz="2100" dirty="0">
                <a:latin typeface="Comic Sans MS" panose="030F0702030302020204" pitchFamily="66" charset="0"/>
              </a:rPr>
              <a:t>What data could we use if we were trying to persuade people to buy my invention?</a:t>
            </a:r>
          </a:p>
        </p:txBody>
      </p:sp>
    </p:spTree>
    <p:extLst>
      <p:ext uri="{BB962C8B-B14F-4D97-AF65-F5344CB8AC3E}">
        <p14:creationId xmlns:p14="http://schemas.microsoft.com/office/powerpoint/2010/main" val="38543659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6B6A3-53C4-4DEC-8B71-BFB38FA8E4F3}"/>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5DCDA3AF-E1F5-4B9D-8A06-BA451DEA958B}"/>
              </a:ext>
            </a:extLst>
          </p:cNvPr>
          <p:cNvSpPr>
            <a:spLocks noGrp="1"/>
          </p:cNvSpPr>
          <p:nvPr>
            <p:ph idx="1"/>
          </p:nvPr>
        </p:nvSpPr>
        <p:spPr/>
        <p:txBody>
          <a:bodyPr>
            <a:noAutofit/>
          </a:bodyPr>
          <a:lstStyle/>
          <a:p>
            <a:r>
              <a:rPr lang="en-US" sz="2100" dirty="0">
                <a:latin typeface="Comic Sans MS" panose="030F0702030302020204" pitchFamily="66" charset="0"/>
              </a:rPr>
              <a:t>Experiment with using repetition, rhetorical questions and statistics for your own inventions.</a:t>
            </a:r>
          </a:p>
          <a:p>
            <a:r>
              <a:rPr lang="en-US" sz="2100" dirty="0">
                <a:latin typeface="Comic Sans MS" panose="030F0702030302020204" pitchFamily="66" charset="0"/>
              </a:rPr>
              <a:t>You should come up with at least 2 ideas for each feature.</a:t>
            </a:r>
          </a:p>
          <a:p>
            <a:endParaRPr lang="en-US" sz="2100" dirty="0">
              <a:latin typeface="Comic Sans MS" panose="030F0702030302020204" pitchFamily="66" charset="0"/>
            </a:endParaRPr>
          </a:p>
          <a:p>
            <a:endParaRPr lang="en-US" sz="2100" b="1" dirty="0">
              <a:latin typeface="Comic Sans MS" panose="030F0702030302020204" pitchFamily="66" charset="0"/>
            </a:endParaRPr>
          </a:p>
          <a:p>
            <a:endParaRPr lang="en-GB" sz="2100" dirty="0">
              <a:latin typeface="Comic Sans MS" panose="030F0702030302020204" pitchFamily="66" charset="0"/>
            </a:endParaRPr>
          </a:p>
        </p:txBody>
      </p:sp>
    </p:spTree>
    <p:extLst>
      <p:ext uri="{BB962C8B-B14F-4D97-AF65-F5344CB8AC3E}">
        <p14:creationId xmlns:p14="http://schemas.microsoft.com/office/powerpoint/2010/main" val="30713690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470C44-374A-42F3-B87F-B5895C41A293}"/>
              </a:ext>
            </a:extLst>
          </p:cNvPr>
          <p:cNvPicPr>
            <a:picLocks noChangeAspect="1"/>
          </p:cNvPicPr>
          <p:nvPr/>
        </p:nvPicPr>
        <p:blipFill rotWithShape="1">
          <a:blip r:embed="rId2">
            <a:clrChange>
              <a:clrFrom>
                <a:srgbClr val="FFFFFF"/>
              </a:clrFrom>
              <a:clrTo>
                <a:srgbClr val="FFFFFF">
                  <a:alpha val="0"/>
                </a:srgbClr>
              </a:clrTo>
            </a:clrChange>
          </a:blip>
          <a:srcRect l="62242" t="26913" r="11237" b="8591"/>
          <a:stretch/>
        </p:blipFill>
        <p:spPr>
          <a:xfrm>
            <a:off x="3766761" y="0"/>
            <a:ext cx="4658479" cy="6372521"/>
          </a:xfrm>
          <a:prstGeom prst="rect">
            <a:avLst/>
          </a:prstGeom>
        </p:spPr>
      </p:pic>
    </p:spTree>
    <p:extLst>
      <p:ext uri="{BB962C8B-B14F-4D97-AF65-F5344CB8AC3E}">
        <p14:creationId xmlns:p14="http://schemas.microsoft.com/office/powerpoint/2010/main" val="11413114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8C5D9-6E6B-47C7-A68E-A7F53A27A54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4BF8141-1DC9-41AF-B0FB-BF914BAA293F}"/>
              </a:ext>
            </a:extLst>
          </p:cNvPr>
          <p:cNvSpPr>
            <a:spLocks noGrp="1"/>
          </p:cNvSpPr>
          <p:nvPr>
            <p:ph idx="1"/>
          </p:nvPr>
        </p:nvSpPr>
        <p:spPr/>
        <p:txBody>
          <a:bodyPr/>
          <a:lstStyle/>
          <a:p>
            <a:r>
              <a:rPr lang="en-US" b="1" dirty="0">
                <a:solidFill>
                  <a:srgbClr val="FF0000"/>
                </a:solidFill>
                <a:latin typeface="Comic Sans MS" panose="030F0702030302020204" pitchFamily="66" charset="0"/>
              </a:rPr>
              <a:t>Red Pen: </a:t>
            </a:r>
            <a:r>
              <a:rPr lang="en-US" dirty="0">
                <a:solidFill>
                  <a:srgbClr val="FF0000"/>
                </a:solidFill>
                <a:latin typeface="Comic Sans MS" panose="030F0702030302020204" pitchFamily="66" charset="0"/>
              </a:rPr>
              <a:t>read your partner’s work. Have they persuaded you to buy their product? Why/why not? What do they need to do to persuade you? Are there better, more effective word choices they could have used? Help your partner to improve their ideas!</a:t>
            </a:r>
            <a:endParaRPr lang="en-GB" b="1" dirty="0">
              <a:solidFill>
                <a:srgbClr val="FF0000"/>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242861186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1345</TotalTime>
  <Words>2099</Words>
  <Application>Microsoft Office PowerPoint</Application>
  <PresentationFormat>Widescreen</PresentationFormat>
  <Paragraphs>209</Paragraphs>
  <Slides>49</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MS Gothic</vt:lpstr>
      <vt:lpstr>Arial</vt:lpstr>
      <vt:lpstr>Calibri</vt:lpstr>
      <vt:lpstr>Calibri Light</vt:lpstr>
      <vt:lpstr>Comic Sans MS</vt:lpstr>
      <vt:lpstr>Lucida Sans Unicode</vt:lpstr>
      <vt:lpstr>Sassoon Infant Rg</vt:lpstr>
      <vt:lpstr>Times New Roman</vt:lpstr>
      <vt:lpstr>Twinkl</vt:lpstr>
      <vt:lpstr>Retrospect</vt:lpstr>
      <vt:lpstr>Monday 21st June 2021</vt:lpstr>
      <vt:lpstr>Persuade</vt:lpstr>
      <vt:lpstr>Persuade </vt:lpstr>
      <vt:lpstr>PowerPoint Presentation</vt:lpstr>
      <vt:lpstr>PowerPoint Presentation</vt:lpstr>
      <vt:lpstr>Look at the examples on the next slides.</vt:lpstr>
      <vt:lpstr>PowerPoint Presentation</vt:lpstr>
      <vt:lpstr>PowerPoint Presentation</vt:lpstr>
      <vt:lpstr>PowerPoint Presentation</vt:lpstr>
      <vt:lpstr>PowerPoint Presentation</vt:lpstr>
      <vt:lpstr>PowerPoint Presentation</vt:lpstr>
      <vt:lpstr>Persuasive Writing Features</vt:lpstr>
      <vt:lpstr>PowerPoint Presentation</vt:lpstr>
      <vt:lpstr>Look at the examples on the next slides.</vt:lpstr>
      <vt:lpstr>PowerPoint Presentation</vt:lpstr>
      <vt:lpstr>PowerPoint Presentation</vt:lpstr>
      <vt:lpstr>PowerPoint Presentation</vt:lpstr>
      <vt:lpstr>PowerPoint Presentation</vt:lpstr>
      <vt:lpstr>Activity</vt:lpstr>
      <vt:lpstr>Tuesday 22nd June 2021</vt:lpstr>
      <vt:lpstr>PowerPoint Presentation</vt:lpstr>
      <vt:lpstr>PowerPoint Presentation</vt:lpstr>
      <vt:lpstr>PowerPoint Presentation</vt:lpstr>
      <vt:lpstr>Activity </vt:lpstr>
      <vt:lpstr>PowerPoint Presentation</vt:lpstr>
      <vt:lpstr>Wednesday 23rd June 2021</vt:lpstr>
      <vt:lpstr>Can you remember the features of persuasive writing?</vt:lpstr>
      <vt:lpstr>Alliteration </vt:lpstr>
      <vt:lpstr>Here is my invention!</vt:lpstr>
      <vt:lpstr>PowerPoint Presentation</vt:lpstr>
      <vt:lpstr>Opinions </vt:lpstr>
      <vt:lpstr>PowerPoint Presentation</vt:lpstr>
      <vt:lpstr>PowerPoint Presentation</vt:lpstr>
      <vt:lpstr>How to use inverted commas:</vt:lpstr>
      <vt:lpstr>PowerPoint Presentation</vt:lpstr>
      <vt:lpstr>Activity </vt:lpstr>
      <vt:lpstr>Thursday 24th June 2021</vt:lpstr>
      <vt:lpstr>We are going to continue to look at persuasive writing features today.</vt:lpstr>
      <vt:lpstr>R – what does the R stand for?</vt:lpstr>
      <vt:lpstr>Repetition and rhetorical questions!</vt:lpstr>
      <vt:lpstr>PowerPoint Presentation</vt:lpstr>
      <vt:lpstr>Rhetorical Questions</vt:lpstr>
      <vt:lpstr>Repetition</vt:lpstr>
      <vt:lpstr>Who can remember what our Maths topic is?</vt:lpstr>
      <vt:lpstr>PowerPoint Presentation</vt:lpstr>
      <vt:lpstr>PowerPoint Presentation</vt:lpstr>
      <vt:lpstr>Activity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21st June 2021</dc:title>
  <dc:creator>Emily Fenner</dc:creator>
  <cp:lastModifiedBy>Emily Fenner</cp:lastModifiedBy>
  <cp:revision>17</cp:revision>
  <dcterms:created xsi:type="dcterms:W3CDTF">2021-06-16T16:28:06Z</dcterms:created>
  <dcterms:modified xsi:type="dcterms:W3CDTF">2021-06-17T14:56:40Z</dcterms:modified>
</cp:coreProperties>
</file>