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256" r:id="rId5"/>
    <p:sldId id="259" r:id="rId6"/>
    <p:sldId id="265" r:id="rId7"/>
    <p:sldId id="318" r:id="rId8"/>
    <p:sldId id="258" r:id="rId9"/>
    <p:sldId id="319" r:id="rId10"/>
    <p:sldId id="260" r:id="rId11"/>
    <p:sldId id="261" r:id="rId12"/>
    <p:sldId id="262" r:id="rId13"/>
    <p:sldId id="263" r:id="rId14"/>
    <p:sldId id="320" r:id="rId15"/>
    <p:sldId id="321" r:id="rId16"/>
    <p:sldId id="268" r:id="rId17"/>
    <p:sldId id="304" r:id="rId18"/>
    <p:sldId id="273" r:id="rId19"/>
    <p:sldId id="270" r:id="rId20"/>
    <p:sldId id="271" r:id="rId21"/>
    <p:sldId id="274" r:id="rId22"/>
    <p:sldId id="275" r:id="rId23"/>
    <p:sldId id="276" r:id="rId24"/>
    <p:sldId id="292" r:id="rId25"/>
    <p:sldId id="325" r:id="rId26"/>
    <p:sldId id="326" r:id="rId27"/>
    <p:sldId id="327" r:id="rId28"/>
    <p:sldId id="328" r:id="rId29"/>
    <p:sldId id="329" r:id="rId30"/>
    <p:sldId id="330" r:id="rId31"/>
    <p:sldId id="302" r:id="rId32"/>
    <p:sldId id="272" r:id="rId33"/>
    <p:sldId id="322" r:id="rId34"/>
    <p:sldId id="323" r:id="rId35"/>
    <p:sldId id="324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4C70C6-B834-EA23-249F-2763398EB89E}" v="14" dt="2020-09-06T19:42:04.079"/>
    <p1510:client id="{78A3CD0C-B010-6881-797C-C8AF3B614852}" v="1" dt="2020-09-06T20:11:54.890"/>
    <p1510:client id="{95DAF150-F3AC-BD86-937D-7E79C6BBE8D9}" v="1" dt="2020-09-07T07:25:54.0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78A3CD0C-B010-6881-797C-C8AF3B614852}"/>
    <pc:docChg chg="sldOrd">
      <pc:chgData name="Sophie George" userId="S::sophie.george@binfieldschool.com::4f28b023-62da-4b6d-b7ef-1a072026c160" providerId="AD" clId="Web-{78A3CD0C-B010-6881-797C-C8AF3B614852}" dt="2020-09-06T20:11:54.890" v="0"/>
      <pc:docMkLst>
        <pc:docMk/>
      </pc:docMkLst>
      <pc:sldChg chg="ord">
        <pc:chgData name="Sophie George" userId="S::sophie.george@binfieldschool.com::4f28b023-62da-4b6d-b7ef-1a072026c160" providerId="AD" clId="Web-{78A3CD0C-B010-6881-797C-C8AF3B614852}" dt="2020-09-06T20:11:54.890" v="0"/>
        <pc:sldMkLst>
          <pc:docMk/>
          <pc:sldMk cId="2076150060" sldId="266"/>
        </pc:sldMkLst>
      </pc:sldChg>
    </pc:docChg>
  </pc:docChgLst>
  <pc:docChgLst>
    <pc:chgData name="Alice Watton" userId="S::alice.watton@binfieldschool.com::6069b4f6-8cea-49bf-a38a-e31e2340431d" providerId="AD" clId="Web-{4C4C70C6-B834-EA23-249F-2763398EB89E}"/>
    <pc:docChg chg="modSld">
      <pc:chgData name="Alice Watton" userId="S::alice.watton@binfieldschool.com::6069b4f6-8cea-49bf-a38a-e31e2340431d" providerId="AD" clId="Web-{4C4C70C6-B834-EA23-249F-2763398EB89E}" dt="2020-09-06T19:42:03.720" v="12" actId="20577"/>
      <pc:docMkLst>
        <pc:docMk/>
      </pc:docMkLst>
      <pc:sldChg chg="modSp">
        <pc:chgData name="Alice Watton" userId="S::alice.watton@binfieldschool.com::6069b4f6-8cea-49bf-a38a-e31e2340431d" providerId="AD" clId="Web-{4C4C70C6-B834-EA23-249F-2763398EB89E}" dt="2020-09-06T19:42:03.720" v="12" actId="20577"/>
        <pc:sldMkLst>
          <pc:docMk/>
          <pc:sldMk cId="1443148965" sldId="265"/>
        </pc:sldMkLst>
        <pc:spChg chg="mod">
          <ac:chgData name="Alice Watton" userId="S::alice.watton@binfieldschool.com::6069b4f6-8cea-49bf-a38a-e31e2340431d" providerId="AD" clId="Web-{4C4C70C6-B834-EA23-249F-2763398EB89E}" dt="2020-09-06T19:42:03.720" v="12" actId="20577"/>
          <ac:spMkLst>
            <pc:docMk/>
            <pc:sldMk cId="1443148965" sldId="265"/>
            <ac:spMk id="16" creationId="{3EC548EC-C3EB-4D27-8DBA-3A97367754C2}"/>
          </ac:spMkLst>
        </pc:spChg>
      </pc:sldChg>
    </pc:docChg>
  </pc:docChgLst>
  <pc:docChgLst>
    <pc:chgData name="Alice Watton" userId="S::alice.watton@binfieldschool.com::6069b4f6-8cea-49bf-a38a-e31e2340431d" providerId="AD" clId="Web-{95DAF150-F3AC-BD86-937D-7E79C6BBE8D9}"/>
    <pc:docChg chg="delSld">
      <pc:chgData name="Alice Watton" userId="S::alice.watton@binfieldschool.com::6069b4f6-8cea-49bf-a38a-e31e2340431d" providerId="AD" clId="Web-{95DAF150-F3AC-BD86-937D-7E79C6BBE8D9}" dt="2020-09-07T07:25:54.066" v="0"/>
      <pc:docMkLst>
        <pc:docMk/>
      </pc:docMkLst>
      <pc:sldChg chg="del">
        <pc:chgData name="Alice Watton" userId="S::alice.watton@binfieldschool.com::6069b4f6-8cea-49bf-a38a-e31e2340431d" providerId="AD" clId="Web-{95DAF150-F3AC-BD86-937D-7E79C6BBE8D9}" dt="2020-09-07T07:25:54.066" v="0"/>
        <pc:sldMkLst>
          <pc:docMk/>
          <pc:sldMk cId="2076150060" sldId="26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171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819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859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425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22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653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883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523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45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27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837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0858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77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137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888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6E867-73DE-4A82-BB44-EC0BF7E8F362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2085580-D325-4DFA-A25B-F5AD8447F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658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xfordowl.co.uk/for-school/read-write-inc-spelling?sort_field=order&amp;sort_dir=asc&amp;toggle=header-block-information-closed&amp;query=&amp;year_group=year+2%2F+primary+3&amp;unit=&amp;resource_type=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news/av/uk-england-hereford-worcester-50898386" TargetMode="Externa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1812" y="1415934"/>
            <a:ext cx="7755714" cy="1646302"/>
          </a:xfrm>
        </p:spPr>
        <p:txBody>
          <a:bodyPr/>
          <a:lstStyle/>
          <a:p>
            <a:pPr algn="ctr"/>
            <a:r>
              <a:rPr lang="en-GB" sz="4400" dirty="0">
                <a:solidFill>
                  <a:srgbClr val="002060"/>
                </a:solidFill>
                <a:latin typeface="Twinkl Cursive Looped" panose="02000000000000000000" pitchFamily="2" charset="0"/>
              </a:rPr>
              <a:t>Buddy’s Morning Challenge:</a:t>
            </a:r>
            <a:br>
              <a:rPr lang="en-GB" sz="4400" dirty="0">
                <a:solidFill>
                  <a:srgbClr val="002060"/>
                </a:solidFill>
                <a:latin typeface="Twinkl Cursive Looped" panose="02000000000000000000" pitchFamily="2" charset="0"/>
              </a:rPr>
            </a:br>
            <a:br>
              <a:rPr lang="en-GB" sz="4400" dirty="0">
                <a:solidFill>
                  <a:srgbClr val="002060"/>
                </a:solidFill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6F827FA-CC9A-4D9C-83A2-764A701D560F}"/>
              </a:ext>
            </a:extLst>
          </p:cNvPr>
          <p:cNvSpPr txBox="1">
            <a:spLocks/>
          </p:cNvSpPr>
          <p:nvPr/>
        </p:nvSpPr>
        <p:spPr>
          <a:xfrm>
            <a:off x="619923" y="0"/>
            <a:ext cx="7061201" cy="98552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dirty="0">
                <a:solidFill>
                  <a:srgbClr val="002060"/>
                </a:solidFill>
                <a:latin typeface="Twinkl Cursive Looped" panose="02000000000000000000" pitchFamily="2" charset="0"/>
              </a:rPr>
              <a:t>GOOD MORNING!</a:t>
            </a: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354292" y="55702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142403" y="2830925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B106BAD1-06EF-451C-A01A-FE51C72B2F9F}"/>
              </a:ext>
            </a:extLst>
          </p:cNvPr>
          <p:cNvSpPr/>
          <p:nvPr/>
        </p:nvSpPr>
        <p:spPr>
          <a:xfrm>
            <a:off x="37878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1092104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1018789" y="2830925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0882668" y="55702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74D5371-0412-4E2E-8C23-B641EF90B7F7}"/>
              </a:ext>
            </a:extLst>
          </p:cNvPr>
          <p:cNvSpPr/>
          <p:nvPr/>
        </p:nvSpPr>
        <p:spPr>
          <a:xfrm>
            <a:off x="4141076" y="1869521"/>
            <a:ext cx="1954924" cy="15799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/>
              <a:t>B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3BE06C9-06F4-4745-97B7-923E6EB040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70533" y="91631"/>
            <a:ext cx="2483604" cy="37957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1A6F6E8-10BE-416F-BAC1-F0DBE5776E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125" y="1784985"/>
            <a:ext cx="5419725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11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4132" y="1983534"/>
            <a:ext cx="8149628" cy="1646302"/>
          </a:xfrm>
        </p:spPr>
        <p:txBody>
          <a:bodyPr/>
          <a:lstStyle/>
          <a:p>
            <a:pPr algn="ctr"/>
            <a:r>
              <a:rPr lang="en-GB" sz="4400" dirty="0">
                <a:solidFill>
                  <a:srgbClr val="002060"/>
                </a:solidFill>
                <a:latin typeface="+mn-lt"/>
              </a:rPr>
              <a:t>Read Write Inc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r>
              <a:rPr lang="en-GB" sz="1400" dirty="0">
                <a:hlinkClick r:id="rId2"/>
              </a:rPr>
              <a:t>https://www.oxfordowl.co.uk/for-school/read-write-inc-spelling?sort_field=order&amp;sort_dir=asc&amp;toggle=header-block-information-closed&amp;query=&amp;year_group=year+2%2F+primary+3&amp;unit=&amp;resource_type=#</a:t>
            </a: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9A9B25F-ED45-4C69-AA0B-C3B2ABBFDDF4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9:00-10:00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0573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r>
              <a:rPr lang="en-GB" sz="4400" u="sng" dirty="0">
                <a:solidFill>
                  <a:srgbClr val="002060"/>
                </a:solidFill>
                <a:latin typeface="+mn-lt"/>
              </a:rPr>
              <a:t>Bole Time!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098" name="Picture 2" descr="scavenger hunt Acf treasure hunt jpg - Clipartix">
            <a:extLst>
              <a:ext uri="{FF2B5EF4-FFF2-40B4-BE49-F238E27FC236}">
                <a16:creationId xmlns:a16="http://schemas.microsoft.com/office/drawing/2014/main" id="{D9326EB6-C0AB-4B60-A85A-F72161E74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4971" y="972787"/>
            <a:ext cx="5409931" cy="548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3EC548EC-C3EB-4D27-8DBA-3A97367754C2}"/>
              </a:ext>
            </a:extLst>
          </p:cNvPr>
          <p:cNvSpPr txBox="1">
            <a:spLocks/>
          </p:cNvSpPr>
          <p:nvPr/>
        </p:nvSpPr>
        <p:spPr>
          <a:xfrm>
            <a:off x="1282893" y="342900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2060"/>
                </a:solidFill>
                <a:latin typeface="+mn-lt"/>
              </a:rPr>
              <a:t>We are going to… go on a spelling scavenger hunt!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D9715D16-14DF-40B5-8903-525D64CD0647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10:00-10:30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3148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46A8B55-C11A-4C8F-96E7-7DA618FFBC74}"/>
              </a:ext>
            </a:extLst>
          </p:cNvPr>
          <p:cNvSpPr/>
          <p:nvPr/>
        </p:nvSpPr>
        <p:spPr>
          <a:xfrm>
            <a:off x="5389418" y="3235806"/>
            <a:ext cx="5223164" cy="2319868"/>
          </a:xfrm>
          <a:prstGeom prst="wedgeRoundRectCallout">
            <a:avLst>
              <a:gd name="adj1" fmla="val -62743"/>
              <a:gd name="adj2" fmla="val 46973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957" y="0"/>
            <a:ext cx="9127683" cy="1646302"/>
          </a:xfrm>
        </p:spPr>
        <p:txBody>
          <a:bodyPr/>
          <a:lstStyle/>
          <a:p>
            <a:r>
              <a:rPr lang="en-GB" u="sng" dirty="0"/>
              <a:t>Monday 7th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1096899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C: Number 5</a:t>
            </a:r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schemeClr val="tx1"/>
                </a:solidFill>
                <a:latin typeface="+mj-lt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32" y="2990573"/>
            <a:ext cx="4321643" cy="399211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5902036" y="3622196"/>
            <a:ext cx="4710546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Please write the date and L.O neatly in your book and underline it with a pencil and ruler</a:t>
            </a:r>
            <a:r>
              <a:rPr lang="en-US" sz="28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.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78EB37FB-F143-4FFE-BAE4-701D33B81A9A}"/>
              </a:ext>
            </a:extLst>
          </p:cNvPr>
          <p:cNvSpPr/>
          <p:nvPr/>
        </p:nvSpPr>
        <p:spPr>
          <a:xfrm>
            <a:off x="3567545" y="2189019"/>
            <a:ext cx="4336473" cy="249381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fontScale="25000" lnSpcReduction="20000"/>
          </a:bodyPr>
          <a:lstStyle/>
          <a:p>
            <a:pPr algn="ctr"/>
            <a:r>
              <a:rPr lang="en-US" sz="1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431472" y="2971035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Show me…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2682D12-FF4F-48EF-8D98-0C06D5BE3720}"/>
              </a:ext>
            </a:extLst>
          </p:cNvPr>
          <p:cNvSpPr txBox="1">
            <a:spLocks/>
          </p:cNvSpPr>
          <p:nvPr/>
        </p:nvSpPr>
        <p:spPr>
          <a:xfrm>
            <a:off x="443345" y="5283987"/>
            <a:ext cx="2854036" cy="9029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Use your whiteboards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CC3468A9-9B5C-48ED-A632-F20257F87899}"/>
              </a:ext>
            </a:extLst>
          </p:cNvPr>
          <p:cNvSpPr txBox="1">
            <a:spLocks/>
          </p:cNvSpPr>
          <p:nvPr/>
        </p:nvSpPr>
        <p:spPr>
          <a:xfrm>
            <a:off x="713509" y="1029338"/>
            <a:ext cx="2854036" cy="9029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Use your body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E67E0A5C-9B39-49B4-AD45-889E96F81685}"/>
              </a:ext>
            </a:extLst>
          </p:cNvPr>
          <p:cNvSpPr txBox="1">
            <a:spLocks/>
          </p:cNvSpPr>
          <p:nvPr/>
        </p:nvSpPr>
        <p:spPr>
          <a:xfrm>
            <a:off x="8749145" y="2775010"/>
            <a:ext cx="2854036" cy="9029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Use things on your table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Arrow: Up 3">
            <a:extLst>
              <a:ext uri="{FF2B5EF4-FFF2-40B4-BE49-F238E27FC236}">
                <a16:creationId xmlns:a16="http://schemas.microsoft.com/office/drawing/2014/main" id="{23C4CA5B-0ED3-4B25-9635-11DF410B3836}"/>
              </a:ext>
            </a:extLst>
          </p:cNvPr>
          <p:cNvSpPr/>
          <p:nvPr/>
        </p:nvSpPr>
        <p:spPr>
          <a:xfrm rot="19301301">
            <a:off x="3020291" y="1634836"/>
            <a:ext cx="692727" cy="1336199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Up 13">
            <a:extLst>
              <a:ext uri="{FF2B5EF4-FFF2-40B4-BE49-F238E27FC236}">
                <a16:creationId xmlns:a16="http://schemas.microsoft.com/office/drawing/2014/main" id="{3C6B9B58-FEE5-464D-AFB9-2868D561D39F}"/>
              </a:ext>
            </a:extLst>
          </p:cNvPr>
          <p:cNvSpPr/>
          <p:nvPr/>
        </p:nvSpPr>
        <p:spPr>
          <a:xfrm rot="12726669">
            <a:off x="3221182" y="4224619"/>
            <a:ext cx="692727" cy="1336199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Up 14">
            <a:extLst>
              <a:ext uri="{FF2B5EF4-FFF2-40B4-BE49-F238E27FC236}">
                <a16:creationId xmlns:a16="http://schemas.microsoft.com/office/drawing/2014/main" id="{BA8AB14C-68B4-4806-8337-699AE70164F5}"/>
              </a:ext>
            </a:extLst>
          </p:cNvPr>
          <p:cNvSpPr/>
          <p:nvPr/>
        </p:nvSpPr>
        <p:spPr>
          <a:xfrm rot="5651109">
            <a:off x="8249250" y="2872393"/>
            <a:ext cx="692727" cy="1336199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91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78EB37FB-F143-4FFE-BAE4-701D33B81A9A}"/>
              </a:ext>
            </a:extLst>
          </p:cNvPr>
          <p:cNvSpPr/>
          <p:nvPr/>
        </p:nvSpPr>
        <p:spPr>
          <a:xfrm>
            <a:off x="3567545" y="2189019"/>
            <a:ext cx="4336473" cy="249381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investigate different ways to represent a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431472" y="2971035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Show me…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2682D12-FF4F-48EF-8D98-0C06D5BE3720}"/>
              </a:ext>
            </a:extLst>
          </p:cNvPr>
          <p:cNvSpPr txBox="1">
            <a:spLocks/>
          </p:cNvSpPr>
          <p:nvPr/>
        </p:nvSpPr>
        <p:spPr>
          <a:xfrm>
            <a:off x="443345" y="5283987"/>
            <a:ext cx="2854036" cy="9029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Use your whiteboards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CC3468A9-9B5C-48ED-A632-F20257F87899}"/>
              </a:ext>
            </a:extLst>
          </p:cNvPr>
          <p:cNvSpPr txBox="1">
            <a:spLocks/>
          </p:cNvSpPr>
          <p:nvPr/>
        </p:nvSpPr>
        <p:spPr>
          <a:xfrm>
            <a:off x="713509" y="1029338"/>
            <a:ext cx="2854036" cy="9029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Use your body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E67E0A5C-9B39-49B4-AD45-889E96F81685}"/>
              </a:ext>
            </a:extLst>
          </p:cNvPr>
          <p:cNvSpPr txBox="1">
            <a:spLocks/>
          </p:cNvSpPr>
          <p:nvPr/>
        </p:nvSpPr>
        <p:spPr>
          <a:xfrm>
            <a:off x="8749145" y="2775010"/>
            <a:ext cx="2854036" cy="9029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Use things on your table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Arrow: Up 3">
            <a:extLst>
              <a:ext uri="{FF2B5EF4-FFF2-40B4-BE49-F238E27FC236}">
                <a16:creationId xmlns:a16="http://schemas.microsoft.com/office/drawing/2014/main" id="{23C4CA5B-0ED3-4B25-9635-11DF410B3836}"/>
              </a:ext>
            </a:extLst>
          </p:cNvPr>
          <p:cNvSpPr/>
          <p:nvPr/>
        </p:nvSpPr>
        <p:spPr>
          <a:xfrm rot="19301301">
            <a:off x="3020291" y="1634836"/>
            <a:ext cx="692727" cy="1336199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Up 13">
            <a:extLst>
              <a:ext uri="{FF2B5EF4-FFF2-40B4-BE49-F238E27FC236}">
                <a16:creationId xmlns:a16="http://schemas.microsoft.com/office/drawing/2014/main" id="{3C6B9B58-FEE5-464D-AFB9-2868D561D39F}"/>
              </a:ext>
            </a:extLst>
          </p:cNvPr>
          <p:cNvSpPr/>
          <p:nvPr/>
        </p:nvSpPr>
        <p:spPr>
          <a:xfrm rot="12726669">
            <a:off x="3221182" y="4224619"/>
            <a:ext cx="692727" cy="1336199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Up 14">
            <a:extLst>
              <a:ext uri="{FF2B5EF4-FFF2-40B4-BE49-F238E27FC236}">
                <a16:creationId xmlns:a16="http://schemas.microsoft.com/office/drawing/2014/main" id="{BA8AB14C-68B4-4806-8337-699AE70164F5}"/>
              </a:ext>
            </a:extLst>
          </p:cNvPr>
          <p:cNvSpPr/>
          <p:nvPr/>
        </p:nvSpPr>
        <p:spPr>
          <a:xfrm rot="5651109">
            <a:off x="8249250" y="2872393"/>
            <a:ext cx="692727" cy="1336199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96877FE0-5748-4603-9745-9D8C8BEF6A31}"/>
              </a:ext>
            </a:extLst>
          </p:cNvPr>
          <p:cNvSpPr txBox="1">
            <a:spLocks/>
          </p:cNvSpPr>
          <p:nvPr/>
        </p:nvSpPr>
        <p:spPr>
          <a:xfrm>
            <a:off x="2664351" y="4305975"/>
            <a:ext cx="6608618" cy="24552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5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5</a:t>
            </a:r>
            <a:endParaRPr lang="en-GB" sz="4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5BA4CBC4-1976-4223-B1FB-176DFA0E29D8}"/>
              </a:ext>
            </a:extLst>
          </p:cNvPr>
          <p:cNvSpPr txBox="1">
            <a:spLocks/>
          </p:cNvSpPr>
          <p:nvPr/>
        </p:nvSpPr>
        <p:spPr>
          <a:xfrm>
            <a:off x="0" y="259804"/>
            <a:ext cx="12192000" cy="493362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80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>
                <a:solidFill>
                  <a:schemeClr val="bg1"/>
                </a:solidFill>
                <a:latin typeface="+mj-lt"/>
              </a:rPr>
              <a:t>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87363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investigate different ways to represent a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1634837" y="1689195"/>
            <a:ext cx="7807035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Look around!</a:t>
            </a:r>
          </a:p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How many </a:t>
            </a:r>
            <a:r>
              <a:rPr lang="en-US" sz="4400" b="1" u="sng" dirty="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different ways </a:t>
            </a:r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of making 5 in this classroom?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96877FE0-5748-4603-9745-9D8C8BEF6A31}"/>
              </a:ext>
            </a:extLst>
          </p:cNvPr>
          <p:cNvSpPr txBox="1">
            <a:spLocks/>
          </p:cNvSpPr>
          <p:nvPr/>
        </p:nvSpPr>
        <p:spPr>
          <a:xfrm>
            <a:off x="2359551" y="3613248"/>
            <a:ext cx="6608618" cy="24552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5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5</a:t>
            </a:r>
            <a:endParaRPr lang="en-GB" sz="4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Star: 5 Points 15">
            <a:extLst>
              <a:ext uri="{FF2B5EF4-FFF2-40B4-BE49-F238E27FC236}">
                <a16:creationId xmlns:a16="http://schemas.microsoft.com/office/drawing/2014/main" id="{89CD23DC-BC04-4F8D-9469-BF469DF602EF}"/>
              </a:ext>
            </a:extLst>
          </p:cNvPr>
          <p:cNvSpPr/>
          <p:nvPr/>
        </p:nvSpPr>
        <p:spPr>
          <a:xfrm>
            <a:off x="422564" y="3726873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Star: 5 Points 16">
            <a:extLst>
              <a:ext uri="{FF2B5EF4-FFF2-40B4-BE49-F238E27FC236}">
                <a16:creationId xmlns:a16="http://schemas.microsoft.com/office/drawing/2014/main" id="{23590C96-24D1-47E3-94C0-4F87CA50945F}"/>
              </a:ext>
            </a:extLst>
          </p:cNvPr>
          <p:cNvSpPr/>
          <p:nvPr/>
        </p:nvSpPr>
        <p:spPr>
          <a:xfrm>
            <a:off x="8968169" y="3760193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8D37DE55-1180-4FFB-A2EF-FFA06B5B0E95}"/>
              </a:ext>
            </a:extLst>
          </p:cNvPr>
          <p:cNvSpPr txBox="1">
            <a:spLocks/>
          </p:cNvSpPr>
          <p:nvPr/>
        </p:nvSpPr>
        <p:spPr>
          <a:xfrm>
            <a:off x="0" y="259804"/>
            <a:ext cx="12192000" cy="493362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6070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investigate different ways to represent a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1634837" y="1689195"/>
            <a:ext cx="7807035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u="sng" dirty="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Think Pair Share</a:t>
            </a:r>
          </a:p>
          <a:p>
            <a:pPr algn="ctr"/>
            <a:endParaRPr lang="en-US" sz="4400" b="1" u="sng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Can you come up with a really creative way of making 5 between you?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96877FE0-5748-4603-9745-9D8C8BEF6A31}"/>
              </a:ext>
            </a:extLst>
          </p:cNvPr>
          <p:cNvSpPr txBox="1">
            <a:spLocks/>
          </p:cNvSpPr>
          <p:nvPr/>
        </p:nvSpPr>
        <p:spPr>
          <a:xfrm>
            <a:off x="2359551" y="3613248"/>
            <a:ext cx="6608618" cy="24552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5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5</a:t>
            </a:r>
            <a:endParaRPr lang="en-GB" sz="4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E2E5A218-18C7-46D9-A0DF-9BD0DD348F63}"/>
              </a:ext>
            </a:extLst>
          </p:cNvPr>
          <p:cNvSpPr txBox="1">
            <a:spLocks/>
          </p:cNvSpPr>
          <p:nvPr/>
        </p:nvSpPr>
        <p:spPr>
          <a:xfrm>
            <a:off x="0" y="259804"/>
            <a:ext cx="12192000" cy="493362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69262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investigate different ways to represent a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1634837" y="1689195"/>
            <a:ext cx="7807035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We are going to think about the number 5 in </a:t>
            </a:r>
            <a:r>
              <a:rPr lang="en-US" sz="4400" b="1" u="sng" dirty="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the real world!</a:t>
            </a:r>
          </a:p>
          <a:p>
            <a:pPr algn="ctr"/>
            <a:endParaRPr lang="en-US" sz="4400" b="1" u="sng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endParaRPr lang="en-US" sz="44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96877FE0-5748-4603-9745-9D8C8BEF6A31}"/>
              </a:ext>
            </a:extLst>
          </p:cNvPr>
          <p:cNvSpPr txBox="1">
            <a:spLocks/>
          </p:cNvSpPr>
          <p:nvPr/>
        </p:nvSpPr>
        <p:spPr>
          <a:xfrm>
            <a:off x="2359551" y="3613248"/>
            <a:ext cx="6608618" cy="245520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52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Number 5 Scavenger Hunt sheet!</a:t>
            </a:r>
            <a:endParaRPr lang="en-GB" sz="48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9BD1AC-8BB5-4068-B913-5205049286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30" b="88241" l="3043" r="94229">
                        <a14:foregroundMark x1="94229" y1="37685" x2="94229" y2="37685"/>
                        <a14:foregroundMark x1="74711" y1="7315" x2="74711" y2="7315"/>
                        <a14:foregroundMark x1="61700" y1="2130" x2="61700" y2="2130"/>
                        <a14:foregroundMark x1="7450" y1="88333" x2="7450" y2="88333"/>
                        <a14:foregroundMark x1="3043" y1="87222" x2="3043" y2="8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" b="8780"/>
          <a:stretch/>
        </p:blipFill>
        <p:spPr>
          <a:xfrm rot="16439938">
            <a:off x="125266" y="3157900"/>
            <a:ext cx="3574473" cy="3584455"/>
          </a:xfrm>
          <a:prstGeom prst="rect">
            <a:avLst/>
          </a:prstGeom>
        </p:spPr>
      </p:pic>
      <p:sp>
        <p:nvSpPr>
          <p:cNvPr id="2" name="Subtitle 2">
            <a:extLst>
              <a:ext uri="{FF2B5EF4-FFF2-40B4-BE49-F238E27FC236}">
                <a16:creationId xmlns:a16="http://schemas.microsoft.com/office/drawing/2014/main" id="{8509E8B3-9BC3-4B4C-A245-1E952CEFFCDF}"/>
              </a:ext>
            </a:extLst>
          </p:cNvPr>
          <p:cNvSpPr txBox="1">
            <a:spLocks/>
          </p:cNvSpPr>
          <p:nvPr/>
        </p:nvSpPr>
        <p:spPr>
          <a:xfrm>
            <a:off x="0" y="259804"/>
            <a:ext cx="12192000" cy="493362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5474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investigate different ways to represent a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0" y="2743304"/>
            <a:ext cx="10002982" cy="339304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>
              <a:buFontTx/>
              <a:buChar char="-"/>
            </a:pPr>
            <a:r>
              <a:rPr lang="en-US" sz="86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Work in learning partners. </a:t>
            </a:r>
          </a:p>
          <a:p>
            <a:pPr marL="571500" indent="-571500" algn="ctr">
              <a:buFontTx/>
              <a:buChar char="-"/>
            </a:pPr>
            <a:r>
              <a:rPr lang="en-US" sz="86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Record where you can find the number 5</a:t>
            </a:r>
          </a:p>
          <a:p>
            <a:pPr marL="571500" indent="-571500" algn="ctr">
              <a:buFontTx/>
              <a:buChar char="-"/>
            </a:pPr>
            <a:r>
              <a:rPr lang="en-US" sz="86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Try to find as many as you can in 10 minutes!</a:t>
            </a:r>
          </a:p>
          <a:p>
            <a:pPr marL="571500" indent="-571500" algn="ctr">
              <a:buFontTx/>
              <a:buChar char="-"/>
            </a:pPr>
            <a:endParaRPr lang="en-US" sz="8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  <a:p>
            <a:pPr marL="571500" indent="-571500" algn="ctr">
              <a:buFontTx/>
              <a:buChar char="-"/>
            </a:pPr>
            <a:endParaRPr lang="en-US" sz="8600" b="1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endParaRPr lang="en-US" sz="4400" b="1" u="sng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endParaRPr lang="en-US" sz="44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96877FE0-5748-4603-9745-9D8C8BEF6A31}"/>
              </a:ext>
            </a:extLst>
          </p:cNvPr>
          <p:cNvSpPr txBox="1">
            <a:spLocks/>
          </p:cNvSpPr>
          <p:nvPr/>
        </p:nvSpPr>
        <p:spPr>
          <a:xfrm>
            <a:off x="-477982" y="721651"/>
            <a:ext cx="11402291" cy="24552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Number 5 Scavenger Hunt!</a:t>
            </a:r>
            <a:endParaRPr lang="en-GB" sz="14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9BD1AC-8BB5-4068-B913-5205049286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30" b="88241" l="3043" r="94229">
                        <a14:foregroundMark x1="94229" y1="37685" x2="94229" y2="37685"/>
                        <a14:foregroundMark x1="74711" y1="7315" x2="74711" y2="7315"/>
                        <a14:foregroundMark x1="61700" y1="2130" x2="61700" y2="2130"/>
                        <a14:foregroundMark x1="7450" y1="88333" x2="7450" y2="88333"/>
                        <a14:foregroundMark x1="3043" y1="87222" x2="3043" y2="8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" b="8780"/>
          <a:stretch/>
        </p:blipFill>
        <p:spPr>
          <a:xfrm rot="16439938">
            <a:off x="9888026" y="740296"/>
            <a:ext cx="1282938" cy="1286521"/>
          </a:xfrm>
          <a:prstGeom prst="rect">
            <a:avLst/>
          </a:prstGeom>
        </p:spPr>
      </p:pic>
      <p:sp>
        <p:nvSpPr>
          <p:cNvPr id="2" name="Subtitle 2">
            <a:extLst>
              <a:ext uri="{FF2B5EF4-FFF2-40B4-BE49-F238E27FC236}">
                <a16:creationId xmlns:a16="http://schemas.microsoft.com/office/drawing/2014/main" id="{C1AAC687-8292-4865-9E1C-04591FE8AC49}"/>
              </a:ext>
            </a:extLst>
          </p:cNvPr>
          <p:cNvSpPr txBox="1">
            <a:spLocks/>
          </p:cNvSpPr>
          <p:nvPr/>
        </p:nvSpPr>
        <p:spPr>
          <a:xfrm>
            <a:off x="0" y="259804"/>
            <a:ext cx="12192000" cy="493362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39597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investigate different ways to represent a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346364" y="1371704"/>
            <a:ext cx="10002982" cy="339304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>
              <a:buFontTx/>
              <a:buChar char="-"/>
            </a:pPr>
            <a:r>
              <a:rPr lang="en-US" sz="86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Let’s explore 5 some more!</a:t>
            </a:r>
          </a:p>
          <a:p>
            <a:pPr marL="571500" indent="-571500" algn="ctr">
              <a:buFontTx/>
              <a:buChar char="-"/>
            </a:pPr>
            <a:r>
              <a:rPr lang="en-US" sz="86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Can you…</a:t>
            </a:r>
          </a:p>
          <a:p>
            <a:pPr marL="571500" indent="-571500" algn="ctr">
              <a:buFontTx/>
              <a:buChar char="-"/>
            </a:pPr>
            <a:r>
              <a:rPr lang="en-US" sz="8600" b="1" dirty="0">
                <a:solidFill>
                  <a:schemeClr val="accent2">
                    <a:lumMod val="75000"/>
                  </a:schemeClr>
                </a:solidFill>
                <a:latin typeface="+mj-lt"/>
                <a:cs typeface="Times New Roman" panose="02020603050405020304" pitchFamily="18" charset="0"/>
              </a:rPr>
              <a:t>Make it?</a:t>
            </a:r>
          </a:p>
          <a:p>
            <a:pPr marL="571500" indent="-571500" algn="ctr">
              <a:buFontTx/>
              <a:buChar char="-"/>
            </a:pPr>
            <a:r>
              <a:rPr lang="en-US" sz="8600" b="1" dirty="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Draw it?</a:t>
            </a:r>
          </a:p>
          <a:p>
            <a:pPr marL="571500" indent="-571500" algn="ctr">
              <a:buFontTx/>
              <a:buChar char="-"/>
            </a:pPr>
            <a:r>
              <a:rPr lang="en-US" sz="8600" b="1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Explain it?</a:t>
            </a:r>
          </a:p>
          <a:p>
            <a:pPr marL="571500" indent="-571500" algn="ctr">
              <a:buFontTx/>
              <a:buChar char="-"/>
            </a:pPr>
            <a:endParaRPr lang="en-US" sz="8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  <a:p>
            <a:pPr marL="571500" indent="-571500" algn="ctr">
              <a:buFontTx/>
              <a:buChar char="-"/>
            </a:pPr>
            <a:endParaRPr lang="en-US" sz="8600" b="1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endParaRPr lang="en-US" sz="4400" b="1" u="sng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endParaRPr lang="en-US" sz="44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96877FE0-5748-4603-9745-9D8C8BEF6A31}"/>
              </a:ext>
            </a:extLst>
          </p:cNvPr>
          <p:cNvSpPr txBox="1">
            <a:spLocks/>
          </p:cNvSpPr>
          <p:nvPr/>
        </p:nvSpPr>
        <p:spPr>
          <a:xfrm>
            <a:off x="-477982" y="721651"/>
            <a:ext cx="11402291" cy="24552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14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770E85E7-5EA9-4F15-AAA3-8D5345129E16}"/>
              </a:ext>
            </a:extLst>
          </p:cNvPr>
          <p:cNvSpPr txBox="1">
            <a:spLocks/>
          </p:cNvSpPr>
          <p:nvPr/>
        </p:nvSpPr>
        <p:spPr>
          <a:xfrm>
            <a:off x="0" y="259804"/>
            <a:ext cx="12192000" cy="493362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90214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05428"/>
            <a:ext cx="12192000" cy="493362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investigate different ways to represent a number.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-360218" y="1480329"/>
            <a:ext cx="10002982" cy="3393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ctr">
              <a:buFontTx/>
              <a:buChar char="-"/>
            </a:pPr>
            <a:r>
              <a:rPr lang="en-US" sz="86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The Final Challenge!</a:t>
            </a:r>
            <a:endParaRPr lang="en-US" sz="8600" b="1" dirty="0">
              <a:solidFill>
                <a:schemeClr val="accent2"/>
              </a:solidFill>
              <a:latin typeface="+mj-lt"/>
              <a:cs typeface="Times New Roman" panose="02020603050405020304" pitchFamily="18" charset="0"/>
            </a:endParaRPr>
          </a:p>
          <a:p>
            <a:pPr marL="571500" indent="-571500" algn="ctr">
              <a:buFontTx/>
              <a:buChar char="-"/>
            </a:pPr>
            <a:endParaRPr lang="en-US" sz="86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  <a:p>
            <a:pPr marL="571500" indent="-571500" algn="ctr">
              <a:buFontTx/>
              <a:buChar char="-"/>
            </a:pPr>
            <a:endParaRPr lang="en-US" sz="8600" b="1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endParaRPr lang="en-US" sz="4400" b="1" u="sng" dirty="0">
              <a:solidFill>
                <a:schemeClr val="accent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endParaRPr lang="en-US" sz="44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96877FE0-5748-4603-9745-9D8C8BEF6A31}"/>
              </a:ext>
            </a:extLst>
          </p:cNvPr>
          <p:cNvSpPr txBox="1">
            <a:spLocks/>
          </p:cNvSpPr>
          <p:nvPr/>
        </p:nvSpPr>
        <p:spPr>
          <a:xfrm>
            <a:off x="-477982" y="721651"/>
            <a:ext cx="11402291" cy="24552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1400" dirty="0">
              <a:solidFill>
                <a:schemeClr val="accent2"/>
              </a:solidFill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16894C-4F68-4D88-9FBA-BB6796456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7" y="4195602"/>
            <a:ext cx="2438400" cy="2438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463B2D-5C34-4983-AF6B-B35F99C2B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137" y="4158471"/>
            <a:ext cx="2438400" cy="2438400"/>
          </a:xfrm>
          <a:prstGeom prst="rect">
            <a:avLst/>
          </a:prstGeom>
        </p:spPr>
      </p:pic>
      <p:sp>
        <p:nvSpPr>
          <p:cNvPr id="2" name="Subtitle 2">
            <a:extLst>
              <a:ext uri="{FF2B5EF4-FFF2-40B4-BE49-F238E27FC236}">
                <a16:creationId xmlns:a16="http://schemas.microsoft.com/office/drawing/2014/main" id="{ADCE5569-C3AB-4F91-908A-BE73B709575E}"/>
              </a:ext>
            </a:extLst>
          </p:cNvPr>
          <p:cNvSpPr txBox="1">
            <a:spLocks/>
          </p:cNvSpPr>
          <p:nvPr/>
        </p:nvSpPr>
        <p:spPr>
          <a:xfrm>
            <a:off x="0" y="259804"/>
            <a:ext cx="12192000" cy="493362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1044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C548EC-C3EB-4D27-8DBA-3A97367754C2}"/>
              </a:ext>
            </a:extLst>
          </p:cNvPr>
          <p:cNvSpPr txBox="1">
            <a:spLocks/>
          </p:cNvSpPr>
          <p:nvPr/>
        </p:nvSpPr>
        <p:spPr>
          <a:xfrm>
            <a:off x="2797562" y="3074396"/>
            <a:ext cx="5788467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Break Time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94F99B2-43A8-4474-B4DE-3288D2FB8151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11:20-11:35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274236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7DE805-8149-4FC7-9F08-E0283731739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11:35-12:25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059569-9551-4407-B0A0-9D03517D34D2}"/>
              </a:ext>
            </a:extLst>
          </p:cNvPr>
          <p:cNvSpPr txBox="1">
            <a:spLocks/>
          </p:cNvSpPr>
          <p:nvPr/>
        </p:nvSpPr>
        <p:spPr>
          <a:xfrm>
            <a:off x="2797562" y="3074396"/>
            <a:ext cx="5788467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English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35455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C548EC-C3EB-4D27-8DBA-3A97367754C2}"/>
              </a:ext>
            </a:extLst>
          </p:cNvPr>
          <p:cNvSpPr txBox="1">
            <a:spLocks/>
          </p:cNvSpPr>
          <p:nvPr/>
        </p:nvSpPr>
        <p:spPr>
          <a:xfrm>
            <a:off x="841831" y="336895"/>
            <a:ext cx="10508337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Lunch Outside &amp; Prayer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FB64352-4291-4F31-A784-542E3B19C3BA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12:20-12:40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EC48F7-1871-45C3-A679-7FAE5D10E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161" y="1835532"/>
            <a:ext cx="7167424" cy="461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1037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C548EC-C3EB-4D27-8DBA-3A97367754C2}"/>
              </a:ext>
            </a:extLst>
          </p:cNvPr>
          <p:cNvSpPr txBox="1">
            <a:spLocks/>
          </p:cNvSpPr>
          <p:nvPr/>
        </p:nvSpPr>
        <p:spPr>
          <a:xfrm>
            <a:off x="2797562" y="3074396"/>
            <a:ext cx="5788467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Lunch Inside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01A09F5-3EAA-4500-8AD6-A28B07554B06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12:40-13:10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35776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C548EC-C3EB-4D27-8DBA-3A97367754C2}"/>
              </a:ext>
            </a:extLst>
          </p:cNvPr>
          <p:cNvSpPr txBox="1">
            <a:spLocks/>
          </p:cNvSpPr>
          <p:nvPr/>
        </p:nvSpPr>
        <p:spPr>
          <a:xfrm>
            <a:off x="1342769" y="4450688"/>
            <a:ext cx="8864536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Jigsaw</a:t>
            </a:r>
          </a:p>
          <a:p>
            <a:pPr algn="ctr"/>
            <a:endParaRPr lang="en-GB" sz="6600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What makes a good friend?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AF37692-6EC3-426A-8AF4-146575AB2175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13:10-14:20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40487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F891D-9232-4A2D-A602-5B7539675E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tar: 5 Points 3">
            <a:extLst>
              <a:ext uri="{FF2B5EF4-FFF2-40B4-BE49-F238E27FC236}">
                <a16:creationId xmlns:a16="http://schemas.microsoft.com/office/drawing/2014/main" id="{F3D3B6A4-9493-41D6-A8F4-220492DE0DED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37895076-186E-4B9B-8930-2DD67E5BAE35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180F777C-E338-4A8E-9DF1-F289FBF13124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BE1E4434-3883-478D-BDC5-274672ECCDEA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67CC049-C3D1-4DD6-AC8C-CD4F21B700AB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C4500AFE-0911-451A-84BB-61AB1994F296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Star: 5 Points 15">
            <a:extLst>
              <a:ext uri="{FF2B5EF4-FFF2-40B4-BE49-F238E27FC236}">
                <a16:creationId xmlns:a16="http://schemas.microsoft.com/office/drawing/2014/main" id="{DB1D663F-D316-455A-A986-5B72C250D554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B70D27B-CA8E-5642-A852-B382D0B8A4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0098" y="108952"/>
            <a:ext cx="5201943" cy="64187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F0C98A8-9C83-6345-A8A5-7C10CD73E81F}"/>
              </a:ext>
            </a:extLst>
          </p:cNvPr>
          <p:cNvSpPr txBox="1"/>
          <p:nvPr/>
        </p:nvSpPr>
        <p:spPr>
          <a:xfrm>
            <a:off x="4897966" y="3664777"/>
            <a:ext cx="25412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/>
              <a:t>Covid</a:t>
            </a:r>
            <a:r>
              <a:rPr lang="en-US" sz="1200" b="1" dirty="0"/>
              <a:t> safety rule 01</a:t>
            </a:r>
          </a:p>
          <a:p>
            <a:endParaRPr lang="en-US" sz="1200" b="1" dirty="0"/>
          </a:p>
          <a:p>
            <a:r>
              <a:rPr lang="en-US" sz="1200" b="1" dirty="0" err="1"/>
              <a:t>Covid</a:t>
            </a:r>
            <a:r>
              <a:rPr lang="en-US" sz="1200" b="1" dirty="0"/>
              <a:t> safety rule 02</a:t>
            </a:r>
          </a:p>
          <a:p>
            <a:endParaRPr lang="en-US" sz="1200" b="1" dirty="0"/>
          </a:p>
          <a:p>
            <a:r>
              <a:rPr lang="en-US" sz="1200" b="1" dirty="0" err="1"/>
              <a:t>Covid</a:t>
            </a:r>
            <a:r>
              <a:rPr lang="en-US" sz="1200" b="1" dirty="0"/>
              <a:t> safety rule 03</a:t>
            </a:r>
          </a:p>
          <a:p>
            <a:endParaRPr lang="en-US" sz="1200" b="1" dirty="0"/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288D6E44-98E5-4D03-AA2A-C75BC9A45F19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0E19CD25-54B7-4D68-B1AA-CA0591CF3C03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AFD6B125-EDD6-4325-801A-EF64FE141FD9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7CAE1248-3E2E-4193-B6B2-200FE74BC7C1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37FC11FB-732F-4D30-AB10-9D7E30E0CF66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Star: 5 Points 14">
            <a:extLst>
              <a:ext uri="{FF2B5EF4-FFF2-40B4-BE49-F238E27FC236}">
                <a16:creationId xmlns:a16="http://schemas.microsoft.com/office/drawing/2014/main" id="{721B665F-DE64-4D5E-B0D1-901CE57A9907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Star: 5 Points 16">
            <a:extLst>
              <a:ext uri="{FF2B5EF4-FFF2-40B4-BE49-F238E27FC236}">
                <a16:creationId xmlns:a16="http://schemas.microsoft.com/office/drawing/2014/main" id="{21B0DF83-40F7-479E-8271-42500C904CBA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2559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B2875C-89B2-4952-9C0D-81BB58236F1E}"/>
              </a:ext>
            </a:extLst>
          </p:cNvPr>
          <p:cNvSpPr txBox="1">
            <a:spLocks/>
          </p:cNvSpPr>
          <p:nvPr/>
        </p:nvSpPr>
        <p:spPr>
          <a:xfrm>
            <a:off x="1358526" y="944879"/>
            <a:ext cx="7817022" cy="114572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Let’s Connect Us!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6FD8C4E-538C-4822-9A6D-000A9EA24CC1}"/>
              </a:ext>
            </a:extLst>
          </p:cNvPr>
          <p:cNvSpPr txBox="1">
            <a:spLocks/>
          </p:cNvSpPr>
          <p:nvPr/>
        </p:nvSpPr>
        <p:spPr>
          <a:xfrm>
            <a:off x="887543" y="3370780"/>
            <a:ext cx="10416914" cy="114572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Lap, Lap, Clap, Tap Game!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pic>
        <p:nvPicPr>
          <p:cNvPr id="8194" name="Picture 2" descr="children-free-clip-art-with-child-playing-dayasriod-top-2-clipartix-friends- clipart-kids-3103_2062 |">
            <a:extLst>
              <a:ext uri="{FF2B5EF4-FFF2-40B4-BE49-F238E27FC236}">
                <a16:creationId xmlns:a16="http://schemas.microsoft.com/office/drawing/2014/main" id="{2D29E2E3-F859-41B7-85FD-785BD0D9A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1200" y="3621488"/>
            <a:ext cx="4703763" cy="312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tar: 5 Points 5">
            <a:extLst>
              <a:ext uri="{FF2B5EF4-FFF2-40B4-BE49-F238E27FC236}">
                <a16:creationId xmlns:a16="http://schemas.microsoft.com/office/drawing/2014/main" id="{05B30C0C-078A-477A-B112-F21169D9C753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1533C08E-600F-4C2B-8F2A-AB5CA5DB49C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7D17A6F-F9DF-4D9E-A8EC-2206C96E925A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07D5BC11-3400-48C3-B85E-CACA4BE8E087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A5CA4302-0640-4532-926D-77F1842C177E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Star: 5 Points 15">
            <a:extLst>
              <a:ext uri="{FF2B5EF4-FFF2-40B4-BE49-F238E27FC236}">
                <a16:creationId xmlns:a16="http://schemas.microsoft.com/office/drawing/2014/main" id="{4CA2698B-2A24-4864-9A09-FE7082178061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Star: 5 Points 17">
            <a:extLst>
              <a:ext uri="{FF2B5EF4-FFF2-40B4-BE49-F238E27FC236}">
                <a16:creationId xmlns:a16="http://schemas.microsoft.com/office/drawing/2014/main" id="{76556504-F1F1-4FE4-88AE-B82077D7F4B9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4404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B2875C-89B2-4952-9C0D-81BB58236F1E}"/>
              </a:ext>
            </a:extLst>
          </p:cNvPr>
          <p:cNvSpPr txBox="1">
            <a:spLocks/>
          </p:cNvSpPr>
          <p:nvPr/>
        </p:nvSpPr>
        <p:spPr>
          <a:xfrm>
            <a:off x="1511690" y="1411918"/>
            <a:ext cx="7817022" cy="114572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Calm Me Time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6FD8C4E-538C-4822-9A6D-000A9EA24CC1}"/>
              </a:ext>
            </a:extLst>
          </p:cNvPr>
          <p:cNvSpPr txBox="1">
            <a:spLocks/>
          </p:cNvSpPr>
          <p:nvPr/>
        </p:nvSpPr>
        <p:spPr>
          <a:xfrm>
            <a:off x="58580" y="3429000"/>
            <a:ext cx="10416914" cy="114572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05B30C0C-078A-477A-B112-F21169D9C753}"/>
              </a:ext>
            </a:extLst>
          </p:cNvPr>
          <p:cNvSpPr/>
          <p:nvPr/>
        </p:nvSpPr>
        <p:spPr>
          <a:xfrm>
            <a:off x="186619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1533C08E-600F-4C2B-8F2A-AB5CA5DB49CA}"/>
              </a:ext>
            </a:extLst>
          </p:cNvPr>
          <p:cNvSpPr/>
          <p:nvPr/>
        </p:nvSpPr>
        <p:spPr>
          <a:xfrm>
            <a:off x="58580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7D17A6F-F9DF-4D9E-A8EC-2206C96E925A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07D5BC11-3400-48C3-B85E-CACA4BE8E087}"/>
              </a:ext>
            </a:extLst>
          </p:cNvPr>
          <p:cNvSpPr/>
          <p:nvPr/>
        </p:nvSpPr>
        <p:spPr>
          <a:xfrm>
            <a:off x="11068096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A5CA4302-0640-4532-926D-77F1842C177E}"/>
              </a:ext>
            </a:extLst>
          </p:cNvPr>
          <p:cNvSpPr/>
          <p:nvPr/>
        </p:nvSpPr>
        <p:spPr>
          <a:xfrm>
            <a:off x="186619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Star: 5 Points 15">
            <a:extLst>
              <a:ext uri="{FF2B5EF4-FFF2-40B4-BE49-F238E27FC236}">
                <a16:creationId xmlns:a16="http://schemas.microsoft.com/office/drawing/2014/main" id="{4CA2698B-2A24-4864-9A09-FE7082178061}"/>
              </a:ext>
            </a:extLst>
          </p:cNvPr>
          <p:cNvSpPr/>
          <p:nvPr/>
        </p:nvSpPr>
        <p:spPr>
          <a:xfrm>
            <a:off x="10583032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Star: 5 Points 17">
            <a:extLst>
              <a:ext uri="{FF2B5EF4-FFF2-40B4-BE49-F238E27FC236}">
                <a16:creationId xmlns:a16="http://schemas.microsoft.com/office/drawing/2014/main" id="{76556504-F1F1-4FE4-88AE-B82077D7F4B9}"/>
              </a:ext>
            </a:extLst>
          </p:cNvPr>
          <p:cNvSpPr/>
          <p:nvPr/>
        </p:nvSpPr>
        <p:spPr>
          <a:xfrm>
            <a:off x="10987237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218" name="Picture 2" descr="44 calm free clipart | Public domain vectors">
            <a:extLst>
              <a:ext uri="{FF2B5EF4-FFF2-40B4-BE49-F238E27FC236}">
                <a16:creationId xmlns:a16="http://schemas.microsoft.com/office/drawing/2014/main" id="{2792F989-62C3-4268-A00A-8BC583F27A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61267" y="1897219"/>
            <a:ext cx="4797773" cy="4290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2781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391438-128A-E14D-A7E6-923A4934DC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3079" y="1207911"/>
            <a:ext cx="3291155" cy="22464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F4941C-FD68-364D-A6F6-DC805BD02C7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536" y="1207072"/>
            <a:ext cx="3375379" cy="2248265"/>
          </a:xfrm>
          <a:prstGeom prst="rect">
            <a:avLst/>
          </a:prstGeom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CC870770-5C64-5B42-884B-C9E8A54ECB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05333" y="412298"/>
            <a:ext cx="2345508" cy="3045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CF59903-69A4-6945-9344-C5DDFA326E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3079" y="3710524"/>
            <a:ext cx="3652647" cy="224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4CB5068B-0CCE-4A49-8AD9-17E44C70A9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76859" y="3706218"/>
            <a:ext cx="2404094" cy="2251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57444324-A92D-5C49-8D32-00A429EEC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82086" y="3712014"/>
            <a:ext cx="3368755" cy="224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08977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37D1F8E6-0F5C-8D4C-B0F5-92413A1D1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2407" y="684651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86982AD-B95B-4D96-A54A-34B026008732}"/>
              </a:ext>
            </a:extLst>
          </p:cNvPr>
          <p:cNvSpPr txBox="1">
            <a:spLocks/>
          </p:cNvSpPr>
          <p:nvPr/>
        </p:nvSpPr>
        <p:spPr>
          <a:xfrm>
            <a:off x="229427" y="833849"/>
            <a:ext cx="10711841" cy="114572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What makes a good friend?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03284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F2BDE7-D83F-49D6-8DB4-1C202DC7A79C}"/>
              </a:ext>
            </a:extLst>
          </p:cNvPr>
          <p:cNvSpPr txBox="1"/>
          <p:nvPr/>
        </p:nvSpPr>
        <p:spPr>
          <a:xfrm>
            <a:off x="1673773" y="1899773"/>
            <a:ext cx="72074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https://www.bbc.co.uk/news/av/uk-england-hereford-worcester-50898386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52527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F2BDE7-D83F-49D6-8DB4-1C202DC7A79C}"/>
              </a:ext>
            </a:extLst>
          </p:cNvPr>
          <p:cNvSpPr txBox="1"/>
          <p:nvPr/>
        </p:nvSpPr>
        <p:spPr>
          <a:xfrm>
            <a:off x="1673773" y="1899773"/>
            <a:ext cx="720746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000" dirty="0"/>
              <a:t>Let’s write an acrostic poem about friendship during </a:t>
            </a:r>
            <a:r>
              <a:rPr lang="en-GB" sz="6000" dirty="0" err="1"/>
              <a:t>Covid</a:t>
            </a:r>
            <a:r>
              <a:rPr lang="en-GB" sz="60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59326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F2BDE7-D83F-49D6-8DB4-1C202DC7A79C}"/>
              </a:ext>
            </a:extLst>
          </p:cNvPr>
          <p:cNvSpPr txBox="1"/>
          <p:nvPr/>
        </p:nvSpPr>
        <p:spPr>
          <a:xfrm>
            <a:off x="979105" y="91994"/>
            <a:ext cx="951974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000" dirty="0"/>
              <a:t>What’s an acrostic poem?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9F68B0-8B1D-4504-8858-AFC7AEE3E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1026" y="1107657"/>
            <a:ext cx="4392339" cy="564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6509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F2BDE7-D83F-49D6-8DB4-1C202DC7A79C}"/>
              </a:ext>
            </a:extLst>
          </p:cNvPr>
          <p:cNvSpPr txBox="1"/>
          <p:nvPr/>
        </p:nvSpPr>
        <p:spPr>
          <a:xfrm>
            <a:off x="1673773" y="1899773"/>
            <a:ext cx="720746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000" dirty="0"/>
              <a:t>Let’s write an acrostic poem about friendship during </a:t>
            </a:r>
            <a:r>
              <a:rPr lang="en-GB" sz="6000" dirty="0" err="1"/>
              <a:t>Covid</a:t>
            </a:r>
            <a:r>
              <a:rPr lang="en-GB" sz="60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846363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C548EC-C3EB-4D27-8DBA-3A97367754C2}"/>
              </a:ext>
            </a:extLst>
          </p:cNvPr>
          <p:cNvSpPr txBox="1">
            <a:spLocks/>
          </p:cNvSpPr>
          <p:nvPr/>
        </p:nvSpPr>
        <p:spPr>
          <a:xfrm>
            <a:off x="1045172" y="1421241"/>
            <a:ext cx="9035335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Collective Worship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040215B-5C1B-47DA-894D-848A8A053D2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14:20-14:40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5741D27E-AB36-4D85-A6F1-2316B55415DE}"/>
              </a:ext>
            </a:extLst>
          </p:cNvPr>
          <p:cNvSpPr txBox="1">
            <a:spLocks/>
          </p:cNvSpPr>
          <p:nvPr/>
        </p:nvSpPr>
        <p:spPr>
          <a:xfrm>
            <a:off x="814516" y="4331645"/>
            <a:ext cx="9035335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6467FDFB-0384-4EC1-8701-A0643DAEF4E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7418433-C418-4691-ABF4-6F76C65E2253}"/>
              </a:ext>
            </a:extLst>
          </p:cNvPr>
          <p:cNvSpPr txBox="1"/>
          <p:nvPr/>
        </p:nvSpPr>
        <p:spPr>
          <a:xfrm>
            <a:off x="3050628" y="3136603"/>
            <a:ext cx="61012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Luke 11: 33 (Mt 5:15;6:22-23)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5223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C548EC-C3EB-4D27-8DBA-3A97367754C2}"/>
              </a:ext>
            </a:extLst>
          </p:cNvPr>
          <p:cNvSpPr txBox="1">
            <a:spLocks/>
          </p:cNvSpPr>
          <p:nvPr/>
        </p:nvSpPr>
        <p:spPr>
          <a:xfrm>
            <a:off x="622376" y="1417702"/>
            <a:ext cx="9035335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Handwriting, Spelling and Reading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040215B-5C1B-47DA-894D-848A8A053D23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14:20-15:10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5741D27E-AB36-4D85-A6F1-2316B55415DE}"/>
              </a:ext>
            </a:extLst>
          </p:cNvPr>
          <p:cNvSpPr txBox="1">
            <a:spLocks/>
          </p:cNvSpPr>
          <p:nvPr/>
        </p:nvSpPr>
        <p:spPr>
          <a:xfrm>
            <a:off x="814516" y="4331645"/>
            <a:ext cx="9035335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6467FDFB-0384-4EC1-8701-A0643DAEF4E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205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C548EC-C3EB-4D27-8DBA-3A97367754C2}"/>
              </a:ext>
            </a:extLst>
          </p:cNvPr>
          <p:cNvSpPr txBox="1">
            <a:spLocks/>
          </p:cNvSpPr>
          <p:nvPr/>
        </p:nvSpPr>
        <p:spPr>
          <a:xfrm>
            <a:off x="2517279" y="279400"/>
            <a:ext cx="5788467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Number Skills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8E520D3-D191-46C8-A086-784B8E61A04C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77CA65-A17E-4901-88C9-1E6B9C9B35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7279" y="1750148"/>
            <a:ext cx="5662662" cy="4891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3446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C548EC-C3EB-4D27-8DBA-3A97367754C2}"/>
              </a:ext>
            </a:extLst>
          </p:cNvPr>
          <p:cNvSpPr txBox="1">
            <a:spLocks/>
          </p:cNvSpPr>
          <p:nvPr/>
        </p:nvSpPr>
        <p:spPr>
          <a:xfrm>
            <a:off x="2804822" y="17599"/>
            <a:ext cx="5788467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Number Skills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8E520D3-D191-46C8-A086-784B8E61A04C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453172-C530-474E-BF77-96933DD63E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3594" y="1417702"/>
            <a:ext cx="5302853" cy="525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847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CA54-3967-4A90-A242-8297EFC88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23" y="-228600"/>
            <a:ext cx="8149628" cy="1646302"/>
          </a:xfrm>
        </p:spPr>
        <p:txBody>
          <a:bodyPr/>
          <a:lstStyle/>
          <a:p>
            <a:pPr algn="ctr"/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F1E757B2-395F-4280-BDAD-FB0AFFEBC4D0}"/>
              </a:ext>
            </a:extLst>
          </p:cNvPr>
          <p:cNvSpPr/>
          <p:nvPr/>
        </p:nvSpPr>
        <p:spPr>
          <a:xfrm>
            <a:off x="218171" y="254002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6833F6B3-14AC-41AD-BF3E-61C431F12DAA}"/>
              </a:ext>
            </a:extLst>
          </p:cNvPr>
          <p:cNvSpPr/>
          <p:nvPr/>
        </p:nvSpPr>
        <p:spPr>
          <a:xfrm>
            <a:off x="90132" y="27940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BC41DB6-59E9-4B81-BB02-841982788058}"/>
              </a:ext>
            </a:extLst>
          </p:cNvPr>
          <p:cNvSpPr/>
          <p:nvPr/>
        </p:nvSpPr>
        <p:spPr>
          <a:xfrm>
            <a:off x="10877857" y="91631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A3FBAAA1-6D00-419E-9235-6FCAC5DEB473}"/>
              </a:ext>
            </a:extLst>
          </p:cNvPr>
          <p:cNvSpPr/>
          <p:nvPr/>
        </p:nvSpPr>
        <p:spPr>
          <a:xfrm>
            <a:off x="11099648" y="175014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ACFAC651-3400-4E18-A37D-798B4E208D55}"/>
              </a:ext>
            </a:extLst>
          </p:cNvPr>
          <p:cNvSpPr/>
          <p:nvPr/>
        </p:nvSpPr>
        <p:spPr>
          <a:xfrm>
            <a:off x="218171" y="5572760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1A8D4C33-703D-45CE-8494-FDE2482E002D}"/>
              </a:ext>
            </a:extLst>
          </p:cNvPr>
          <p:cNvSpPr/>
          <p:nvPr/>
        </p:nvSpPr>
        <p:spPr>
          <a:xfrm>
            <a:off x="10614584" y="365387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022CC6F2-0628-44B8-AA48-608E4C9DC26B}"/>
              </a:ext>
            </a:extLst>
          </p:cNvPr>
          <p:cNvSpPr/>
          <p:nvPr/>
        </p:nvSpPr>
        <p:spPr>
          <a:xfrm>
            <a:off x="11018789" y="5449658"/>
            <a:ext cx="955040" cy="100584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C548EC-C3EB-4D27-8DBA-3A97367754C2}"/>
              </a:ext>
            </a:extLst>
          </p:cNvPr>
          <p:cNvSpPr txBox="1">
            <a:spLocks/>
          </p:cNvSpPr>
          <p:nvPr/>
        </p:nvSpPr>
        <p:spPr>
          <a:xfrm>
            <a:off x="2457980" y="-18907"/>
            <a:ext cx="5788467" cy="25352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600" dirty="0">
                <a:solidFill>
                  <a:srgbClr val="002060"/>
                </a:solidFill>
                <a:latin typeface="+mn-lt"/>
              </a:rPr>
              <a:t>Number Skills</a:t>
            </a:r>
            <a:br>
              <a:rPr lang="en-GB" sz="6600" dirty="0">
                <a:solidFill>
                  <a:srgbClr val="002060"/>
                </a:solidFill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8E520D3-D191-46C8-A086-784B8E61A04C}"/>
              </a:ext>
            </a:extLst>
          </p:cNvPr>
          <p:cNvSpPr txBox="1">
            <a:spLocks/>
          </p:cNvSpPr>
          <p:nvPr/>
        </p:nvSpPr>
        <p:spPr>
          <a:xfrm>
            <a:off x="500921" y="-119732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08704E-891B-4BAA-9A7E-C341BB47A4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7980" y="1383006"/>
            <a:ext cx="6142914" cy="5382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51009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E289E7-D241-45CD-B852-E45B0DB8D15B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7DE58BB-9FE3-4861-AA83-03432C0A44F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8CF093-6CB7-4C3A-9401-77CBF1109B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8894</TotalTime>
  <Words>663</Words>
  <Application>Microsoft Office PowerPoint</Application>
  <PresentationFormat>Widescreen</PresentationFormat>
  <Paragraphs>138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Facet</vt:lpstr>
      <vt:lpstr>Buddy’s Morning Challenge:  </vt:lpstr>
      <vt:lpstr>Read Write Inc https://www.oxfordowl.co.uk/for-school/read-write-inc-spelling?sort_field=order&amp;sort_dir=asc&amp;toggle=header-block-information-closed&amp;query=&amp;year_group=year+2%2F+primary+3&amp;unit=&amp;resource_type=#</vt:lpstr>
      <vt:lpstr>Bole Time! </vt:lpstr>
      <vt:lpstr>Monday 7th September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 </vt:lpstr>
      <vt:lpstr> 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 Watton and Mrs Weston Welcome You To…</dc:title>
  <dc:creator>alice watton</dc:creator>
  <cp:lastModifiedBy>alice watton</cp:lastModifiedBy>
  <cp:revision>49</cp:revision>
  <dcterms:created xsi:type="dcterms:W3CDTF">2020-08-30T11:29:32Z</dcterms:created>
  <dcterms:modified xsi:type="dcterms:W3CDTF">2020-09-07T07:25:54Z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