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8"/>
  </p:notesMasterIdLst>
  <p:sldIdLst>
    <p:sldId id="258" r:id="rId2"/>
    <p:sldId id="264" r:id="rId3"/>
    <p:sldId id="260" r:id="rId4"/>
    <p:sldId id="256" r:id="rId5"/>
    <p:sldId id="278" r:id="rId6"/>
    <p:sldId id="279" r:id="rId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6" d="100"/>
          <a:sy n="76" d="100"/>
        </p:scale>
        <p:origin x="228"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24/03/2021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1416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8846052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397566" y="178904"/>
            <a:ext cx="11151704" cy="5632311"/>
          </a:xfrm>
          <a:prstGeom prst="rect">
            <a:avLst/>
          </a:prstGeom>
          <a:noFill/>
        </p:spPr>
        <p:txBody>
          <a:bodyPr wrap="square" rtlCol="0">
            <a:spAutoFit/>
          </a:bodyPr>
          <a:lstStyle/>
          <a:p>
            <a:r>
              <a:rPr lang="en-GB" sz="6000" u="sng" dirty="0">
                <a:solidFill>
                  <a:schemeClr val="tx1"/>
                </a:solidFill>
                <a:latin typeface="Twinkl Cursive Looped" panose="02000000000000000000" pitchFamily="2" charset="0"/>
              </a:rPr>
              <a:t>Thursday 1</a:t>
            </a:r>
            <a:r>
              <a:rPr lang="en-GB" sz="6000" u="sng" baseline="30000" dirty="0">
                <a:solidFill>
                  <a:schemeClr val="tx1"/>
                </a:solidFill>
                <a:latin typeface="Twinkl Cursive Looped" panose="02000000000000000000" pitchFamily="2" charset="0"/>
              </a:rPr>
              <a:t>st </a:t>
            </a:r>
            <a:r>
              <a:rPr lang="en-GB" sz="6000" u="sng" dirty="0">
                <a:solidFill>
                  <a:schemeClr val="tx1"/>
                </a:solidFill>
                <a:latin typeface="Twinkl Cursive Looped" panose="02000000000000000000" pitchFamily="2" charset="0"/>
              </a:rPr>
              <a:t> April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author skills</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going to explore Roald’s time in boarding school. </a:t>
            </a:r>
            <a:br>
              <a:rPr lang="en" sz="4400" dirty="0">
                <a:latin typeface="Twinkl Cursive Looped" panose="02000000000000000000" pitchFamily="2" charset="0"/>
              </a:rPr>
            </a:b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a:solidFill>
                  <a:srgbClr val="FF3399"/>
                </a:solidFill>
                <a:latin typeface="Twinkl Cursive Looped" panose="02000000000000000000" pitchFamily="2" charset="0"/>
              </a:rPr>
              <a:t>author</a:t>
            </a:r>
            <a:r>
              <a:rPr lang="en" sz="4400" dirty="0">
                <a:solidFill>
                  <a:srgbClr val="00B050"/>
                </a:solidFill>
                <a:latin typeface="Twinkl Cursive Looped" panose="02000000000000000000" pitchFamily="2" charset="0"/>
              </a:rPr>
              <a:t> </a:t>
            </a:r>
            <a:r>
              <a:rPr lang="en" sz="4400" dirty="0">
                <a:latin typeface="Twinkl Cursive Looped" panose="02000000000000000000" pitchFamily="2" charset="0"/>
              </a:rPr>
              <a:t>skills to help us understand how the author respresented the characters.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8" name="Picture 7">
            <a:extLst>
              <a:ext uri="{FF2B5EF4-FFF2-40B4-BE49-F238E27FC236}">
                <a16:creationId xmlns:a16="http://schemas.microsoft.com/office/drawing/2014/main" id="{D87FD1FC-2FDA-4C17-A974-C9298AF5D2A4}"/>
              </a:ext>
            </a:extLst>
          </p:cNvPr>
          <p:cNvPicPr>
            <a:picLocks noChangeAspect="1"/>
          </p:cNvPicPr>
          <p:nvPr/>
        </p:nvPicPr>
        <p:blipFill>
          <a:blip r:embed="rId3"/>
          <a:stretch>
            <a:fillRect/>
          </a:stretch>
        </p:blipFill>
        <p:spPr>
          <a:xfrm>
            <a:off x="9932565" y="266035"/>
            <a:ext cx="1922328" cy="268752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Game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765964" y="1120676"/>
            <a:ext cx="6743962" cy="3785652"/>
          </a:xfrm>
          <a:prstGeom prst="rect">
            <a:avLst/>
          </a:prstGeom>
          <a:noFill/>
        </p:spPr>
        <p:txBody>
          <a:bodyPr wrap="square">
            <a:spAutoFit/>
          </a:bodyPr>
          <a:lstStyle/>
          <a:p>
            <a:r>
              <a:rPr lang="en-GB" sz="4800" dirty="0">
                <a:solidFill>
                  <a:schemeClr val="tx1"/>
                </a:solidFill>
                <a:latin typeface="Twinkl Cursive Looped" panose="02000000000000000000" pitchFamily="2" charset="0"/>
              </a:rPr>
              <a:t>Close your eyes. I’m going to describe a character and I would like you to get into that character’s pose. </a:t>
            </a:r>
            <a:endParaRPr lang="en-GB" sz="5400" dirty="0">
              <a:solidFill>
                <a:schemeClr val="accent6"/>
              </a:solidFill>
              <a:latin typeface="Twinkl Cursive Looped" panose="02000000000000000000" pitchFamily="2" charset="0"/>
            </a:endParaRPr>
          </a:p>
        </p:txBody>
      </p:sp>
      <p:pic>
        <p:nvPicPr>
          <p:cNvPr id="16" name="Picture 15">
            <a:extLst>
              <a:ext uri="{FF2B5EF4-FFF2-40B4-BE49-F238E27FC236}">
                <a16:creationId xmlns:a16="http://schemas.microsoft.com/office/drawing/2014/main" id="{92CABA0E-0F13-43A6-8205-DF3BDB7C5C3B}"/>
              </a:ext>
            </a:extLst>
          </p:cNvPr>
          <p:cNvPicPr>
            <a:picLocks noChangeAspect="1"/>
          </p:cNvPicPr>
          <p:nvPr/>
        </p:nvPicPr>
        <p:blipFill>
          <a:blip r:embed="rId3"/>
          <a:stretch>
            <a:fillRect/>
          </a:stretch>
        </p:blipFill>
        <p:spPr>
          <a:xfrm>
            <a:off x="7286916" y="4160939"/>
            <a:ext cx="2223010" cy="211232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Class Read</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3575973" y="3921216"/>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rtl="0" fontAlgn="base">
              <a:buFont typeface="Arial" panose="020B0604020202020204" pitchFamily="34" charset="0"/>
              <a:buChar char="•"/>
            </a:pPr>
            <a:r>
              <a:rPr lang="en-GB" sz="3600" b="0" i="0" dirty="0">
                <a:solidFill>
                  <a:schemeClr val="tx1"/>
                </a:solidFill>
                <a:effectLst/>
                <a:latin typeface="Twinkl Cursive Looped" panose="02000000000000000000" pitchFamily="2" charset="0"/>
              </a:rPr>
              <a:t>Whilst we are reading, please focus on the characters. We are going to do some drama activities!</a:t>
            </a:r>
          </a:p>
          <a:p>
            <a:pPr marL="342900" lvl="0" indent="-342900" algn="l">
              <a:lnSpc>
                <a:spcPct val="107000"/>
              </a:lnSpc>
              <a:buFont typeface="Calibri" panose="020F0502020204030204" pitchFamily="34" charset="0"/>
              <a:buChar char="-"/>
            </a:pPr>
            <a:endParaRPr lang="en-GB" sz="3600" dirty="0">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a:r>
              <a:rPr lang="en-GB" sz="3200" dirty="0">
                <a:solidFill>
                  <a:schemeClr val="tx1"/>
                </a:solidFill>
                <a:latin typeface="Twinkl Cursive Looped" panose="02000000000000000000" pitchFamily="2" charset="0"/>
              </a:rPr>
              <a:t>Class Read </a:t>
            </a:r>
            <a:r>
              <a:rPr lang="en-GB" sz="3200" b="0" i="0" dirty="0">
                <a:solidFill>
                  <a:schemeClr val="tx1"/>
                </a:solidFill>
                <a:effectLst/>
                <a:latin typeface="Twinkl Cursive Looped" panose="02000000000000000000" pitchFamily="2" charset="0"/>
              </a:rPr>
              <a:t>p.98-103 </a:t>
            </a:r>
            <a:endParaRPr lang="en-GB" sz="8800" dirty="0">
              <a:solidFill>
                <a:schemeClr val="tx1"/>
              </a:solidFill>
              <a:latin typeface="Twinkl Cursive Looped" panose="020000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3097800" y="1412837"/>
            <a:ext cx="6264780" cy="4832092"/>
          </a:xfrm>
          <a:prstGeom prst="rect">
            <a:avLst/>
          </a:prstGeom>
          <a:noFill/>
        </p:spPr>
        <p:txBody>
          <a:bodyPr wrap="square">
            <a:spAutoFit/>
          </a:bodyPr>
          <a:lstStyle/>
          <a:p>
            <a:pPr algn="l" rtl="0" fontAlgn="base"/>
            <a:r>
              <a:rPr lang="en-GB" sz="2800" b="0" i="0" u="sng" dirty="0">
                <a:solidFill>
                  <a:schemeClr val="tx1"/>
                </a:solidFill>
                <a:effectLst/>
                <a:latin typeface="Twinkl Cursive Looped" panose="02000000000000000000" pitchFamily="2" charset="0"/>
              </a:rPr>
              <a:t>Conscience Alley</a:t>
            </a:r>
            <a:r>
              <a:rPr lang="en-GB" sz="2800" b="0" i="0" dirty="0">
                <a:solidFill>
                  <a:schemeClr val="tx1"/>
                </a:solidFill>
                <a:effectLst/>
                <a:latin typeface="Twinkl Cursive Looped" panose="02000000000000000000" pitchFamily="2" charset="0"/>
              </a:rPr>
              <a:t> </a:t>
            </a:r>
            <a:endParaRPr lang="en-GB" sz="54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2800" b="0" i="0" dirty="0">
                <a:solidFill>
                  <a:schemeClr val="accent3"/>
                </a:solidFill>
                <a:effectLst/>
                <a:latin typeface="Twinkl Cursive Looped" panose="02000000000000000000" pitchFamily="2" charset="0"/>
              </a:rPr>
              <a:t>Alley 1</a:t>
            </a:r>
            <a:r>
              <a:rPr lang="en-GB" sz="2800" b="0" i="0" dirty="0">
                <a:solidFill>
                  <a:schemeClr val="tx1"/>
                </a:solidFill>
                <a:effectLst/>
                <a:latin typeface="Twinkl Cursive Looped" panose="02000000000000000000" pitchFamily="2" charset="0"/>
              </a:rPr>
              <a:t>: Children to act as Matrons forming two lines. Child to pretend to be a boarding school boy and walk down the centre. The children either side are to shout like Matron as the child walks through.  </a:t>
            </a:r>
          </a:p>
          <a:p>
            <a:pPr algn="l" rtl="0" fontAlgn="base">
              <a:buFont typeface="Arial" panose="020B0604020202020204" pitchFamily="34" charset="0"/>
              <a:buChar char="•"/>
            </a:pPr>
            <a:r>
              <a:rPr lang="en-GB" sz="2800" b="0" i="0" dirty="0">
                <a:solidFill>
                  <a:schemeClr val="accent5"/>
                </a:solidFill>
                <a:effectLst/>
                <a:latin typeface="Twinkl Cursive Looped" panose="02000000000000000000" pitchFamily="2" charset="0"/>
              </a:rPr>
              <a:t>Alley 2: </a:t>
            </a:r>
            <a:r>
              <a:rPr lang="en-GB" sz="2800" b="0" i="0" dirty="0">
                <a:solidFill>
                  <a:schemeClr val="tx1"/>
                </a:solidFill>
                <a:effectLst/>
                <a:latin typeface="Twinkl Cursive Looped" panose="02000000000000000000" pitchFamily="2" charset="0"/>
              </a:rPr>
              <a:t>Children along the edge to be the children and the headmaster is to walk down the middle. He can shout at the other children. </a:t>
            </a:r>
          </a:p>
        </p:txBody>
      </p:sp>
    </p:spTree>
    <p:extLst>
      <p:ext uri="{BB962C8B-B14F-4D97-AF65-F5344CB8AC3E}">
        <p14:creationId xmlns:p14="http://schemas.microsoft.com/office/powerpoint/2010/main" val="1671320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2871831" y="951172"/>
            <a:ext cx="6356559" cy="5940088"/>
          </a:xfrm>
          <a:prstGeom prst="rect">
            <a:avLst/>
          </a:prstGeom>
          <a:noFill/>
        </p:spPr>
        <p:txBody>
          <a:bodyPr wrap="square">
            <a:spAutoFit/>
          </a:bodyPr>
          <a:lstStyle/>
          <a:p>
            <a:pPr algn="l" rtl="0" fontAlgn="base">
              <a:buFont typeface="Arial" panose="020B0604020202020204" pitchFamily="34" charset="0"/>
              <a:buChar char="•"/>
            </a:pPr>
            <a:r>
              <a:rPr lang="en-GB" sz="3200" b="0" i="0" dirty="0">
                <a:solidFill>
                  <a:schemeClr val="accent6"/>
                </a:solidFill>
                <a:effectLst/>
                <a:latin typeface="Twinkl Cursive Looped" panose="02000000000000000000" pitchFamily="2" charset="0"/>
              </a:rPr>
              <a:t>Paddlers:  </a:t>
            </a:r>
          </a:p>
          <a:p>
            <a:pPr algn="l" rtl="0" fontAlgn="base"/>
            <a:r>
              <a:rPr lang="en-GB" sz="3200" b="0" i="0" dirty="0">
                <a:solidFill>
                  <a:schemeClr val="tx1"/>
                </a:solidFill>
                <a:effectLst/>
                <a:latin typeface="Twinkl Cursive Looped" panose="02000000000000000000" pitchFamily="2" charset="0"/>
              </a:rPr>
              <a:t>Extra discussion time and modelling of tone and posture with the TA. </a:t>
            </a:r>
            <a:endParaRPr lang="en-GB" sz="54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3200" b="0" i="0" dirty="0">
                <a:solidFill>
                  <a:schemeClr val="accent1"/>
                </a:solidFill>
                <a:effectLst/>
                <a:latin typeface="Twinkl Cursive Looped" panose="02000000000000000000" pitchFamily="2" charset="0"/>
              </a:rPr>
              <a:t>Snorkellers:  </a:t>
            </a:r>
          </a:p>
          <a:p>
            <a:pPr algn="l" rtl="0" fontAlgn="base"/>
            <a:r>
              <a:rPr lang="en-GB" sz="3200" b="0" i="0" dirty="0">
                <a:solidFill>
                  <a:schemeClr val="tx1"/>
                </a:solidFill>
                <a:effectLst/>
                <a:latin typeface="Twinkl Cursive Looped" panose="02000000000000000000" pitchFamily="2" charset="0"/>
              </a:rPr>
              <a:t>Focus on tone and character formation.  </a:t>
            </a:r>
            <a:endParaRPr lang="en-GB" sz="54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3200" b="0" i="0" dirty="0">
                <a:solidFill>
                  <a:srgbClr val="00B050"/>
                </a:solidFill>
                <a:effectLst/>
                <a:latin typeface="Twinkl Cursive Looped" panose="02000000000000000000" pitchFamily="2" charset="0"/>
              </a:rPr>
              <a:t>Divers:  </a:t>
            </a:r>
          </a:p>
          <a:p>
            <a:pPr algn="l" rtl="0" fontAlgn="base">
              <a:buFont typeface="Arial" panose="020B0604020202020204" pitchFamily="34" charset="0"/>
              <a:buChar char="•"/>
            </a:pPr>
            <a:r>
              <a:rPr lang="en-GB" sz="3200" b="0" i="0" dirty="0">
                <a:solidFill>
                  <a:schemeClr val="tx1"/>
                </a:solidFill>
                <a:effectLst/>
                <a:latin typeface="Twinkl Cursive Looped" panose="02000000000000000000" pitchFamily="2" charset="0"/>
              </a:rPr>
              <a:t>To discuss and note key phrases from the text to shout in conscience alley.</a:t>
            </a:r>
          </a:p>
          <a:p>
            <a:pPr algn="l" rtl="0" fontAlgn="base"/>
            <a:r>
              <a:rPr lang="en-GB" sz="2800" b="0" i="0" dirty="0">
                <a:solidFill>
                  <a:schemeClr val="tx1"/>
                </a:solidFill>
                <a:effectLst/>
                <a:latin typeface="Twinkl Cursive Looped" panose="02000000000000000000" pitchFamily="2" charset="0"/>
              </a:rPr>
              <a:t>    </a:t>
            </a:r>
            <a:endParaRPr lang="en-GB" sz="4800" b="0" i="0" dirty="0">
              <a:solidFill>
                <a:schemeClr val="tx1"/>
              </a:solidFill>
              <a:effectLst/>
              <a:latin typeface="Twinkl Cursive Looped" panose="02000000000000000000" pitchFamily="2" charset="0"/>
            </a:endParaRPr>
          </a:p>
        </p:txBody>
      </p:sp>
    </p:spTree>
    <p:extLst>
      <p:ext uri="{BB962C8B-B14F-4D97-AF65-F5344CB8AC3E}">
        <p14:creationId xmlns:p14="http://schemas.microsoft.com/office/powerpoint/2010/main" val="922595094"/>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6" ma:contentTypeDescription="Create a new document." ma:contentTypeScope="" ma:versionID="b9e750998a0d90ec9ce4c77af80e8928">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77d163e6f0aa4d6473fc553310c12e1b"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EFA08A2-4E1E-465B-88B0-6EAAADCB26B8}"/>
</file>

<file path=customXml/itemProps2.xml><?xml version="1.0" encoding="utf-8"?>
<ds:datastoreItem xmlns:ds="http://schemas.openxmlformats.org/officeDocument/2006/customXml" ds:itemID="{4A15D9D8-26B2-48DD-B351-1109589BEA62}"/>
</file>

<file path=customXml/itemProps3.xml><?xml version="1.0" encoding="utf-8"?>
<ds:datastoreItem xmlns:ds="http://schemas.openxmlformats.org/officeDocument/2006/customXml" ds:itemID="{01DF9FC7-957A-4FD5-9B4F-67549EB9CA3A}"/>
</file>

<file path=docProps/app.xml><?xml version="1.0" encoding="utf-8"?>
<Properties xmlns="http://schemas.openxmlformats.org/officeDocument/2006/extended-properties" xmlns:vt="http://schemas.openxmlformats.org/officeDocument/2006/docPropsVTypes">
  <Template>Theme1</Template>
  <TotalTime>6255</TotalTime>
  <Words>247</Words>
  <Application>Microsoft Office PowerPoint</Application>
  <PresentationFormat>Widescreen</PresentationFormat>
  <Paragraphs>27</Paragraphs>
  <Slides>6</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Nunito</vt:lpstr>
      <vt:lpstr>Twinkl Cursive Looped</vt:lpstr>
      <vt:lpstr>Walter Turncoat</vt:lpstr>
      <vt:lpstr>Theme1</vt:lpstr>
      <vt:lpstr>PowerPoint Presentation</vt:lpstr>
      <vt:lpstr>Today we are continuing to explore our new book! We are going to explore Roald’s time in boarding school.   We are going to use our author skills to help us understand how the author respresented the characters. </vt:lpstr>
      <vt:lpstr>PowerPoint Presentation</vt:lpstr>
      <vt:lpstr> Class Read  </vt:lpstr>
      <vt:lpstr> Our task   </vt:lpstr>
      <vt:lpstr> Our task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31</cp:revision>
  <dcterms:created xsi:type="dcterms:W3CDTF">2021-03-01T17:41:49Z</dcterms:created>
  <dcterms:modified xsi:type="dcterms:W3CDTF">2021-03-24T21:40:18Z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