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 id="2147483768" r:id="rId5"/>
  </p:sldMasterIdLst>
  <p:sldIdLst>
    <p:sldId id="258" r:id="rId6"/>
    <p:sldId id="259" r:id="rId7"/>
    <p:sldId id="260" r:id="rId8"/>
    <p:sldId id="261" r:id="rId9"/>
    <p:sldId id="262" r:id="rId10"/>
    <p:sldId id="263" r:id="rId11"/>
    <p:sldId id="264" r:id="rId12"/>
    <p:sldId id="265" r:id="rId13"/>
    <p:sldId id="266" r:id="rId14"/>
    <p:sldId id="267" r:id="rId15"/>
    <p:sldId id="257" r:id="rId16"/>
    <p:sldId id="286" r:id="rId17"/>
    <p:sldId id="276" r:id="rId18"/>
    <p:sldId id="281" r:id="rId19"/>
    <p:sldId id="282" r:id="rId20"/>
    <p:sldId id="283" r:id="rId21"/>
    <p:sldId id="284" r:id="rId22"/>
    <p:sldId id="285" r:id="rId23"/>
    <p:sldId id="28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81" autoAdjust="0"/>
    <p:restoredTop sz="94660"/>
  </p:normalViewPr>
  <p:slideViewPr>
    <p:cSldViewPr snapToGrid="0">
      <p:cViewPr varScale="1">
        <p:scale>
          <a:sx n="81" d="100"/>
          <a:sy n="81" d="100"/>
        </p:scale>
        <p:origin x="114"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2.xml"/><Relationship Id="rId4" Type="http://schemas.openxmlformats.org/officeDocument/2006/relationships/hyperlink" Target="https://www.twinkl.co.uk/" TargetMode="Externa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2.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6B938DD4-FD72-4AE7-8B91-B4A4F8005DA5}" type="datetimeFigureOut">
              <a:rPr lang="en-GB" smtClean="0"/>
              <a:t>05/09/2021</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3822746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4107561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1441808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9/5/2021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850377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9/5/2021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3972773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9/5/2021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1092253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9/5/2021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2359422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9/5/2021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1729666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96DFF08F-DC6B-4601-B491-B0F83F6DD2DA}" type="datetimeFigureOut">
              <a:rPr lang="en-US" smtClean="0"/>
              <a:t>9/5/2021</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933933115"/>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3481484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2337579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3690" y="6196126"/>
            <a:ext cx="768660" cy="580719"/>
          </a:xfrm>
          <a:prstGeom prst="rect">
            <a:avLst/>
          </a:prstGeom>
        </p:spPr>
      </p:pic>
      <p:sp>
        <p:nvSpPr>
          <p:cNvPr id="2" name="Rectangle 1">
            <a:hlinkClick r:id="rId4"/>
          </p:cNvPr>
          <p:cNvSpPr/>
          <p:nvPr userDrawn="1"/>
        </p:nvSpPr>
        <p:spPr>
          <a:xfrm>
            <a:off x="5516880" y="5561814"/>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2973860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763330" y="5734212"/>
            <a:ext cx="768660" cy="580719"/>
          </a:xfrm>
          <a:prstGeom prst="rect">
            <a:avLst/>
          </a:prstGeom>
        </p:spPr>
      </p:pic>
    </p:spTree>
    <p:extLst>
      <p:ext uri="{BB962C8B-B14F-4D97-AF65-F5344CB8AC3E}">
        <p14:creationId xmlns:p14="http://schemas.microsoft.com/office/powerpoint/2010/main" val="38747563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103004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24238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363690" y="6196126"/>
            <a:ext cx="768660" cy="580719"/>
          </a:xfrm>
          <a:prstGeom prst="rect">
            <a:avLst/>
          </a:prstGeom>
        </p:spPr>
      </p:pic>
      <p:sp>
        <p:nvSpPr>
          <p:cNvPr id="4" name="Rectangle 3">
            <a:hlinkClick r:id="rId4"/>
          </p:cNvPr>
          <p:cNvSpPr/>
          <p:nvPr userDrawn="1"/>
        </p:nvSpPr>
        <p:spPr>
          <a:xfrm>
            <a:off x="5516880" y="3152488"/>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70974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jp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96DFF08F-DC6B-4601-B491-B0F83F6DD2DA}" type="datetimeFigureOut">
              <a:rPr lang="en-US" smtClean="0"/>
              <a:pPr/>
              <a:t>9/5/2021</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1039852828"/>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p:fade thruBlk="1"/>
  </p:transition>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69690508"/>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bbc.co.uk/bitesize/topics/zwwp8mn/articles/z3nfw6f"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417237" y="-1904999"/>
            <a:ext cx="10782300" cy="3352800"/>
          </a:xfrm>
        </p:spPr>
        <p:txBody>
          <a:bodyPr/>
          <a:lstStyle/>
          <a:p>
            <a:r>
              <a:rPr lang="en-GB" sz="7200" u="sng" dirty="0" smtClean="0">
                <a:latin typeface="Twinkl Cursive Looped" panose="02000000000000000000" pitchFamily="2" charset="0"/>
              </a:rPr>
              <a:t>Monday 6</a:t>
            </a:r>
            <a:r>
              <a:rPr lang="en-GB" sz="7200" u="sng" baseline="30000" dirty="0" smtClean="0">
                <a:latin typeface="Twinkl Cursive Looped" panose="02000000000000000000" pitchFamily="2" charset="0"/>
              </a:rPr>
              <a:t>th</a:t>
            </a:r>
            <a:r>
              <a:rPr lang="en-GB" sz="7200" u="sng" dirty="0" smtClean="0">
                <a:latin typeface="Twinkl Cursive Looped" panose="02000000000000000000" pitchFamily="2" charset="0"/>
              </a:rPr>
              <a:t> </a:t>
            </a:r>
            <a:r>
              <a:rPr lang="en-GB" sz="7200" u="sng" dirty="0">
                <a:latin typeface="Twinkl Cursive Looped" panose="02000000000000000000" pitchFamily="2" charset="0"/>
              </a:rPr>
              <a:t>September 2021</a:t>
            </a:r>
          </a:p>
        </p:txBody>
      </p:sp>
      <p:sp>
        <p:nvSpPr>
          <p:cNvPr id="5" name="Title 1">
            <a:extLst>
              <a:ext uri="{FF2B5EF4-FFF2-40B4-BE49-F238E27FC236}">
                <a16:creationId xmlns:a16="http://schemas.microsoft.com/office/drawing/2014/main" id="{5C968D99-ABE3-40BC-9867-04CD3D81AFDF}"/>
              </a:ext>
            </a:extLst>
          </p:cNvPr>
          <p:cNvSpPr txBox="1">
            <a:spLocks/>
          </p:cNvSpPr>
          <p:nvPr/>
        </p:nvSpPr>
        <p:spPr>
          <a:xfrm>
            <a:off x="417237" y="2980266"/>
            <a:ext cx="10782300" cy="3352800"/>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r>
              <a:rPr lang="en-GB" sz="7200" u="sng" dirty="0">
                <a:latin typeface="Twinkl Cursive Looped" panose="02000000000000000000" pitchFamily="2" charset="0"/>
              </a:rPr>
              <a:t>L.O: To understand and apply </a:t>
            </a:r>
            <a:r>
              <a:rPr lang="en-GB" sz="7200" u="sng" dirty="0">
                <a:solidFill>
                  <a:srgbClr val="FFFF00"/>
                </a:solidFill>
                <a:latin typeface="Twinkl Cursive Looped" panose="02000000000000000000" pitchFamily="2" charset="0"/>
              </a:rPr>
              <a:t>expanded noun phrases. </a:t>
            </a:r>
          </a:p>
          <a:p>
            <a:endParaRPr lang="en-GB" sz="7200" u="sng" dirty="0">
              <a:latin typeface="Twinkl Cursive Looped" panose="02000000000000000000" pitchFamily="2" charset="0"/>
            </a:endParaRPr>
          </a:p>
          <a:p>
            <a:r>
              <a:rPr lang="en-GB" sz="7200" u="sng" dirty="0">
                <a:latin typeface="Twinkl Cursive Looped" panose="02000000000000000000" pitchFamily="2" charset="0"/>
              </a:rPr>
              <a:t>C: </a:t>
            </a:r>
            <a:r>
              <a:rPr lang="en-GB" sz="7200" u="sng" dirty="0" smtClean="0">
                <a:latin typeface="Twinkl Cursive Looped" panose="02000000000000000000" pitchFamily="2" charset="0"/>
              </a:rPr>
              <a:t>English Games</a:t>
            </a:r>
            <a:endParaRPr lang="en-GB" sz="7200" u="sng"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9685867" y="3799664"/>
            <a:ext cx="2506133" cy="213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4135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90739" y="2502620"/>
            <a:ext cx="10782300" cy="3352800"/>
          </a:xfrm>
        </p:spPr>
        <p:txBody>
          <a:bodyPr/>
          <a:lstStyle/>
          <a:p>
            <a:r>
              <a:rPr lang="en-GB" sz="5400" u="sng" dirty="0">
                <a:latin typeface="Twinkl Cursive Looped" panose="02000000000000000000" pitchFamily="2" charset="0"/>
              </a:rPr>
              <a:t>Let’s start by playing a game! </a:t>
            </a:r>
            <a:br>
              <a:rPr lang="en-GB" sz="5400" u="sng" dirty="0">
                <a:latin typeface="Twinkl Cursive Looped" panose="02000000000000000000" pitchFamily="2" charset="0"/>
              </a:rPr>
            </a:br>
            <a:r>
              <a:rPr lang="en-GB" sz="5400" u="sng" dirty="0">
                <a:latin typeface="Twinkl Cursive Looped" panose="02000000000000000000" pitchFamily="2" charset="0"/>
              </a:rPr>
              <a:t/>
            </a:r>
            <a:br>
              <a:rPr lang="en-GB" sz="5400" u="sng" dirty="0">
                <a:latin typeface="Twinkl Cursive Looped" panose="02000000000000000000" pitchFamily="2" charset="0"/>
              </a:rPr>
            </a:br>
            <a:r>
              <a:rPr lang="en-GB" sz="5400" dirty="0">
                <a:latin typeface="Twinkl Cursive Looped" panose="02000000000000000000" pitchFamily="2" charset="0"/>
              </a:rPr>
              <a:t>I am going to show you a small piece of a picture! </a:t>
            </a:r>
            <a:br>
              <a:rPr lang="en-GB" sz="5400" dirty="0">
                <a:latin typeface="Twinkl Cursive Looped" panose="02000000000000000000" pitchFamily="2" charset="0"/>
              </a:rPr>
            </a:br>
            <a:r>
              <a:rPr lang="en-GB" sz="5400" dirty="0">
                <a:latin typeface="Twinkl Cursive Looped" panose="02000000000000000000" pitchFamily="2" charset="0"/>
              </a:rPr>
              <a:t/>
            </a:r>
            <a:br>
              <a:rPr lang="en-GB" sz="5400" dirty="0">
                <a:latin typeface="Twinkl Cursive Looped" panose="02000000000000000000" pitchFamily="2" charset="0"/>
              </a:rPr>
            </a:br>
            <a:r>
              <a:rPr lang="en-GB" sz="5400" dirty="0">
                <a:latin typeface="Twinkl Cursive Looped" panose="02000000000000000000" pitchFamily="2" charset="0"/>
              </a:rPr>
              <a:t>Using your </a:t>
            </a:r>
            <a:r>
              <a:rPr lang="en-GB" sz="5400" dirty="0">
                <a:solidFill>
                  <a:srgbClr val="FFFF00"/>
                </a:solidFill>
                <a:latin typeface="Twinkl Cursive Looped" panose="02000000000000000000" pitchFamily="2" charset="0"/>
              </a:rPr>
              <a:t>ninja whisper voices, </a:t>
            </a:r>
            <a:r>
              <a:rPr lang="en-GB" sz="5400" dirty="0">
                <a:latin typeface="Twinkl Cursive Looped" panose="02000000000000000000" pitchFamily="2" charset="0"/>
              </a:rPr>
              <a:t>discuss with your talk partner what you think they might be! </a:t>
            </a:r>
          </a:p>
        </p:txBody>
      </p:sp>
      <p:sp>
        <p:nvSpPr>
          <p:cNvPr id="5" name="Title 1">
            <a:extLst>
              <a:ext uri="{FF2B5EF4-FFF2-40B4-BE49-F238E27FC236}">
                <a16:creationId xmlns:a16="http://schemas.microsoft.com/office/drawing/2014/main" id="{5C968D99-ABE3-40BC-9867-04CD3D81AFDF}"/>
              </a:ext>
            </a:extLst>
          </p:cNvPr>
          <p:cNvSpPr txBox="1">
            <a:spLocks/>
          </p:cNvSpPr>
          <p:nvPr/>
        </p:nvSpPr>
        <p:spPr>
          <a:xfrm>
            <a:off x="417237" y="2980266"/>
            <a:ext cx="10782300" cy="3352800"/>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endParaRPr lang="en-GB" sz="7200" u="sng"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9353589" y="211187"/>
            <a:ext cx="2506133" cy="213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3063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974785" y="242783"/>
            <a:ext cx="6456314" cy="714077"/>
          </a:xfrm>
        </p:spPr>
        <p:txBody>
          <a:bodyPr/>
          <a:lstStyle/>
          <a:p>
            <a:r>
              <a:rPr lang="en-GB" sz="5400" u="sng" dirty="0">
                <a:latin typeface="Twinkl Cursive Looped" panose="02000000000000000000" pitchFamily="2" charset="0"/>
              </a:rPr>
              <a:t>Picture 1:</a:t>
            </a:r>
            <a:endParaRPr lang="en-GB" sz="5400" dirty="0">
              <a:latin typeface="Twinkl Cursive Looped" panose="02000000000000000000" pitchFamily="2" charset="0"/>
            </a:endParaRPr>
          </a:p>
        </p:txBody>
      </p:sp>
      <p:sp>
        <p:nvSpPr>
          <p:cNvPr id="5" name="Title 1">
            <a:extLst>
              <a:ext uri="{FF2B5EF4-FFF2-40B4-BE49-F238E27FC236}">
                <a16:creationId xmlns:a16="http://schemas.microsoft.com/office/drawing/2014/main" id="{5C968D99-ABE3-40BC-9867-04CD3D81AFDF}"/>
              </a:ext>
            </a:extLst>
          </p:cNvPr>
          <p:cNvSpPr txBox="1">
            <a:spLocks/>
          </p:cNvSpPr>
          <p:nvPr/>
        </p:nvSpPr>
        <p:spPr>
          <a:xfrm>
            <a:off x="417237" y="2980266"/>
            <a:ext cx="10782300" cy="3352800"/>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endParaRPr lang="en-GB" sz="7200" u="sng"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9161466" y="121597"/>
            <a:ext cx="2506133" cy="21302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C9962E3-B358-48BE-B264-914CD2E7AE2B}"/>
              </a:ext>
            </a:extLst>
          </p:cNvPr>
          <p:cNvPicPr>
            <a:picLocks noChangeAspect="1"/>
          </p:cNvPicPr>
          <p:nvPr/>
        </p:nvPicPr>
        <p:blipFill rotWithShape="1">
          <a:blip r:embed="rId4"/>
          <a:srcRect l="38294" t="18684" r="50452" b="53255"/>
          <a:stretch/>
        </p:blipFill>
        <p:spPr>
          <a:xfrm>
            <a:off x="332278" y="1276293"/>
            <a:ext cx="4525699" cy="4826570"/>
          </a:xfrm>
          <a:prstGeom prst="rect">
            <a:avLst/>
          </a:prstGeom>
        </p:spPr>
      </p:pic>
      <p:pic>
        <p:nvPicPr>
          <p:cNvPr id="7" name="Picture 6">
            <a:extLst>
              <a:ext uri="{FF2B5EF4-FFF2-40B4-BE49-F238E27FC236}">
                <a16:creationId xmlns:a16="http://schemas.microsoft.com/office/drawing/2014/main" id="{86BDE143-11DF-4125-BC39-65BC6A5CEB9F}"/>
              </a:ext>
            </a:extLst>
          </p:cNvPr>
          <p:cNvPicPr>
            <a:picLocks noChangeAspect="1"/>
          </p:cNvPicPr>
          <p:nvPr/>
        </p:nvPicPr>
        <p:blipFill>
          <a:blip r:embed="rId4"/>
          <a:stretch>
            <a:fillRect/>
          </a:stretch>
        </p:blipFill>
        <p:spPr>
          <a:xfrm>
            <a:off x="5460809" y="3150653"/>
            <a:ext cx="6529807" cy="2792947"/>
          </a:xfrm>
          <a:prstGeom prst="rect">
            <a:avLst/>
          </a:prstGeom>
        </p:spPr>
      </p:pic>
    </p:spTree>
    <p:extLst>
      <p:ext uri="{BB962C8B-B14F-4D97-AF65-F5344CB8AC3E}">
        <p14:creationId xmlns:p14="http://schemas.microsoft.com/office/powerpoint/2010/main" val="336125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9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974785" y="242783"/>
            <a:ext cx="6456314" cy="714077"/>
          </a:xfrm>
        </p:spPr>
        <p:txBody>
          <a:bodyPr/>
          <a:lstStyle/>
          <a:p>
            <a:r>
              <a:rPr lang="en-GB" sz="5400" u="sng" dirty="0">
                <a:latin typeface="Twinkl Cursive Looped" panose="02000000000000000000" pitchFamily="2" charset="0"/>
              </a:rPr>
              <a:t>Picture 2:</a:t>
            </a:r>
            <a:endParaRPr lang="en-GB" sz="5400" dirty="0">
              <a:latin typeface="Twinkl Cursive Looped" panose="02000000000000000000" pitchFamily="2" charset="0"/>
            </a:endParaRPr>
          </a:p>
        </p:txBody>
      </p:sp>
      <p:sp>
        <p:nvSpPr>
          <p:cNvPr id="5" name="Title 1">
            <a:extLst>
              <a:ext uri="{FF2B5EF4-FFF2-40B4-BE49-F238E27FC236}">
                <a16:creationId xmlns:a16="http://schemas.microsoft.com/office/drawing/2014/main" id="{5C968D99-ABE3-40BC-9867-04CD3D81AFDF}"/>
              </a:ext>
            </a:extLst>
          </p:cNvPr>
          <p:cNvSpPr txBox="1">
            <a:spLocks/>
          </p:cNvSpPr>
          <p:nvPr/>
        </p:nvSpPr>
        <p:spPr>
          <a:xfrm>
            <a:off x="417237" y="2980266"/>
            <a:ext cx="10782300" cy="3352800"/>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endParaRPr lang="en-GB" sz="7200" u="sng"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9161466" y="121597"/>
            <a:ext cx="2506133" cy="21302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4709B08-5F3F-4E98-B855-3504564B7E37}"/>
              </a:ext>
            </a:extLst>
          </p:cNvPr>
          <p:cNvPicPr>
            <a:picLocks noChangeAspect="1"/>
          </p:cNvPicPr>
          <p:nvPr/>
        </p:nvPicPr>
        <p:blipFill>
          <a:blip r:embed="rId4"/>
          <a:stretch>
            <a:fillRect/>
          </a:stretch>
        </p:blipFill>
        <p:spPr>
          <a:xfrm>
            <a:off x="4547797" y="2711226"/>
            <a:ext cx="6534404" cy="3621840"/>
          </a:xfrm>
          <a:prstGeom prst="rect">
            <a:avLst/>
          </a:prstGeom>
        </p:spPr>
      </p:pic>
      <p:pic>
        <p:nvPicPr>
          <p:cNvPr id="9" name="Picture 8">
            <a:extLst>
              <a:ext uri="{FF2B5EF4-FFF2-40B4-BE49-F238E27FC236}">
                <a16:creationId xmlns:a16="http://schemas.microsoft.com/office/drawing/2014/main" id="{4570136B-09B3-49BF-8818-A0833E9E4C2E}"/>
              </a:ext>
            </a:extLst>
          </p:cNvPr>
          <p:cNvPicPr>
            <a:picLocks noChangeAspect="1"/>
          </p:cNvPicPr>
          <p:nvPr/>
        </p:nvPicPr>
        <p:blipFill rotWithShape="1">
          <a:blip r:embed="rId4"/>
          <a:srcRect l="55156" r="40739" b="64079"/>
          <a:stretch/>
        </p:blipFill>
        <p:spPr>
          <a:xfrm>
            <a:off x="1837265" y="1489509"/>
            <a:ext cx="1024469" cy="4968639"/>
          </a:xfrm>
          <a:prstGeom prst="rect">
            <a:avLst/>
          </a:prstGeom>
        </p:spPr>
      </p:pic>
    </p:spTree>
    <p:extLst>
      <p:ext uri="{BB962C8B-B14F-4D97-AF65-F5344CB8AC3E}">
        <p14:creationId xmlns:p14="http://schemas.microsoft.com/office/powerpoint/2010/main" val="183084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9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974785" y="242783"/>
            <a:ext cx="6456314" cy="714077"/>
          </a:xfrm>
        </p:spPr>
        <p:txBody>
          <a:bodyPr/>
          <a:lstStyle/>
          <a:p>
            <a:r>
              <a:rPr lang="en-GB" sz="5400" u="sng" dirty="0">
                <a:latin typeface="Twinkl Cursive Looped" panose="02000000000000000000" pitchFamily="2" charset="0"/>
              </a:rPr>
              <a:t>Picture 3:</a:t>
            </a:r>
            <a:endParaRPr lang="en-GB" sz="5400" dirty="0">
              <a:latin typeface="Twinkl Cursive Looped" panose="02000000000000000000" pitchFamily="2" charset="0"/>
            </a:endParaRPr>
          </a:p>
        </p:txBody>
      </p:sp>
      <p:sp>
        <p:nvSpPr>
          <p:cNvPr id="5" name="Title 1">
            <a:extLst>
              <a:ext uri="{FF2B5EF4-FFF2-40B4-BE49-F238E27FC236}">
                <a16:creationId xmlns:a16="http://schemas.microsoft.com/office/drawing/2014/main" id="{5C968D99-ABE3-40BC-9867-04CD3D81AFDF}"/>
              </a:ext>
            </a:extLst>
          </p:cNvPr>
          <p:cNvSpPr txBox="1">
            <a:spLocks/>
          </p:cNvSpPr>
          <p:nvPr/>
        </p:nvSpPr>
        <p:spPr>
          <a:xfrm>
            <a:off x="417237" y="2980266"/>
            <a:ext cx="10782300" cy="3352800"/>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endParaRPr lang="en-GB" sz="7200" u="sng"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9161466" y="121597"/>
            <a:ext cx="2506133" cy="21302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A86107D7-0E77-41A0-AE06-B7FD970924FF}"/>
              </a:ext>
            </a:extLst>
          </p:cNvPr>
          <p:cNvPicPr>
            <a:picLocks noChangeAspect="1"/>
          </p:cNvPicPr>
          <p:nvPr/>
        </p:nvPicPr>
        <p:blipFill>
          <a:blip r:embed="rId4"/>
          <a:stretch>
            <a:fillRect/>
          </a:stretch>
        </p:blipFill>
        <p:spPr>
          <a:xfrm>
            <a:off x="4548976" y="2324575"/>
            <a:ext cx="6119023" cy="4008491"/>
          </a:xfrm>
          <a:prstGeom prst="rect">
            <a:avLst/>
          </a:prstGeom>
        </p:spPr>
      </p:pic>
      <p:pic>
        <p:nvPicPr>
          <p:cNvPr id="10" name="Picture 9">
            <a:extLst>
              <a:ext uri="{FF2B5EF4-FFF2-40B4-BE49-F238E27FC236}">
                <a16:creationId xmlns:a16="http://schemas.microsoft.com/office/drawing/2014/main" id="{CEF8609A-BD7A-4388-86AB-ED925899849C}"/>
              </a:ext>
            </a:extLst>
          </p:cNvPr>
          <p:cNvPicPr>
            <a:picLocks noChangeAspect="1"/>
          </p:cNvPicPr>
          <p:nvPr/>
        </p:nvPicPr>
        <p:blipFill rotWithShape="1">
          <a:blip r:embed="rId4"/>
          <a:srcRect l="55627" t="43030" r="21032" b="30779"/>
          <a:stretch/>
        </p:blipFill>
        <p:spPr>
          <a:xfrm>
            <a:off x="603769" y="2863089"/>
            <a:ext cx="2706726" cy="1989667"/>
          </a:xfrm>
          <a:prstGeom prst="rect">
            <a:avLst/>
          </a:prstGeom>
        </p:spPr>
      </p:pic>
    </p:spTree>
    <p:extLst>
      <p:ext uri="{BB962C8B-B14F-4D97-AF65-F5344CB8AC3E}">
        <p14:creationId xmlns:p14="http://schemas.microsoft.com/office/powerpoint/2010/main" val="318042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9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332278" y="665000"/>
            <a:ext cx="10782300" cy="3352800"/>
          </a:xfrm>
        </p:spPr>
        <p:txBody>
          <a:bodyPr/>
          <a:lstStyle/>
          <a:p>
            <a:r>
              <a:rPr lang="en-GB" sz="5400" u="sng" dirty="0">
                <a:latin typeface="Twinkl Cursive Looped" panose="02000000000000000000" pitchFamily="2" charset="0"/>
              </a:rPr>
              <a:t>Can you spot a link between the three pictures? </a:t>
            </a:r>
            <a:br>
              <a:rPr lang="en-GB" sz="5400" u="sng" dirty="0">
                <a:latin typeface="Twinkl Cursive Looped" panose="02000000000000000000" pitchFamily="2" charset="0"/>
              </a:rPr>
            </a:br>
            <a:r>
              <a:rPr lang="en-GB" sz="5400" u="sng" dirty="0">
                <a:latin typeface="Twinkl Cursive Looped" panose="02000000000000000000" pitchFamily="2" charset="0"/>
              </a:rPr>
              <a:t/>
            </a:r>
            <a:br>
              <a:rPr lang="en-GB" sz="5400" u="sng" dirty="0">
                <a:latin typeface="Twinkl Cursive Looped" panose="02000000000000000000" pitchFamily="2" charset="0"/>
              </a:rPr>
            </a:br>
            <a:endParaRPr lang="en-GB" sz="5400" dirty="0">
              <a:latin typeface="Twinkl Cursive Looped" panose="02000000000000000000" pitchFamily="2" charset="0"/>
            </a:endParaRPr>
          </a:p>
        </p:txBody>
      </p:sp>
      <p:sp>
        <p:nvSpPr>
          <p:cNvPr id="5" name="Title 1">
            <a:extLst>
              <a:ext uri="{FF2B5EF4-FFF2-40B4-BE49-F238E27FC236}">
                <a16:creationId xmlns:a16="http://schemas.microsoft.com/office/drawing/2014/main" id="{5C968D99-ABE3-40BC-9867-04CD3D81AFDF}"/>
              </a:ext>
            </a:extLst>
          </p:cNvPr>
          <p:cNvSpPr txBox="1">
            <a:spLocks/>
          </p:cNvSpPr>
          <p:nvPr/>
        </p:nvSpPr>
        <p:spPr>
          <a:xfrm>
            <a:off x="417237" y="2980266"/>
            <a:ext cx="10782300" cy="3352800"/>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endParaRPr lang="en-GB" sz="7200" u="sng"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10078433" y="211188"/>
            <a:ext cx="1781289" cy="151409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Thinking Face Emoji (U+1F914)">
            <a:extLst>
              <a:ext uri="{FF2B5EF4-FFF2-40B4-BE49-F238E27FC236}">
                <a16:creationId xmlns:a16="http://schemas.microsoft.com/office/drawing/2014/main" id="{8F50F3C4-D763-4523-8A0B-D00E7D80A1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7842" y="3894666"/>
            <a:ext cx="2438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690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186777" y="1725284"/>
            <a:ext cx="11596906" cy="4132052"/>
          </a:xfrm>
        </p:spPr>
        <p:txBody>
          <a:bodyPr/>
          <a:lstStyle/>
          <a:p>
            <a:r>
              <a:rPr lang="en-GB" sz="4800" u="sng" dirty="0">
                <a:latin typeface="Twinkl Cursive Looped" panose="02000000000000000000" pitchFamily="2" charset="0"/>
              </a:rPr>
              <a:t>They are all mythical creatures! </a:t>
            </a:r>
            <a:br>
              <a:rPr lang="en-GB" sz="4800" u="sng" dirty="0">
                <a:latin typeface="Twinkl Cursive Looped" panose="02000000000000000000" pitchFamily="2" charset="0"/>
              </a:rPr>
            </a:br>
            <a:r>
              <a:rPr lang="en-GB" sz="4800" dirty="0">
                <a:latin typeface="Twinkl Cursive Looped" panose="02000000000000000000" pitchFamily="2" charset="0"/>
              </a:rPr>
              <a:t/>
            </a:r>
            <a:br>
              <a:rPr lang="en-GB" sz="4800" dirty="0">
                <a:latin typeface="Twinkl Cursive Looped" panose="02000000000000000000" pitchFamily="2" charset="0"/>
              </a:rPr>
            </a:br>
            <a:r>
              <a:rPr lang="en-GB" sz="4800" dirty="0">
                <a:latin typeface="Twinkl Cursive Looped" panose="02000000000000000000" pitchFamily="2" charset="0"/>
              </a:rPr>
              <a:t>Mythical creatures are supernatural creatures which have not been proven to exist. </a:t>
            </a:r>
            <a:br>
              <a:rPr lang="en-GB" sz="4800" dirty="0">
                <a:latin typeface="Twinkl Cursive Looped" panose="02000000000000000000" pitchFamily="2" charset="0"/>
              </a:rPr>
            </a:br>
            <a:r>
              <a:rPr lang="en-GB" sz="4800" dirty="0">
                <a:latin typeface="Twinkl Cursive Looped" panose="02000000000000000000" pitchFamily="2" charset="0"/>
              </a:rPr>
              <a:t/>
            </a:r>
            <a:br>
              <a:rPr lang="en-GB" sz="4800" dirty="0">
                <a:latin typeface="Twinkl Cursive Looped" panose="02000000000000000000" pitchFamily="2" charset="0"/>
              </a:rPr>
            </a:br>
            <a:r>
              <a:rPr lang="en-GB" sz="4800" dirty="0">
                <a:latin typeface="Twinkl Cursive Looped" panose="02000000000000000000" pitchFamily="2" charset="0"/>
              </a:rPr>
              <a:t>All over the world, ancient folk stories discuss myths and legends. </a:t>
            </a:r>
            <a:br>
              <a:rPr lang="en-GB" sz="4800" dirty="0">
                <a:latin typeface="Twinkl Cursive Looped" panose="02000000000000000000" pitchFamily="2" charset="0"/>
              </a:rPr>
            </a:br>
            <a:r>
              <a:rPr lang="en-GB" sz="4800" dirty="0">
                <a:latin typeface="Twinkl Cursive Looped" panose="02000000000000000000" pitchFamily="2" charset="0"/>
              </a:rPr>
              <a:t/>
            </a:r>
            <a:br>
              <a:rPr lang="en-GB" sz="4800" dirty="0">
                <a:latin typeface="Twinkl Cursive Looped" panose="02000000000000000000" pitchFamily="2" charset="0"/>
              </a:rPr>
            </a:br>
            <a:r>
              <a:rPr lang="en-GB" sz="4800" dirty="0">
                <a:latin typeface="Twinkl Cursive Looped" panose="02000000000000000000" pitchFamily="2" charset="0"/>
              </a:rPr>
              <a:t>Do you know of any more? </a:t>
            </a: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10078433" y="211188"/>
            <a:ext cx="1781289" cy="151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198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10078433" y="211188"/>
            <a:ext cx="1781289" cy="151409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ollection of various magical mythical creatures isolated on white  background. Bundle of fl… | Mythical creatures, Greek mythical creatures, Mythical  creatures list">
            <a:extLst>
              <a:ext uri="{FF2B5EF4-FFF2-40B4-BE49-F238E27FC236}">
                <a16:creationId xmlns:a16="http://schemas.microsoft.com/office/drawing/2014/main" id="{B8AB959E-11BE-4A48-96D3-C23F12C803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6442"/>
          <a:stretch/>
        </p:blipFill>
        <p:spPr bwMode="auto">
          <a:xfrm>
            <a:off x="229540" y="397453"/>
            <a:ext cx="9848893" cy="5842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6966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161377" y="1196943"/>
            <a:ext cx="11596906" cy="4132052"/>
          </a:xfrm>
        </p:spPr>
        <p:txBody>
          <a:bodyPr/>
          <a:lstStyle/>
          <a:p>
            <a:r>
              <a:rPr lang="en-GB" sz="5400" dirty="0">
                <a:latin typeface="Twinkl Cursive Looped" panose="02000000000000000000" pitchFamily="2" charset="0"/>
              </a:rPr>
              <a:t>We are going to be </a:t>
            </a:r>
            <a:r>
              <a:rPr lang="en-GB" sz="5400" dirty="0" smtClean="0">
                <a:latin typeface="Twinkl Cursive Looped" panose="02000000000000000000" pitchFamily="2" charset="0"/>
              </a:rPr>
              <a:t>designing our own </a:t>
            </a:r>
            <a:r>
              <a:rPr lang="en-GB" sz="5400" dirty="0">
                <a:latin typeface="Twinkl Cursive Looped" panose="02000000000000000000" pitchFamily="2" charset="0"/>
              </a:rPr>
              <a:t>mythical creatures! </a:t>
            </a:r>
            <a:br>
              <a:rPr lang="en-GB" sz="5400" dirty="0">
                <a:latin typeface="Twinkl Cursive Looped" panose="02000000000000000000" pitchFamily="2" charset="0"/>
              </a:rPr>
            </a:br>
            <a:r>
              <a:rPr lang="en-GB" sz="5400" dirty="0">
                <a:latin typeface="Twinkl Cursive Looped" panose="02000000000000000000" pitchFamily="2" charset="0"/>
              </a:rPr>
              <a:t/>
            </a:r>
            <a:br>
              <a:rPr lang="en-GB" sz="5400" dirty="0">
                <a:latin typeface="Twinkl Cursive Looped" panose="02000000000000000000" pitchFamily="2" charset="0"/>
              </a:rPr>
            </a:br>
            <a:endParaRPr lang="en-GB" sz="4400"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10078433" y="211188"/>
            <a:ext cx="1781289" cy="151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5193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152751" y="1088048"/>
            <a:ext cx="11596906" cy="4132052"/>
          </a:xfrm>
        </p:spPr>
        <p:txBody>
          <a:bodyPr/>
          <a:lstStyle/>
          <a:p>
            <a:r>
              <a:rPr lang="en-GB" sz="5400" dirty="0">
                <a:latin typeface="Twinkl Cursive Looped" panose="02000000000000000000" pitchFamily="2" charset="0"/>
              </a:rPr>
              <a:t/>
            </a:r>
            <a:br>
              <a:rPr lang="en-GB" sz="5400" dirty="0">
                <a:latin typeface="Twinkl Cursive Looped" panose="02000000000000000000" pitchFamily="2" charset="0"/>
              </a:rPr>
            </a:br>
            <a:r>
              <a:rPr lang="en-GB" sz="5400" dirty="0">
                <a:latin typeface="Twinkl Cursive Looped" panose="02000000000000000000" pitchFamily="2" charset="0"/>
              </a:rPr>
              <a:t>We have our best ideas when we are inspired! So today we are going to explore a range of mythical creatures and write some </a:t>
            </a:r>
            <a:r>
              <a:rPr lang="en-GB" sz="5400" dirty="0">
                <a:solidFill>
                  <a:srgbClr val="FFFF00"/>
                </a:solidFill>
                <a:latin typeface="Twinkl Cursive Looped" panose="02000000000000000000" pitchFamily="2" charset="0"/>
              </a:rPr>
              <a:t>expanded noun phrases </a:t>
            </a:r>
            <a:r>
              <a:rPr lang="en-GB" sz="5400" dirty="0">
                <a:latin typeface="Twinkl Cursive Looped" panose="02000000000000000000" pitchFamily="2" charset="0"/>
              </a:rPr>
              <a:t>to describe them! </a:t>
            </a: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10078433" y="211188"/>
            <a:ext cx="1781289" cy="151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207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EC1158B4-5B70-41B9-A753-BBB1DF9E3669}"/>
              </a:ext>
            </a:extLst>
          </p:cNvPr>
          <p:cNvSpPr txBox="1"/>
          <p:nvPr/>
        </p:nvSpPr>
        <p:spPr>
          <a:xfrm>
            <a:off x="1820334" y="678241"/>
            <a:ext cx="9982200" cy="523220"/>
          </a:xfrm>
          <a:prstGeom prst="rect">
            <a:avLst/>
          </a:prstGeom>
          <a:noFill/>
        </p:spPr>
        <p:txBody>
          <a:bodyPr wrap="square">
            <a:spAutoFit/>
          </a:bodyPr>
          <a:lstStyle/>
          <a:p>
            <a:r>
              <a:rPr lang="en-GB" sz="2800" dirty="0">
                <a:solidFill>
                  <a:schemeClr val="bg1"/>
                </a:solidFill>
                <a:hlinkClick r:id="rId2">
                  <a:extLst>
                    <a:ext uri="{A12FA001-AC4F-418D-AE19-62706E023703}">
                      <ahyp:hlinkClr xmlns:ahyp="http://schemas.microsoft.com/office/drawing/2018/hyperlinkcolor" xmlns="" val="tx"/>
                    </a:ext>
                  </a:extLst>
                </a:hlinkClick>
              </a:rPr>
              <a:t>https://www.bbc.co.uk/bitesize/topics/zwwp8mn/articles/z3nfw6f</a:t>
            </a:r>
            <a:r>
              <a:rPr lang="en-GB" sz="2800" dirty="0">
                <a:solidFill>
                  <a:schemeClr val="bg1"/>
                </a:solidFill>
              </a:rPr>
              <a:t> </a:t>
            </a:r>
          </a:p>
        </p:txBody>
      </p:sp>
      <p:pic>
        <p:nvPicPr>
          <p:cNvPr id="13" name="Picture 4" descr="Expanded Noun Phrases - Display Poster">
            <a:extLst>
              <a:ext uri="{FF2B5EF4-FFF2-40B4-BE49-F238E27FC236}">
                <a16:creationId xmlns:a16="http://schemas.microsoft.com/office/drawing/2014/main" id="{D85FBA3E-531F-47D0-B592-E1EC9B7371A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861" t="5805" r="19211" b="21955"/>
          <a:stretch/>
        </p:blipFill>
        <p:spPr bwMode="auto">
          <a:xfrm>
            <a:off x="1591734" y="1515532"/>
            <a:ext cx="9160933" cy="52582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045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167813" y="2458081"/>
            <a:ext cx="11596906" cy="4132052"/>
          </a:xfrm>
        </p:spPr>
        <p:txBody>
          <a:bodyPr/>
          <a:lstStyle/>
          <a:p>
            <a:r>
              <a:rPr lang="en-GB" sz="3600" dirty="0">
                <a:latin typeface="Twinkl Cursive Looped" panose="02000000000000000000" pitchFamily="2" charset="0"/>
              </a:rPr>
              <a:t>Your task! </a:t>
            </a:r>
            <a:br>
              <a:rPr lang="en-GB" sz="3600" dirty="0">
                <a:latin typeface="Twinkl Cursive Looped" panose="02000000000000000000" pitchFamily="2" charset="0"/>
              </a:rPr>
            </a:br>
            <a:r>
              <a:rPr lang="en-GB" sz="3600" dirty="0">
                <a:latin typeface="Twinkl Cursive Looped" panose="02000000000000000000" pitchFamily="2" charset="0"/>
              </a:rPr>
              <a:t/>
            </a:r>
            <a:br>
              <a:rPr lang="en-GB" sz="3600" dirty="0">
                <a:latin typeface="Twinkl Cursive Looped" panose="02000000000000000000" pitchFamily="2" charset="0"/>
              </a:rPr>
            </a:br>
            <a:r>
              <a:rPr lang="en-GB" sz="3600" dirty="0">
                <a:solidFill>
                  <a:srgbClr val="FFFF00"/>
                </a:solidFill>
                <a:latin typeface="Twinkl Cursive Looped" panose="02000000000000000000" pitchFamily="2" charset="0"/>
              </a:rPr>
              <a:t>Paddlers: </a:t>
            </a:r>
            <a:r>
              <a:rPr lang="en-GB" sz="3600" dirty="0">
                <a:latin typeface="Twinkl Cursive Looped" panose="02000000000000000000" pitchFamily="2" charset="0"/>
              </a:rPr>
              <a:t>Work with the TA to write 3 expanded noun phrases per creature. </a:t>
            </a:r>
            <a:br>
              <a:rPr lang="en-GB" sz="3600" dirty="0">
                <a:latin typeface="Twinkl Cursive Looped" panose="02000000000000000000" pitchFamily="2" charset="0"/>
              </a:rPr>
            </a:br>
            <a:r>
              <a:rPr lang="en-GB" sz="3600" dirty="0">
                <a:solidFill>
                  <a:schemeClr val="accent4">
                    <a:lumMod val="60000"/>
                    <a:lumOff val="40000"/>
                  </a:schemeClr>
                </a:solidFill>
                <a:latin typeface="Twinkl Cursive Looped" panose="02000000000000000000" pitchFamily="2" charset="0"/>
              </a:rPr>
              <a:t/>
            </a:r>
            <a:br>
              <a:rPr lang="en-GB" sz="3600" dirty="0">
                <a:solidFill>
                  <a:schemeClr val="accent4">
                    <a:lumMod val="60000"/>
                    <a:lumOff val="40000"/>
                  </a:schemeClr>
                </a:solidFill>
                <a:latin typeface="Twinkl Cursive Looped" panose="02000000000000000000" pitchFamily="2" charset="0"/>
              </a:rPr>
            </a:br>
            <a:r>
              <a:rPr lang="en-GB" sz="3600" dirty="0">
                <a:solidFill>
                  <a:schemeClr val="accent4">
                    <a:lumMod val="60000"/>
                    <a:lumOff val="40000"/>
                  </a:schemeClr>
                </a:solidFill>
                <a:latin typeface="Twinkl Cursive Looped" panose="02000000000000000000" pitchFamily="2" charset="0"/>
              </a:rPr>
              <a:t>Snorkelers: </a:t>
            </a:r>
            <a:r>
              <a:rPr lang="en-GB" sz="3600" dirty="0">
                <a:latin typeface="Twinkl Cursive Looped" panose="02000000000000000000" pitchFamily="2" charset="0"/>
              </a:rPr>
              <a:t>With the support of the word mat, write 2 expanded noun phrases per creature. </a:t>
            </a:r>
            <a:br>
              <a:rPr lang="en-GB" sz="3600" dirty="0">
                <a:latin typeface="Twinkl Cursive Looped" panose="02000000000000000000" pitchFamily="2" charset="0"/>
              </a:rPr>
            </a:br>
            <a:r>
              <a:rPr lang="en-GB" sz="3600" dirty="0">
                <a:latin typeface="Twinkl Cursive Looped" panose="02000000000000000000" pitchFamily="2" charset="0"/>
              </a:rPr>
              <a:t/>
            </a:r>
            <a:br>
              <a:rPr lang="en-GB" sz="3600" dirty="0">
                <a:latin typeface="Twinkl Cursive Looped" panose="02000000000000000000" pitchFamily="2" charset="0"/>
              </a:rPr>
            </a:br>
            <a:r>
              <a:rPr lang="en-GB" sz="3600" dirty="0">
                <a:solidFill>
                  <a:srgbClr val="00B0F0"/>
                </a:solidFill>
                <a:latin typeface="Twinkl Cursive Looped" panose="02000000000000000000" pitchFamily="2" charset="0"/>
              </a:rPr>
              <a:t>Divers:  </a:t>
            </a:r>
            <a:r>
              <a:rPr lang="en-GB" sz="3600" dirty="0">
                <a:latin typeface="Twinkl Cursive Looped" panose="02000000000000000000" pitchFamily="2" charset="0"/>
              </a:rPr>
              <a:t>With the support of the word mat, write 1-2 expanded noun phrase sentences per creature. </a:t>
            </a:r>
            <a:r>
              <a:rPr lang="en-GB" sz="3600" dirty="0" err="1">
                <a:latin typeface="Twinkl Cursive Looped" panose="02000000000000000000" pitchFamily="2" charset="0"/>
              </a:rPr>
              <a:t>E.g</a:t>
            </a:r>
            <a:r>
              <a:rPr lang="en-GB" sz="3600" dirty="0">
                <a:latin typeface="Twinkl Cursive Looped" panose="02000000000000000000" pitchFamily="2" charset="0"/>
              </a:rPr>
              <a:t> The majestic, glistening mermaid was moving swiftly through the coral.</a:t>
            </a:r>
            <a:r>
              <a:rPr lang="en-GB" sz="5400" dirty="0">
                <a:latin typeface="Twinkl Cursive Looped" panose="02000000000000000000" pitchFamily="2" charset="0"/>
              </a:rPr>
              <a:t/>
            </a:r>
            <a:br>
              <a:rPr lang="en-GB" sz="5400" dirty="0">
                <a:latin typeface="Twinkl Cursive Looped" panose="02000000000000000000" pitchFamily="2" charset="0"/>
              </a:rPr>
            </a:br>
            <a:endParaRPr lang="en-GB" sz="5400"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10078433" y="211188"/>
            <a:ext cx="1781289" cy="151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74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Diagonal Corners Rounded 7">
            <a:extLst>
              <a:ext uri="{FF2B5EF4-FFF2-40B4-BE49-F238E27FC236}">
                <a16:creationId xmlns:a16="http://schemas.microsoft.com/office/drawing/2014/main" id="{5894BE8D-355E-4B9F-8C62-AEFEEAC930C6}"/>
              </a:ext>
            </a:extLst>
          </p:cNvPr>
          <p:cNvSpPr/>
          <p:nvPr/>
        </p:nvSpPr>
        <p:spPr>
          <a:xfrm>
            <a:off x="2239180" y="1531620"/>
            <a:ext cx="4262178" cy="2279243"/>
          </a:xfrm>
          <a:prstGeom prst="round2DiagRect">
            <a:avLst>
              <a:gd name="adj1" fmla="val 15931"/>
              <a:gd name="adj2" fmla="val 11410"/>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2" name="Title 1">
            <a:extLst>
              <a:ext uri="{FF2B5EF4-FFF2-40B4-BE49-F238E27FC236}">
                <a16:creationId xmlns:a16="http://schemas.microsoft.com/office/drawing/2014/main" id="{2AA63813-B2B4-4240-A56F-70E0C6F25DC8}"/>
              </a:ext>
            </a:extLst>
          </p:cNvPr>
          <p:cNvSpPr>
            <a:spLocks noGrp="1"/>
          </p:cNvSpPr>
          <p:nvPr>
            <p:ph type="title"/>
          </p:nvPr>
        </p:nvSpPr>
        <p:spPr/>
        <p:txBody>
          <a:bodyPr/>
          <a:lstStyle/>
          <a:p>
            <a:r>
              <a:rPr lang="en-GB" dirty="0">
                <a:latin typeface="+mn-lt"/>
              </a:rPr>
              <a:t>Dragons</a:t>
            </a:r>
            <a:endParaRPr lang="en-GB" dirty="0"/>
          </a:p>
        </p:txBody>
      </p:sp>
      <p:sp>
        <p:nvSpPr>
          <p:cNvPr id="3" name="Rectangle 2">
            <a:hlinkClick r:id="rId2"/>
            <a:extLst>
              <a:ext uri="{FF2B5EF4-FFF2-40B4-BE49-F238E27FC236}">
                <a16:creationId xmlns:a16="http://schemas.microsoft.com/office/drawing/2014/main" id="{8DDAC99B-A0EB-4B8C-8C1C-11463B54387B}"/>
              </a:ext>
            </a:extLst>
          </p:cNvPr>
          <p:cNvSpPr/>
          <p:nvPr/>
        </p:nvSpPr>
        <p:spPr>
          <a:xfrm>
            <a:off x="10063994" y="6635693"/>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pic>
        <p:nvPicPr>
          <p:cNvPr id="5" name="Picture 4">
            <a:extLst>
              <a:ext uri="{FF2B5EF4-FFF2-40B4-BE49-F238E27FC236}">
                <a16:creationId xmlns:a16="http://schemas.microsoft.com/office/drawing/2014/main" id="{431ADAD2-2E95-4F41-B908-D6507EC301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00953" y="1064821"/>
            <a:ext cx="3936784" cy="5136484"/>
          </a:xfrm>
          <a:prstGeom prst="rect">
            <a:avLst/>
          </a:prstGeom>
        </p:spPr>
      </p:pic>
      <p:sp>
        <p:nvSpPr>
          <p:cNvPr id="7" name="TextBox 6">
            <a:extLst>
              <a:ext uri="{FF2B5EF4-FFF2-40B4-BE49-F238E27FC236}">
                <a16:creationId xmlns:a16="http://schemas.microsoft.com/office/drawing/2014/main" id="{02C07731-C2F5-4F46-8141-FD24525831F6}"/>
              </a:ext>
            </a:extLst>
          </p:cNvPr>
          <p:cNvSpPr txBox="1"/>
          <p:nvPr/>
        </p:nvSpPr>
        <p:spPr>
          <a:xfrm>
            <a:off x="2418035" y="1779839"/>
            <a:ext cx="3904469" cy="1754326"/>
          </a:xfrm>
          <a:prstGeom prst="rect">
            <a:avLst/>
          </a:prstGeom>
          <a:noFill/>
        </p:spPr>
        <p:txBody>
          <a:bodyPr wrap="square">
            <a:spAutoFit/>
          </a:bodyPr>
          <a:lstStyle/>
          <a:p>
            <a:pPr defTabSz="914400"/>
            <a:r>
              <a:rPr lang="en-GB" altLang="en-US" dirty="0">
                <a:solidFill>
                  <a:srgbClr val="1C1C1C"/>
                </a:solidFill>
                <a:latin typeface="Twinkl"/>
              </a:rPr>
              <a:t>Dragons are some of the most famous mythical creatures and                they can be found in stories throughout history and across the world. They are usually described as reptile-like creatures, able to fly and breathe fire.</a:t>
            </a:r>
            <a:endParaRPr lang="en-GB" dirty="0">
              <a:solidFill>
                <a:srgbClr val="1C1C1C"/>
              </a:solidFill>
              <a:latin typeface="Twinkl"/>
            </a:endParaRPr>
          </a:p>
        </p:txBody>
      </p:sp>
      <p:pic>
        <p:nvPicPr>
          <p:cNvPr id="12" name="Picture 11">
            <a:extLst>
              <a:ext uri="{FF2B5EF4-FFF2-40B4-BE49-F238E27FC236}">
                <a16:creationId xmlns:a16="http://schemas.microsoft.com/office/drawing/2014/main" id="{7ADAB24A-EB5F-405F-B166-EE8A16F6EA2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8031" t="1" b="10670"/>
          <a:stretch/>
        </p:blipFill>
        <p:spPr>
          <a:xfrm rot="17363903">
            <a:off x="7917809" y="4396041"/>
            <a:ext cx="157697" cy="82705"/>
          </a:xfrm>
          <a:prstGeom prst="rect">
            <a:avLst/>
          </a:prstGeom>
        </p:spPr>
      </p:pic>
    </p:spTree>
    <p:extLst>
      <p:ext uri="{BB962C8B-B14F-4D97-AF65-F5344CB8AC3E}">
        <p14:creationId xmlns:p14="http://schemas.microsoft.com/office/powerpoint/2010/main" val="2487595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61034-CDCF-4D88-9FEB-D2EEB7576866}"/>
              </a:ext>
            </a:extLst>
          </p:cNvPr>
          <p:cNvSpPr>
            <a:spLocks noGrp="1"/>
          </p:cNvSpPr>
          <p:nvPr>
            <p:ph type="title"/>
          </p:nvPr>
        </p:nvSpPr>
        <p:spPr/>
        <p:txBody>
          <a:bodyPr/>
          <a:lstStyle/>
          <a:p>
            <a:r>
              <a:rPr lang="en-GB" dirty="0">
                <a:latin typeface="+mn-lt"/>
              </a:rPr>
              <a:t>Mermaids</a:t>
            </a:r>
            <a:endParaRPr lang="en-GB" dirty="0"/>
          </a:p>
        </p:txBody>
      </p:sp>
      <p:sp>
        <p:nvSpPr>
          <p:cNvPr id="3" name="Rectangle 2">
            <a:hlinkClick r:id="rId2"/>
            <a:extLst>
              <a:ext uri="{FF2B5EF4-FFF2-40B4-BE49-F238E27FC236}">
                <a16:creationId xmlns:a16="http://schemas.microsoft.com/office/drawing/2014/main" id="{2F633D80-42B2-4156-97F0-AA030D1F8AE7}"/>
              </a:ext>
            </a:extLst>
          </p:cNvPr>
          <p:cNvSpPr/>
          <p:nvPr/>
        </p:nvSpPr>
        <p:spPr>
          <a:xfrm>
            <a:off x="10063994" y="6635693"/>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grpSp>
        <p:nvGrpSpPr>
          <p:cNvPr id="20" name="Group 19">
            <a:extLst>
              <a:ext uri="{FF2B5EF4-FFF2-40B4-BE49-F238E27FC236}">
                <a16:creationId xmlns:a16="http://schemas.microsoft.com/office/drawing/2014/main" id="{285C40ED-4263-470E-A0CE-9A1B7C1AF9E5}"/>
              </a:ext>
            </a:extLst>
          </p:cNvPr>
          <p:cNvGrpSpPr/>
          <p:nvPr/>
        </p:nvGrpSpPr>
        <p:grpSpPr>
          <a:xfrm>
            <a:off x="2097933" y="3258766"/>
            <a:ext cx="4581727" cy="994306"/>
            <a:chOff x="573932" y="3258766"/>
            <a:chExt cx="4581727" cy="994306"/>
          </a:xfrm>
        </p:grpSpPr>
        <p:sp>
          <p:nvSpPr>
            <p:cNvPr id="14" name="Rectangle: Rounded Corners 13">
              <a:extLst>
                <a:ext uri="{FF2B5EF4-FFF2-40B4-BE49-F238E27FC236}">
                  <a16:creationId xmlns:a16="http://schemas.microsoft.com/office/drawing/2014/main" id="{467E2E29-9AFA-4812-B7C0-8D8E801B8585}"/>
                </a:ext>
              </a:extLst>
            </p:cNvPr>
            <p:cNvSpPr/>
            <p:nvPr/>
          </p:nvSpPr>
          <p:spPr>
            <a:xfrm>
              <a:off x="573932" y="3258766"/>
              <a:ext cx="4581727" cy="994306"/>
            </a:xfrm>
            <a:prstGeom prst="roundRect">
              <a:avLst>
                <a:gd name="adj" fmla="val 12754"/>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11" name="TextBox 10">
              <a:extLst>
                <a:ext uri="{FF2B5EF4-FFF2-40B4-BE49-F238E27FC236}">
                  <a16:creationId xmlns:a16="http://schemas.microsoft.com/office/drawing/2014/main" id="{8746C0CF-1DBA-404A-A9A3-699DCE6F8085}"/>
                </a:ext>
              </a:extLst>
            </p:cNvPr>
            <p:cNvSpPr txBox="1"/>
            <p:nvPr/>
          </p:nvSpPr>
          <p:spPr>
            <a:xfrm>
              <a:off x="653090" y="3299742"/>
              <a:ext cx="3822079" cy="923330"/>
            </a:xfrm>
            <a:prstGeom prst="rect">
              <a:avLst/>
            </a:prstGeom>
            <a:noFill/>
          </p:spPr>
          <p:txBody>
            <a:bodyPr wrap="square">
              <a:spAutoFit/>
            </a:bodyPr>
            <a:lstStyle/>
            <a:p>
              <a:pPr defTabSz="914400">
                <a:spcBef>
                  <a:spcPct val="0"/>
                </a:spcBef>
              </a:pPr>
              <a:r>
                <a:rPr lang="en-GB" altLang="en-US" dirty="0">
                  <a:solidFill>
                    <a:srgbClr val="1C1C1C"/>
                  </a:solidFill>
                  <a:latin typeface="Twinkl"/>
                </a:rPr>
                <a:t>A carving of a mermaid, almost 1000 years old, can be seen in Durham Castle.</a:t>
              </a:r>
            </a:p>
          </p:txBody>
        </p:sp>
      </p:grpSp>
      <p:grpSp>
        <p:nvGrpSpPr>
          <p:cNvPr id="21" name="Group 20">
            <a:extLst>
              <a:ext uri="{FF2B5EF4-FFF2-40B4-BE49-F238E27FC236}">
                <a16:creationId xmlns:a16="http://schemas.microsoft.com/office/drawing/2014/main" id="{46824486-9AF1-407C-9486-B4D113F34FDF}"/>
              </a:ext>
            </a:extLst>
          </p:cNvPr>
          <p:cNvGrpSpPr/>
          <p:nvPr/>
        </p:nvGrpSpPr>
        <p:grpSpPr>
          <a:xfrm>
            <a:off x="2097932" y="4341384"/>
            <a:ext cx="4581727" cy="1338913"/>
            <a:chOff x="573931" y="4341383"/>
            <a:chExt cx="4581727" cy="1338913"/>
          </a:xfrm>
        </p:grpSpPr>
        <p:sp>
          <p:nvSpPr>
            <p:cNvPr id="17" name="Rectangle: Rounded Corners 16">
              <a:extLst>
                <a:ext uri="{FF2B5EF4-FFF2-40B4-BE49-F238E27FC236}">
                  <a16:creationId xmlns:a16="http://schemas.microsoft.com/office/drawing/2014/main" id="{E8EED4A3-6D54-4536-ABB0-9E71836CFD38}"/>
                </a:ext>
              </a:extLst>
            </p:cNvPr>
            <p:cNvSpPr/>
            <p:nvPr/>
          </p:nvSpPr>
          <p:spPr>
            <a:xfrm>
              <a:off x="573931" y="4341383"/>
              <a:ext cx="4581727" cy="1338913"/>
            </a:xfrm>
            <a:prstGeom prst="roundRect">
              <a:avLst>
                <a:gd name="adj" fmla="val 12754"/>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13" name="TextBox 12">
              <a:extLst>
                <a:ext uri="{FF2B5EF4-FFF2-40B4-BE49-F238E27FC236}">
                  <a16:creationId xmlns:a16="http://schemas.microsoft.com/office/drawing/2014/main" id="{AA7F3EE1-06A2-481F-A43B-7423C8151AF8}"/>
                </a:ext>
              </a:extLst>
            </p:cNvPr>
            <p:cNvSpPr txBox="1"/>
            <p:nvPr/>
          </p:nvSpPr>
          <p:spPr>
            <a:xfrm>
              <a:off x="653090" y="4410296"/>
              <a:ext cx="3714630" cy="1200329"/>
            </a:xfrm>
            <a:prstGeom prst="rect">
              <a:avLst/>
            </a:prstGeom>
            <a:noFill/>
          </p:spPr>
          <p:txBody>
            <a:bodyPr wrap="square">
              <a:spAutoFit/>
            </a:bodyPr>
            <a:lstStyle/>
            <a:p>
              <a:pPr defTabSz="914400">
                <a:spcBef>
                  <a:spcPct val="0"/>
                </a:spcBef>
              </a:pPr>
              <a:r>
                <a:rPr lang="en-GB" altLang="en-US" dirty="0">
                  <a:solidFill>
                    <a:srgbClr val="1C1C1C"/>
                  </a:solidFill>
                  <a:latin typeface="Twinkl"/>
                </a:rPr>
                <a:t>Mermaids have been in stories and films. Lots of them are based on Hans Christian Andersen’s fairy tale ‘The Little Mermaid’. </a:t>
              </a:r>
            </a:p>
          </p:txBody>
        </p:sp>
      </p:grpSp>
      <p:grpSp>
        <p:nvGrpSpPr>
          <p:cNvPr id="22" name="Group 21">
            <a:extLst>
              <a:ext uri="{FF2B5EF4-FFF2-40B4-BE49-F238E27FC236}">
                <a16:creationId xmlns:a16="http://schemas.microsoft.com/office/drawing/2014/main" id="{45FE3BD6-3394-423A-BD0B-C4523E15DD66}"/>
              </a:ext>
            </a:extLst>
          </p:cNvPr>
          <p:cNvGrpSpPr/>
          <p:nvPr/>
        </p:nvGrpSpPr>
        <p:grpSpPr>
          <a:xfrm>
            <a:off x="2097930" y="1359334"/>
            <a:ext cx="8024428" cy="4767583"/>
            <a:chOff x="573930" y="1359333"/>
            <a:chExt cx="8024428" cy="4767583"/>
          </a:xfrm>
        </p:grpSpPr>
        <p:grpSp>
          <p:nvGrpSpPr>
            <p:cNvPr id="19" name="Group 18">
              <a:extLst>
                <a:ext uri="{FF2B5EF4-FFF2-40B4-BE49-F238E27FC236}">
                  <a16:creationId xmlns:a16="http://schemas.microsoft.com/office/drawing/2014/main" id="{F2875350-89B3-46AA-88D1-78B81120C888}"/>
                </a:ext>
              </a:extLst>
            </p:cNvPr>
            <p:cNvGrpSpPr/>
            <p:nvPr/>
          </p:nvGrpSpPr>
          <p:grpSpPr>
            <a:xfrm>
              <a:off x="573930" y="1359333"/>
              <a:ext cx="8024428" cy="1811122"/>
              <a:chOff x="573930" y="1359333"/>
              <a:chExt cx="8024428" cy="1811122"/>
            </a:xfrm>
          </p:grpSpPr>
          <p:sp>
            <p:nvSpPr>
              <p:cNvPr id="18" name="Rectangle: Rounded Corners 17">
                <a:extLst>
                  <a:ext uri="{FF2B5EF4-FFF2-40B4-BE49-F238E27FC236}">
                    <a16:creationId xmlns:a16="http://schemas.microsoft.com/office/drawing/2014/main" id="{70317E0C-86FD-43EB-A6E1-40ABA27916A6}"/>
                  </a:ext>
                </a:extLst>
              </p:cNvPr>
              <p:cNvSpPr/>
              <p:nvPr/>
            </p:nvSpPr>
            <p:spPr>
              <a:xfrm>
                <a:off x="573930" y="1359333"/>
                <a:ext cx="7916979" cy="1811122"/>
              </a:xfrm>
              <a:prstGeom prst="roundRect">
                <a:avLst>
                  <a:gd name="adj" fmla="val 8457"/>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7" name="TextBox 6">
                <a:extLst>
                  <a:ext uri="{FF2B5EF4-FFF2-40B4-BE49-F238E27FC236}">
                    <a16:creationId xmlns:a16="http://schemas.microsoft.com/office/drawing/2014/main" id="{75B964E2-4D63-424A-8EB3-85DDF55D6374}"/>
                  </a:ext>
                </a:extLst>
              </p:cNvPr>
              <p:cNvSpPr txBox="1"/>
              <p:nvPr/>
            </p:nvSpPr>
            <p:spPr>
              <a:xfrm>
                <a:off x="653089" y="1413228"/>
                <a:ext cx="7945269" cy="923330"/>
              </a:xfrm>
              <a:prstGeom prst="rect">
                <a:avLst/>
              </a:prstGeom>
              <a:noFill/>
            </p:spPr>
            <p:txBody>
              <a:bodyPr wrap="square">
                <a:spAutoFit/>
              </a:bodyPr>
              <a:lstStyle/>
              <a:p>
                <a:pPr defTabSz="914400">
                  <a:spcBef>
                    <a:spcPct val="0"/>
                  </a:spcBef>
                </a:pPr>
                <a:r>
                  <a:rPr lang="en-GB" altLang="en-US" dirty="0">
                    <a:solidFill>
                      <a:srgbClr val="1C1C1C"/>
                    </a:solidFill>
                    <a:latin typeface="Twinkl"/>
                  </a:rPr>
                  <a:t>Mermaids are mythical creatures who have the body of a human and the tail of a fish. Stories of mermaids were told from different groups of people all around the world.</a:t>
                </a:r>
              </a:p>
            </p:txBody>
          </p:sp>
          <p:sp>
            <p:nvSpPr>
              <p:cNvPr id="9" name="TextBox 8">
                <a:extLst>
                  <a:ext uri="{FF2B5EF4-FFF2-40B4-BE49-F238E27FC236}">
                    <a16:creationId xmlns:a16="http://schemas.microsoft.com/office/drawing/2014/main" id="{F90A4C34-B6BE-482E-85DE-E5A9DD6E8C84}"/>
                  </a:ext>
                </a:extLst>
              </p:cNvPr>
              <p:cNvSpPr txBox="1"/>
              <p:nvPr/>
            </p:nvSpPr>
            <p:spPr>
              <a:xfrm>
                <a:off x="653090" y="2417721"/>
                <a:ext cx="7634875" cy="646331"/>
              </a:xfrm>
              <a:prstGeom prst="rect">
                <a:avLst/>
              </a:prstGeom>
              <a:noFill/>
            </p:spPr>
            <p:txBody>
              <a:bodyPr wrap="square">
                <a:spAutoFit/>
              </a:bodyPr>
              <a:lstStyle/>
              <a:p>
                <a:pPr defTabSz="914400">
                  <a:spcBef>
                    <a:spcPct val="0"/>
                  </a:spcBef>
                </a:pPr>
                <a:r>
                  <a:rPr lang="en-GB" altLang="en-US" dirty="0">
                    <a:solidFill>
                      <a:srgbClr val="1C1C1C"/>
                    </a:solidFill>
                    <a:latin typeface="Twinkl"/>
                  </a:rPr>
                  <a:t>Sailors often believed that mermaids were unlucky and were signs that a voyage was doomed.</a:t>
                </a:r>
              </a:p>
            </p:txBody>
          </p:sp>
        </p:grpSp>
        <p:pic>
          <p:nvPicPr>
            <p:cNvPr id="5" name="Picture 4">
              <a:extLst>
                <a:ext uri="{FF2B5EF4-FFF2-40B4-BE49-F238E27FC236}">
                  <a16:creationId xmlns:a16="http://schemas.microsoft.com/office/drawing/2014/main" id="{EA0C3E7E-A9B6-421C-83AA-C85FB2EF592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75499" y="2802926"/>
              <a:ext cx="5202964" cy="3323990"/>
            </a:xfrm>
            <a:prstGeom prst="rect">
              <a:avLst/>
            </a:prstGeom>
          </p:spPr>
        </p:pic>
      </p:grpSp>
    </p:spTree>
    <p:extLst>
      <p:ext uri="{BB962C8B-B14F-4D97-AF65-F5344CB8AC3E}">
        <p14:creationId xmlns:p14="http://schemas.microsoft.com/office/powerpoint/2010/main" val="390471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5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31D70-EDE5-4D38-BB91-9851761CA855}"/>
              </a:ext>
            </a:extLst>
          </p:cNvPr>
          <p:cNvSpPr>
            <a:spLocks noGrp="1"/>
          </p:cNvSpPr>
          <p:nvPr>
            <p:ph type="title"/>
          </p:nvPr>
        </p:nvSpPr>
        <p:spPr/>
        <p:txBody>
          <a:bodyPr/>
          <a:lstStyle/>
          <a:p>
            <a:r>
              <a:rPr lang="en-GB" dirty="0">
                <a:latin typeface="+mn-lt"/>
              </a:rPr>
              <a:t>The Abominable Snowman</a:t>
            </a:r>
            <a:endParaRPr lang="en-GB" dirty="0"/>
          </a:p>
        </p:txBody>
      </p:sp>
      <p:sp>
        <p:nvSpPr>
          <p:cNvPr id="3" name="Rectangle 2">
            <a:hlinkClick r:id="rId2"/>
            <a:extLst>
              <a:ext uri="{FF2B5EF4-FFF2-40B4-BE49-F238E27FC236}">
                <a16:creationId xmlns:a16="http://schemas.microsoft.com/office/drawing/2014/main" id="{AD8271D7-B937-4F42-AD57-1F6B6515596E}"/>
              </a:ext>
            </a:extLst>
          </p:cNvPr>
          <p:cNvSpPr/>
          <p:nvPr/>
        </p:nvSpPr>
        <p:spPr>
          <a:xfrm>
            <a:off x="10063994" y="6635693"/>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9" name="TextBox 8">
            <a:extLst>
              <a:ext uri="{FF2B5EF4-FFF2-40B4-BE49-F238E27FC236}">
                <a16:creationId xmlns:a16="http://schemas.microsoft.com/office/drawing/2014/main" id="{91053442-DCA7-48D5-A143-F8E645991181}"/>
              </a:ext>
            </a:extLst>
          </p:cNvPr>
          <p:cNvSpPr txBox="1"/>
          <p:nvPr/>
        </p:nvSpPr>
        <p:spPr>
          <a:xfrm>
            <a:off x="2142251" y="1376723"/>
            <a:ext cx="7897969" cy="923330"/>
          </a:xfrm>
          <a:prstGeom prst="rect">
            <a:avLst/>
          </a:prstGeom>
          <a:noFill/>
        </p:spPr>
        <p:txBody>
          <a:bodyPr wrap="square">
            <a:spAutoFit/>
          </a:bodyPr>
          <a:lstStyle/>
          <a:p>
            <a:pPr algn="just" defTabSz="914400">
              <a:spcBef>
                <a:spcPct val="0"/>
              </a:spcBef>
            </a:pPr>
            <a:r>
              <a:rPr lang="en-GB" altLang="en-US" dirty="0">
                <a:solidFill>
                  <a:srgbClr val="1C1C1C"/>
                </a:solidFill>
                <a:latin typeface="Twinkl"/>
              </a:rPr>
              <a:t>The Himalayas are a group of mountains that span across lots of countries, including Nepal, China and Bhutan. Mount Everest, the word’s tallest mountain, is in the Himalayas.</a:t>
            </a:r>
          </a:p>
        </p:txBody>
      </p:sp>
      <p:grpSp>
        <p:nvGrpSpPr>
          <p:cNvPr id="15" name="Group 14">
            <a:extLst>
              <a:ext uri="{FF2B5EF4-FFF2-40B4-BE49-F238E27FC236}">
                <a16:creationId xmlns:a16="http://schemas.microsoft.com/office/drawing/2014/main" id="{A9C61349-B2D4-42DC-ADDC-04D4156CB901}"/>
              </a:ext>
            </a:extLst>
          </p:cNvPr>
          <p:cNvGrpSpPr/>
          <p:nvPr/>
        </p:nvGrpSpPr>
        <p:grpSpPr>
          <a:xfrm>
            <a:off x="2142251" y="2428029"/>
            <a:ext cx="5574845" cy="3301562"/>
            <a:chOff x="603114" y="2515578"/>
            <a:chExt cx="5574845" cy="3301562"/>
          </a:xfrm>
        </p:grpSpPr>
        <p:sp>
          <p:nvSpPr>
            <p:cNvPr id="14" name="Rectangle: Rounded Corners 13">
              <a:extLst>
                <a:ext uri="{FF2B5EF4-FFF2-40B4-BE49-F238E27FC236}">
                  <a16:creationId xmlns:a16="http://schemas.microsoft.com/office/drawing/2014/main" id="{AEA34CD8-AEE7-4620-AC93-4E2C18F13DDD}"/>
                </a:ext>
              </a:extLst>
            </p:cNvPr>
            <p:cNvSpPr/>
            <p:nvPr/>
          </p:nvSpPr>
          <p:spPr>
            <a:xfrm>
              <a:off x="603114" y="2515578"/>
              <a:ext cx="5574845" cy="3301562"/>
            </a:xfrm>
            <a:prstGeom prst="roundRect">
              <a:avLst>
                <a:gd name="adj" fmla="val 9450"/>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11" name="TextBox 10">
              <a:extLst>
                <a:ext uri="{FF2B5EF4-FFF2-40B4-BE49-F238E27FC236}">
                  <a16:creationId xmlns:a16="http://schemas.microsoft.com/office/drawing/2014/main" id="{35154728-FD23-4FE3-BF83-5E94D9BA51D6}"/>
                </a:ext>
              </a:extLst>
            </p:cNvPr>
            <p:cNvSpPr txBox="1"/>
            <p:nvPr/>
          </p:nvSpPr>
          <p:spPr>
            <a:xfrm>
              <a:off x="714608" y="2708884"/>
              <a:ext cx="4449861" cy="1754326"/>
            </a:xfrm>
            <a:prstGeom prst="rect">
              <a:avLst/>
            </a:prstGeom>
            <a:noFill/>
          </p:spPr>
          <p:txBody>
            <a:bodyPr wrap="square">
              <a:spAutoFit/>
            </a:bodyPr>
            <a:lstStyle/>
            <a:p>
              <a:pPr algn="just" defTabSz="914400">
                <a:spcBef>
                  <a:spcPct val="0"/>
                </a:spcBef>
              </a:pPr>
              <a:r>
                <a:rPr lang="en-GB" altLang="en-US" dirty="0">
                  <a:solidFill>
                    <a:srgbClr val="1C1C1C"/>
                  </a:solidFill>
                  <a:latin typeface="Twinkl"/>
                </a:rPr>
                <a:t>For many years, stories have been told about a huge ape-like creature that lives in the Himalayas. Locals call this creature ‘yeti’ or ‘Meh-</a:t>
              </a:r>
              <a:r>
                <a:rPr lang="en-GB" altLang="en-US" dirty="0" err="1">
                  <a:solidFill>
                    <a:srgbClr val="1C1C1C"/>
                  </a:solidFill>
                  <a:latin typeface="Twinkl"/>
                </a:rPr>
                <a:t>Teh</a:t>
              </a:r>
              <a:r>
                <a:rPr lang="en-GB" altLang="en-US" dirty="0">
                  <a:solidFill>
                    <a:srgbClr val="1C1C1C"/>
                  </a:solidFill>
                  <a:latin typeface="Twinkl"/>
                </a:rPr>
                <a:t>’. It was said that a long time ago, people in the area worshipped this creature as a god.</a:t>
              </a:r>
            </a:p>
          </p:txBody>
        </p:sp>
        <p:sp>
          <p:nvSpPr>
            <p:cNvPr id="13" name="TextBox 12">
              <a:extLst>
                <a:ext uri="{FF2B5EF4-FFF2-40B4-BE49-F238E27FC236}">
                  <a16:creationId xmlns:a16="http://schemas.microsoft.com/office/drawing/2014/main" id="{0712755B-09B1-471D-BEA1-DAA9D0B225B1}"/>
                </a:ext>
              </a:extLst>
            </p:cNvPr>
            <p:cNvSpPr txBox="1"/>
            <p:nvPr/>
          </p:nvSpPr>
          <p:spPr>
            <a:xfrm>
              <a:off x="714608" y="4463210"/>
              <a:ext cx="4364371" cy="1200329"/>
            </a:xfrm>
            <a:prstGeom prst="rect">
              <a:avLst/>
            </a:prstGeom>
            <a:noFill/>
          </p:spPr>
          <p:txBody>
            <a:bodyPr wrap="square">
              <a:spAutoFit/>
            </a:bodyPr>
            <a:lstStyle/>
            <a:p>
              <a:pPr algn="just" defTabSz="914400">
                <a:spcBef>
                  <a:spcPct val="0"/>
                </a:spcBef>
              </a:pPr>
              <a:r>
                <a:rPr lang="en-GB" altLang="en-US" dirty="0">
                  <a:solidFill>
                    <a:srgbClr val="1C1C1C"/>
                  </a:solidFill>
                  <a:latin typeface="Twinkl"/>
                </a:rPr>
                <a:t>As more people began to explore the Himalayas, stories were told of a huge creature leaving massive footprints in the snow. </a:t>
              </a:r>
            </a:p>
          </p:txBody>
        </p:sp>
      </p:grpSp>
      <p:sp>
        <p:nvSpPr>
          <p:cNvPr id="4" name="Rectangle: Rounded Corners 3">
            <a:extLst>
              <a:ext uri="{FF2B5EF4-FFF2-40B4-BE49-F238E27FC236}">
                <a16:creationId xmlns:a16="http://schemas.microsoft.com/office/drawing/2014/main" id="{AD4BFEE0-F815-4DD5-9D18-08ED50D9E69A}"/>
              </a:ext>
            </a:extLst>
          </p:cNvPr>
          <p:cNvSpPr/>
          <p:nvPr/>
        </p:nvSpPr>
        <p:spPr>
          <a:xfrm>
            <a:off x="6768299" y="2212504"/>
            <a:ext cx="3238420" cy="3939702"/>
          </a:xfrm>
          <a:prstGeom prst="roundRect">
            <a:avLst/>
          </a:prstGeom>
          <a:blipFill>
            <a:blip r:embed="rId3" cstate="screen">
              <a:extLst>
                <a:ext uri="{28A0092B-C50C-407E-A947-70E740481C1C}">
                  <a14:useLocalDpi xmlns:a14="http://schemas.microsoft.com/office/drawing/2010/main"/>
                </a:ext>
              </a:extLst>
            </a:blip>
            <a:stretch>
              <a:fillRect l="-1692" t="-2086" r="-77284" b="-75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5" name="TextBox 4">
            <a:extLst>
              <a:ext uri="{FF2B5EF4-FFF2-40B4-BE49-F238E27FC236}">
                <a16:creationId xmlns:a16="http://schemas.microsoft.com/office/drawing/2014/main" id="{36A7FC4F-20C4-46FE-A280-34273D0F7CE7}"/>
              </a:ext>
            </a:extLst>
          </p:cNvPr>
          <p:cNvSpPr txBox="1"/>
          <p:nvPr/>
        </p:nvSpPr>
        <p:spPr>
          <a:xfrm>
            <a:off x="8188539" y="4994614"/>
            <a:ext cx="1361872" cy="276999"/>
          </a:xfrm>
          <a:prstGeom prst="rect">
            <a:avLst/>
          </a:prstGeom>
          <a:noFill/>
        </p:spPr>
        <p:txBody>
          <a:bodyPr wrap="square" rtlCol="0">
            <a:spAutoFit/>
          </a:bodyPr>
          <a:lstStyle/>
          <a:p>
            <a:pPr defTabSz="914400"/>
            <a:r>
              <a:rPr lang="en-GB" altLang="en-US" sz="1200" b="1" dirty="0">
                <a:solidFill>
                  <a:srgbClr val="1C1C1C"/>
                </a:solidFill>
                <a:latin typeface="Twinkl"/>
              </a:rPr>
              <a:t>Himalayas</a:t>
            </a:r>
            <a:endParaRPr lang="en-GB" sz="1200" b="1" dirty="0">
              <a:solidFill>
                <a:srgbClr val="1C1C1C"/>
              </a:solidFill>
              <a:latin typeface="Twinkl"/>
            </a:endParaRPr>
          </a:p>
        </p:txBody>
      </p:sp>
      <p:cxnSp>
        <p:nvCxnSpPr>
          <p:cNvPr id="7" name="Straight Arrow Connector 6">
            <a:extLst>
              <a:ext uri="{FF2B5EF4-FFF2-40B4-BE49-F238E27FC236}">
                <a16:creationId xmlns:a16="http://schemas.microsoft.com/office/drawing/2014/main" id="{2B3D25DF-0CA2-4400-B68B-890705D4896F}"/>
              </a:ext>
            </a:extLst>
          </p:cNvPr>
          <p:cNvCxnSpPr/>
          <p:nvPr/>
        </p:nvCxnSpPr>
        <p:spPr>
          <a:xfrm flipH="1">
            <a:off x="8023169" y="5247533"/>
            <a:ext cx="437744" cy="2140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81369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DE694-1918-4D10-8AA3-BD4DD70A2915}"/>
              </a:ext>
            </a:extLst>
          </p:cNvPr>
          <p:cNvSpPr>
            <a:spLocks noGrp="1"/>
          </p:cNvSpPr>
          <p:nvPr>
            <p:ph type="title"/>
          </p:nvPr>
        </p:nvSpPr>
        <p:spPr/>
        <p:txBody>
          <a:bodyPr/>
          <a:lstStyle/>
          <a:p>
            <a:r>
              <a:rPr lang="en-GB" dirty="0">
                <a:latin typeface="+mn-lt"/>
              </a:rPr>
              <a:t>The Abominable Snowman</a:t>
            </a:r>
            <a:endParaRPr lang="en-GB" dirty="0"/>
          </a:p>
        </p:txBody>
      </p:sp>
      <p:sp>
        <p:nvSpPr>
          <p:cNvPr id="3" name="Rectangle 2">
            <a:hlinkClick r:id="rId2"/>
            <a:extLst>
              <a:ext uri="{FF2B5EF4-FFF2-40B4-BE49-F238E27FC236}">
                <a16:creationId xmlns:a16="http://schemas.microsoft.com/office/drawing/2014/main" id="{768A15C3-8945-4F69-9FF2-08D7B448D07E}"/>
              </a:ext>
            </a:extLst>
          </p:cNvPr>
          <p:cNvSpPr/>
          <p:nvPr/>
        </p:nvSpPr>
        <p:spPr>
          <a:xfrm>
            <a:off x="10063994" y="6635693"/>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grpSp>
        <p:nvGrpSpPr>
          <p:cNvPr id="14" name="Group 13">
            <a:extLst>
              <a:ext uri="{FF2B5EF4-FFF2-40B4-BE49-F238E27FC236}">
                <a16:creationId xmlns:a16="http://schemas.microsoft.com/office/drawing/2014/main" id="{60B1CF7E-A2CE-4D90-8655-86C6FA88640D}"/>
              </a:ext>
            </a:extLst>
          </p:cNvPr>
          <p:cNvGrpSpPr/>
          <p:nvPr/>
        </p:nvGrpSpPr>
        <p:grpSpPr>
          <a:xfrm>
            <a:off x="2059023" y="1463473"/>
            <a:ext cx="4961106" cy="1665938"/>
            <a:chOff x="535023" y="1463473"/>
            <a:chExt cx="4961106" cy="1665938"/>
          </a:xfrm>
        </p:grpSpPr>
        <p:sp>
          <p:nvSpPr>
            <p:cNvPr id="12" name="Rectangle: Rounded Corners 11">
              <a:extLst>
                <a:ext uri="{FF2B5EF4-FFF2-40B4-BE49-F238E27FC236}">
                  <a16:creationId xmlns:a16="http://schemas.microsoft.com/office/drawing/2014/main" id="{028B3898-7C98-481E-84DD-A66F78DAA8DC}"/>
                </a:ext>
              </a:extLst>
            </p:cNvPr>
            <p:cNvSpPr/>
            <p:nvPr/>
          </p:nvSpPr>
          <p:spPr>
            <a:xfrm>
              <a:off x="535023" y="1463473"/>
              <a:ext cx="4961106" cy="1665938"/>
            </a:xfrm>
            <a:prstGeom prst="roundRect">
              <a:avLst>
                <a:gd name="adj" fmla="val 1141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7" name="TextBox 6">
              <a:extLst>
                <a:ext uri="{FF2B5EF4-FFF2-40B4-BE49-F238E27FC236}">
                  <a16:creationId xmlns:a16="http://schemas.microsoft.com/office/drawing/2014/main" id="{5EE1CBBC-D094-49D5-AF99-61C549CE5E44}"/>
                </a:ext>
              </a:extLst>
            </p:cNvPr>
            <p:cNvSpPr txBox="1"/>
            <p:nvPr/>
          </p:nvSpPr>
          <p:spPr>
            <a:xfrm>
              <a:off x="622572" y="1562145"/>
              <a:ext cx="4572000" cy="1477328"/>
            </a:xfrm>
            <a:prstGeom prst="rect">
              <a:avLst/>
            </a:prstGeom>
            <a:noFill/>
          </p:spPr>
          <p:txBody>
            <a:bodyPr wrap="square">
              <a:spAutoFit/>
            </a:bodyPr>
            <a:lstStyle/>
            <a:p>
              <a:pPr defTabSz="914400"/>
              <a:r>
                <a:rPr lang="en-GB" altLang="en-US" dirty="0">
                  <a:solidFill>
                    <a:srgbClr val="1C1C1C"/>
                  </a:solidFill>
                  <a:latin typeface="Twinkl"/>
                </a:rPr>
                <a:t>In 1921, a man named Charles Howard-Bury </a:t>
              </a:r>
              <a:r>
                <a:rPr lang="en-GB" dirty="0">
                  <a:solidFill>
                    <a:srgbClr val="1C1C1C"/>
                  </a:solidFill>
                  <a:latin typeface="Twinkl"/>
                </a:rPr>
                <a:t>led an expedition to Mount Everest. </a:t>
              </a:r>
              <a:r>
                <a:rPr lang="en-GB" altLang="en-US" dirty="0">
                  <a:solidFill>
                    <a:srgbClr val="1C1C1C"/>
                  </a:solidFill>
                  <a:latin typeface="Twinkl"/>
                </a:rPr>
                <a:t>On the trip, they saw huge footprints in the snow. The local guides said they belonged to the ‘wild man of the snows’. </a:t>
              </a:r>
            </a:p>
          </p:txBody>
        </p:sp>
      </p:grpSp>
      <p:grpSp>
        <p:nvGrpSpPr>
          <p:cNvPr id="16" name="Group 15">
            <a:extLst>
              <a:ext uri="{FF2B5EF4-FFF2-40B4-BE49-F238E27FC236}">
                <a16:creationId xmlns:a16="http://schemas.microsoft.com/office/drawing/2014/main" id="{6B10A932-5E69-4A61-804E-2477EC8B4714}"/>
              </a:ext>
            </a:extLst>
          </p:cNvPr>
          <p:cNvGrpSpPr/>
          <p:nvPr/>
        </p:nvGrpSpPr>
        <p:grpSpPr>
          <a:xfrm>
            <a:off x="2059023" y="3220367"/>
            <a:ext cx="5826866" cy="1311858"/>
            <a:chOff x="535023" y="3220367"/>
            <a:chExt cx="5826866" cy="1311858"/>
          </a:xfrm>
        </p:grpSpPr>
        <p:sp>
          <p:nvSpPr>
            <p:cNvPr id="13" name="Rectangle: Rounded Corners 12">
              <a:extLst>
                <a:ext uri="{FF2B5EF4-FFF2-40B4-BE49-F238E27FC236}">
                  <a16:creationId xmlns:a16="http://schemas.microsoft.com/office/drawing/2014/main" id="{DA47C09F-319C-4F9E-899F-7E91C5B767F6}"/>
                </a:ext>
              </a:extLst>
            </p:cNvPr>
            <p:cNvSpPr/>
            <p:nvPr/>
          </p:nvSpPr>
          <p:spPr>
            <a:xfrm>
              <a:off x="535023" y="3220367"/>
              <a:ext cx="5826866" cy="1311858"/>
            </a:xfrm>
            <a:prstGeom prst="roundRect">
              <a:avLst>
                <a:gd name="adj" fmla="val 1141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9" name="TextBox 8">
              <a:extLst>
                <a:ext uri="{FF2B5EF4-FFF2-40B4-BE49-F238E27FC236}">
                  <a16:creationId xmlns:a16="http://schemas.microsoft.com/office/drawing/2014/main" id="{2CC48406-AD7E-4528-A470-5A958130EDA3}"/>
                </a:ext>
              </a:extLst>
            </p:cNvPr>
            <p:cNvSpPr txBox="1"/>
            <p:nvPr/>
          </p:nvSpPr>
          <p:spPr>
            <a:xfrm>
              <a:off x="651756" y="3275760"/>
              <a:ext cx="4669274" cy="1200329"/>
            </a:xfrm>
            <a:prstGeom prst="rect">
              <a:avLst/>
            </a:prstGeom>
            <a:noFill/>
          </p:spPr>
          <p:txBody>
            <a:bodyPr wrap="square">
              <a:spAutoFit/>
            </a:bodyPr>
            <a:lstStyle/>
            <a:p>
              <a:pPr defTabSz="914400">
                <a:spcBef>
                  <a:spcPct val="0"/>
                </a:spcBef>
              </a:pPr>
              <a:r>
                <a:rPr lang="en-GB" dirty="0">
                  <a:solidFill>
                    <a:srgbClr val="1C1C1C"/>
                  </a:solidFill>
                  <a:latin typeface="Twinkl"/>
                </a:rPr>
                <a:t>The mysterious creature was given the name ‘Abominable Snowman’ by a journalist, who interviewed people who had been up Mount Everest.'</a:t>
              </a:r>
              <a:endParaRPr lang="en-GB" altLang="en-US" dirty="0">
                <a:solidFill>
                  <a:srgbClr val="1C1C1C"/>
                </a:solidFill>
                <a:latin typeface="Twinkl"/>
              </a:endParaRPr>
            </a:p>
          </p:txBody>
        </p:sp>
      </p:grpSp>
      <p:grpSp>
        <p:nvGrpSpPr>
          <p:cNvPr id="17" name="Group 16">
            <a:extLst>
              <a:ext uri="{FF2B5EF4-FFF2-40B4-BE49-F238E27FC236}">
                <a16:creationId xmlns:a16="http://schemas.microsoft.com/office/drawing/2014/main" id="{D80D4217-8F85-427D-984D-990C4BD11B3D}"/>
              </a:ext>
            </a:extLst>
          </p:cNvPr>
          <p:cNvGrpSpPr/>
          <p:nvPr/>
        </p:nvGrpSpPr>
        <p:grpSpPr>
          <a:xfrm>
            <a:off x="2059023" y="4406564"/>
            <a:ext cx="5817140" cy="1812695"/>
            <a:chOff x="535023" y="4406563"/>
            <a:chExt cx="5817140" cy="1812695"/>
          </a:xfrm>
        </p:grpSpPr>
        <p:sp>
          <p:nvSpPr>
            <p:cNvPr id="15" name="Rectangle: Rounded Corners 14">
              <a:extLst>
                <a:ext uri="{FF2B5EF4-FFF2-40B4-BE49-F238E27FC236}">
                  <a16:creationId xmlns:a16="http://schemas.microsoft.com/office/drawing/2014/main" id="{EAD65DEA-C36E-4F8F-9D48-1F5ED51718E0}"/>
                </a:ext>
              </a:extLst>
            </p:cNvPr>
            <p:cNvSpPr/>
            <p:nvPr/>
          </p:nvSpPr>
          <p:spPr>
            <a:xfrm>
              <a:off x="535023" y="4632536"/>
              <a:ext cx="5817140" cy="1586722"/>
            </a:xfrm>
            <a:prstGeom prst="roundRect">
              <a:avLst>
                <a:gd name="adj" fmla="val 1141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11" name="TextBox 10">
              <a:extLst>
                <a:ext uri="{FF2B5EF4-FFF2-40B4-BE49-F238E27FC236}">
                  <a16:creationId xmlns:a16="http://schemas.microsoft.com/office/drawing/2014/main" id="{915EF71A-355F-44F3-88B0-A5F058DC6D35}"/>
                </a:ext>
              </a:extLst>
            </p:cNvPr>
            <p:cNvSpPr txBox="1"/>
            <p:nvPr/>
          </p:nvSpPr>
          <p:spPr>
            <a:xfrm>
              <a:off x="622572" y="4406563"/>
              <a:ext cx="5233482" cy="1477328"/>
            </a:xfrm>
            <a:prstGeom prst="rect">
              <a:avLst/>
            </a:prstGeom>
            <a:noFill/>
          </p:spPr>
          <p:txBody>
            <a:bodyPr wrap="square">
              <a:spAutoFit/>
            </a:bodyPr>
            <a:lstStyle/>
            <a:p>
              <a:pPr algn="just" defTabSz="914400">
                <a:spcBef>
                  <a:spcPct val="0"/>
                </a:spcBef>
              </a:pPr>
              <a:endParaRPr lang="en-GB" altLang="en-US" dirty="0">
                <a:solidFill>
                  <a:srgbClr val="1C1C1C"/>
                </a:solidFill>
                <a:latin typeface="Twinkl"/>
              </a:endParaRPr>
            </a:p>
            <a:p>
              <a:pPr defTabSz="914400">
                <a:spcBef>
                  <a:spcPct val="0"/>
                </a:spcBef>
              </a:pPr>
              <a:r>
                <a:rPr lang="en-GB" altLang="en-US" dirty="0">
                  <a:solidFill>
                    <a:srgbClr val="1C1C1C"/>
                  </a:solidFill>
                  <a:latin typeface="Twinkl"/>
                </a:rPr>
                <a:t>There have been photographs taken of the creature but they are unclear. Scientists and explorers have studied footprints and the photos but it is still unknown what the Abominable Snowman really is.</a:t>
              </a:r>
            </a:p>
          </p:txBody>
        </p:sp>
      </p:grpSp>
      <p:pic>
        <p:nvPicPr>
          <p:cNvPr id="5" name="Picture 4">
            <a:extLst>
              <a:ext uri="{FF2B5EF4-FFF2-40B4-BE49-F238E27FC236}">
                <a16:creationId xmlns:a16="http://schemas.microsoft.com/office/drawing/2014/main" id="{7FDAB5FB-265B-4682-B149-957AABCDD2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80565" y="1313235"/>
            <a:ext cx="3583428" cy="4906022"/>
          </a:xfrm>
          <a:prstGeom prst="rect">
            <a:avLst/>
          </a:prstGeom>
        </p:spPr>
      </p:pic>
    </p:spTree>
    <p:extLst>
      <p:ext uri="{BB962C8B-B14F-4D97-AF65-F5344CB8AC3E}">
        <p14:creationId xmlns:p14="http://schemas.microsoft.com/office/powerpoint/2010/main" val="79153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5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85434-64B4-4A7F-B591-335AD9A60486}"/>
              </a:ext>
            </a:extLst>
          </p:cNvPr>
          <p:cNvSpPr>
            <a:spLocks noGrp="1"/>
          </p:cNvSpPr>
          <p:nvPr>
            <p:ph type="title"/>
          </p:nvPr>
        </p:nvSpPr>
        <p:spPr/>
        <p:txBody>
          <a:bodyPr/>
          <a:lstStyle/>
          <a:p>
            <a:r>
              <a:rPr lang="en-GB" dirty="0">
                <a:latin typeface="+mn-lt"/>
              </a:rPr>
              <a:t>Griffin</a:t>
            </a:r>
            <a:endParaRPr lang="en-GB" dirty="0"/>
          </a:p>
        </p:txBody>
      </p:sp>
      <p:sp>
        <p:nvSpPr>
          <p:cNvPr id="3" name="Rectangle 2">
            <a:hlinkClick r:id="rId2"/>
            <a:extLst>
              <a:ext uri="{FF2B5EF4-FFF2-40B4-BE49-F238E27FC236}">
                <a16:creationId xmlns:a16="http://schemas.microsoft.com/office/drawing/2014/main" id="{CD26B13D-BF85-4721-A0AF-524CA8B6B18A}"/>
              </a:ext>
            </a:extLst>
          </p:cNvPr>
          <p:cNvSpPr/>
          <p:nvPr/>
        </p:nvSpPr>
        <p:spPr>
          <a:xfrm>
            <a:off x="10063994" y="6635693"/>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5" name="TextBox 4">
            <a:extLst>
              <a:ext uri="{FF2B5EF4-FFF2-40B4-BE49-F238E27FC236}">
                <a16:creationId xmlns:a16="http://schemas.microsoft.com/office/drawing/2014/main" id="{CCA85F5E-FBC1-4636-8084-69E4032D2177}"/>
              </a:ext>
            </a:extLst>
          </p:cNvPr>
          <p:cNvSpPr txBox="1"/>
          <p:nvPr/>
        </p:nvSpPr>
        <p:spPr>
          <a:xfrm>
            <a:off x="2204940" y="1366628"/>
            <a:ext cx="7645937" cy="646331"/>
          </a:xfrm>
          <a:prstGeom prst="rect">
            <a:avLst/>
          </a:prstGeom>
          <a:noFill/>
        </p:spPr>
        <p:txBody>
          <a:bodyPr wrap="square">
            <a:spAutoFit/>
          </a:bodyPr>
          <a:lstStyle/>
          <a:p>
            <a:pPr defTabSz="914400"/>
            <a:r>
              <a:rPr lang="en-GB" altLang="en-US" dirty="0">
                <a:solidFill>
                  <a:srgbClr val="1C1C1C"/>
                </a:solidFill>
                <a:latin typeface="Twinkl"/>
              </a:rPr>
              <a:t>Thousands of years ago, many different groups of people told stories of a creature known as a griffin.</a:t>
            </a:r>
          </a:p>
        </p:txBody>
      </p:sp>
      <p:grpSp>
        <p:nvGrpSpPr>
          <p:cNvPr id="20" name="Group 19">
            <a:extLst>
              <a:ext uri="{FF2B5EF4-FFF2-40B4-BE49-F238E27FC236}">
                <a16:creationId xmlns:a16="http://schemas.microsoft.com/office/drawing/2014/main" id="{1AB7DB5F-04A5-447F-B1A0-8057A07DAA2C}"/>
              </a:ext>
            </a:extLst>
          </p:cNvPr>
          <p:cNvGrpSpPr/>
          <p:nvPr/>
        </p:nvGrpSpPr>
        <p:grpSpPr>
          <a:xfrm>
            <a:off x="2091452" y="2084576"/>
            <a:ext cx="4957859" cy="994306"/>
            <a:chOff x="567451" y="2084576"/>
            <a:chExt cx="4957859" cy="994306"/>
          </a:xfrm>
        </p:grpSpPr>
        <p:sp>
          <p:nvSpPr>
            <p:cNvPr id="17" name="Rectangle: Rounded Corners 16">
              <a:extLst>
                <a:ext uri="{FF2B5EF4-FFF2-40B4-BE49-F238E27FC236}">
                  <a16:creationId xmlns:a16="http://schemas.microsoft.com/office/drawing/2014/main" id="{8B75BBAF-16D6-4482-83A1-BE4F067967DE}"/>
                </a:ext>
              </a:extLst>
            </p:cNvPr>
            <p:cNvSpPr/>
            <p:nvPr/>
          </p:nvSpPr>
          <p:spPr>
            <a:xfrm>
              <a:off x="567451" y="2084576"/>
              <a:ext cx="4957859" cy="994306"/>
            </a:xfrm>
            <a:prstGeom prst="roundRect">
              <a:avLst>
                <a:gd name="adj" fmla="val 11775"/>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9" name="TextBox 8">
              <a:extLst>
                <a:ext uri="{FF2B5EF4-FFF2-40B4-BE49-F238E27FC236}">
                  <a16:creationId xmlns:a16="http://schemas.microsoft.com/office/drawing/2014/main" id="{CC2818E2-2ECA-4086-9E05-71B96CCF8177}"/>
                </a:ext>
              </a:extLst>
            </p:cNvPr>
            <p:cNvSpPr txBox="1"/>
            <p:nvPr/>
          </p:nvSpPr>
          <p:spPr>
            <a:xfrm>
              <a:off x="642029" y="2113760"/>
              <a:ext cx="4572000" cy="923330"/>
            </a:xfrm>
            <a:prstGeom prst="rect">
              <a:avLst/>
            </a:prstGeom>
            <a:noFill/>
          </p:spPr>
          <p:txBody>
            <a:bodyPr wrap="square">
              <a:spAutoFit/>
            </a:bodyPr>
            <a:lstStyle/>
            <a:p>
              <a:pPr defTabSz="914400">
                <a:spcBef>
                  <a:spcPct val="0"/>
                </a:spcBef>
              </a:pPr>
              <a:r>
                <a:rPr lang="en-GB" altLang="en-US" dirty="0">
                  <a:solidFill>
                    <a:srgbClr val="1C1C1C"/>
                  </a:solidFill>
                  <a:latin typeface="Twinkl"/>
                </a:rPr>
                <a:t>A griffin was said to have the body, tail and back legs of a lion and the head, wings and front claws of an eagle. </a:t>
              </a:r>
            </a:p>
          </p:txBody>
        </p:sp>
      </p:grpSp>
      <p:grpSp>
        <p:nvGrpSpPr>
          <p:cNvPr id="21" name="Group 20">
            <a:extLst>
              <a:ext uri="{FF2B5EF4-FFF2-40B4-BE49-F238E27FC236}">
                <a16:creationId xmlns:a16="http://schemas.microsoft.com/office/drawing/2014/main" id="{EF4B226D-5A23-4CF0-9D7C-ADA0CD23A9A9}"/>
              </a:ext>
            </a:extLst>
          </p:cNvPr>
          <p:cNvGrpSpPr/>
          <p:nvPr/>
        </p:nvGrpSpPr>
        <p:grpSpPr>
          <a:xfrm>
            <a:off x="2091451" y="3154935"/>
            <a:ext cx="4957860" cy="2020181"/>
            <a:chOff x="567451" y="3154934"/>
            <a:chExt cx="4957860" cy="2020181"/>
          </a:xfrm>
        </p:grpSpPr>
        <p:sp>
          <p:nvSpPr>
            <p:cNvPr id="18" name="Rectangle: Rounded Corners 17">
              <a:extLst>
                <a:ext uri="{FF2B5EF4-FFF2-40B4-BE49-F238E27FC236}">
                  <a16:creationId xmlns:a16="http://schemas.microsoft.com/office/drawing/2014/main" id="{A4D98647-8FC5-4A7F-B27F-59E645ED3B58}"/>
                </a:ext>
              </a:extLst>
            </p:cNvPr>
            <p:cNvSpPr/>
            <p:nvPr/>
          </p:nvSpPr>
          <p:spPr>
            <a:xfrm>
              <a:off x="567451" y="3154934"/>
              <a:ext cx="4957860" cy="2020181"/>
            </a:xfrm>
            <a:prstGeom prst="roundRect">
              <a:avLst>
                <a:gd name="adj" fmla="val 11256"/>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11" name="TextBox 10">
              <a:extLst>
                <a:ext uri="{FF2B5EF4-FFF2-40B4-BE49-F238E27FC236}">
                  <a16:creationId xmlns:a16="http://schemas.microsoft.com/office/drawing/2014/main" id="{6C44990F-14CC-4764-BBC5-AAC24FC6F979}"/>
                </a:ext>
              </a:extLst>
            </p:cNvPr>
            <p:cNvSpPr txBox="1"/>
            <p:nvPr/>
          </p:nvSpPr>
          <p:spPr>
            <a:xfrm>
              <a:off x="680940" y="3221754"/>
              <a:ext cx="4497423" cy="923330"/>
            </a:xfrm>
            <a:prstGeom prst="rect">
              <a:avLst/>
            </a:prstGeom>
            <a:noFill/>
          </p:spPr>
          <p:txBody>
            <a:bodyPr wrap="square">
              <a:spAutoFit/>
            </a:bodyPr>
            <a:lstStyle/>
            <a:p>
              <a:pPr defTabSz="914400">
                <a:spcBef>
                  <a:spcPct val="0"/>
                </a:spcBef>
              </a:pPr>
              <a:r>
                <a:rPr lang="en-GB" altLang="en-US" dirty="0">
                  <a:solidFill>
                    <a:srgbClr val="1C1C1C"/>
                  </a:solidFill>
                  <a:latin typeface="Twinkl"/>
                </a:rPr>
                <a:t>Because the lion was considered the king of the beasts and the eagle the king of birds, a griffin was an important creature.</a:t>
              </a:r>
            </a:p>
          </p:txBody>
        </p:sp>
        <p:sp>
          <p:nvSpPr>
            <p:cNvPr id="13" name="TextBox 12">
              <a:extLst>
                <a:ext uri="{FF2B5EF4-FFF2-40B4-BE49-F238E27FC236}">
                  <a16:creationId xmlns:a16="http://schemas.microsoft.com/office/drawing/2014/main" id="{7675DCFC-1D48-420E-8DE2-01250591633D}"/>
                </a:ext>
              </a:extLst>
            </p:cNvPr>
            <p:cNvSpPr txBox="1"/>
            <p:nvPr/>
          </p:nvSpPr>
          <p:spPr>
            <a:xfrm>
              <a:off x="680940" y="4185243"/>
              <a:ext cx="4572000" cy="646331"/>
            </a:xfrm>
            <a:prstGeom prst="rect">
              <a:avLst/>
            </a:prstGeom>
            <a:noFill/>
          </p:spPr>
          <p:txBody>
            <a:bodyPr wrap="square">
              <a:spAutoFit/>
            </a:bodyPr>
            <a:lstStyle/>
            <a:p>
              <a:pPr defTabSz="914400">
                <a:spcBef>
                  <a:spcPct val="0"/>
                </a:spcBef>
              </a:pPr>
              <a:r>
                <a:rPr lang="en-GB" altLang="en-US" dirty="0">
                  <a:solidFill>
                    <a:srgbClr val="1C1C1C"/>
                  </a:solidFill>
                  <a:latin typeface="Twinkl"/>
                </a:rPr>
                <a:t>In ancient times, it was believed that griffins laid special eggs that contained pieces of gold.</a:t>
              </a:r>
            </a:p>
          </p:txBody>
        </p:sp>
      </p:grpSp>
      <p:grpSp>
        <p:nvGrpSpPr>
          <p:cNvPr id="22" name="Group 21">
            <a:extLst>
              <a:ext uri="{FF2B5EF4-FFF2-40B4-BE49-F238E27FC236}">
                <a16:creationId xmlns:a16="http://schemas.microsoft.com/office/drawing/2014/main" id="{B1E9E16C-148D-411B-A779-FF6726A05469}"/>
              </a:ext>
            </a:extLst>
          </p:cNvPr>
          <p:cNvGrpSpPr/>
          <p:nvPr/>
        </p:nvGrpSpPr>
        <p:grpSpPr>
          <a:xfrm>
            <a:off x="2091452" y="5241439"/>
            <a:ext cx="7817793" cy="994306"/>
            <a:chOff x="567451" y="5241439"/>
            <a:chExt cx="7817793" cy="994306"/>
          </a:xfrm>
        </p:grpSpPr>
        <p:sp>
          <p:nvSpPr>
            <p:cNvPr id="19" name="Rectangle: Rounded Corners 18">
              <a:extLst>
                <a:ext uri="{FF2B5EF4-FFF2-40B4-BE49-F238E27FC236}">
                  <a16:creationId xmlns:a16="http://schemas.microsoft.com/office/drawing/2014/main" id="{33BE6058-7CA6-43E3-A91F-3D71B9A2BA74}"/>
                </a:ext>
              </a:extLst>
            </p:cNvPr>
            <p:cNvSpPr/>
            <p:nvPr/>
          </p:nvSpPr>
          <p:spPr>
            <a:xfrm>
              <a:off x="567451" y="5241439"/>
              <a:ext cx="6086268" cy="994306"/>
            </a:xfrm>
            <a:prstGeom prst="roundRect">
              <a:avLst>
                <a:gd name="adj" fmla="val 11775"/>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15" name="TextBox 14">
              <a:extLst>
                <a:ext uri="{FF2B5EF4-FFF2-40B4-BE49-F238E27FC236}">
                  <a16:creationId xmlns:a16="http://schemas.microsoft.com/office/drawing/2014/main" id="{2B1BA44E-6507-493C-B55A-75534B012F07}"/>
                </a:ext>
              </a:extLst>
            </p:cNvPr>
            <p:cNvSpPr txBox="1"/>
            <p:nvPr/>
          </p:nvSpPr>
          <p:spPr>
            <a:xfrm>
              <a:off x="642028" y="5293359"/>
              <a:ext cx="7743216" cy="923330"/>
            </a:xfrm>
            <a:prstGeom prst="rect">
              <a:avLst/>
            </a:prstGeom>
            <a:noFill/>
          </p:spPr>
          <p:txBody>
            <a:bodyPr wrap="square">
              <a:spAutoFit/>
            </a:bodyPr>
            <a:lstStyle/>
            <a:p>
              <a:pPr defTabSz="914400">
                <a:spcBef>
                  <a:spcPct val="0"/>
                </a:spcBef>
              </a:pPr>
              <a:r>
                <a:rPr lang="en-GB" altLang="en-US" dirty="0">
                  <a:solidFill>
                    <a:srgbClr val="1C1C1C"/>
                  </a:solidFill>
                  <a:latin typeface="Twinkl"/>
                </a:rPr>
                <a:t>Some historians think stories of griffins                                                   might have started after people found dinosaur fossils                                               and didn’t know what they were.</a:t>
              </a:r>
            </a:p>
          </p:txBody>
        </p:sp>
      </p:grpSp>
      <p:pic>
        <p:nvPicPr>
          <p:cNvPr id="7" name="Picture 6">
            <a:extLst>
              <a:ext uri="{FF2B5EF4-FFF2-40B4-BE49-F238E27FC236}">
                <a16:creationId xmlns:a16="http://schemas.microsoft.com/office/drawing/2014/main" id="{66F6899B-E221-4600-9695-840ACB3E94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5055" y="1983778"/>
            <a:ext cx="3846219" cy="3813908"/>
          </a:xfrm>
          <a:prstGeom prst="rect">
            <a:avLst/>
          </a:prstGeom>
        </p:spPr>
      </p:pic>
    </p:spTree>
    <p:extLst>
      <p:ext uri="{BB962C8B-B14F-4D97-AF65-F5344CB8AC3E}">
        <p14:creationId xmlns:p14="http://schemas.microsoft.com/office/powerpoint/2010/main" val="1675068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848B7-6C5D-4911-AE30-EE02742D7127}"/>
              </a:ext>
            </a:extLst>
          </p:cNvPr>
          <p:cNvSpPr>
            <a:spLocks noGrp="1"/>
          </p:cNvSpPr>
          <p:nvPr>
            <p:ph type="title"/>
          </p:nvPr>
        </p:nvSpPr>
        <p:spPr/>
        <p:txBody>
          <a:bodyPr/>
          <a:lstStyle/>
          <a:p>
            <a:r>
              <a:rPr lang="en-GB" dirty="0">
                <a:latin typeface="+mn-lt"/>
              </a:rPr>
              <a:t>Unicorn</a:t>
            </a:r>
            <a:endParaRPr lang="en-GB" dirty="0"/>
          </a:p>
        </p:txBody>
      </p:sp>
      <p:sp>
        <p:nvSpPr>
          <p:cNvPr id="3" name="Rectangle 2">
            <a:hlinkClick r:id="rId2"/>
            <a:extLst>
              <a:ext uri="{FF2B5EF4-FFF2-40B4-BE49-F238E27FC236}">
                <a16:creationId xmlns:a16="http://schemas.microsoft.com/office/drawing/2014/main" id="{71FBCBAD-2FC8-4474-A994-54525D82942E}"/>
              </a:ext>
            </a:extLst>
          </p:cNvPr>
          <p:cNvSpPr/>
          <p:nvPr/>
        </p:nvSpPr>
        <p:spPr>
          <a:xfrm>
            <a:off x="10063994" y="6635693"/>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grpSp>
        <p:nvGrpSpPr>
          <p:cNvPr id="17" name="Group 16">
            <a:extLst>
              <a:ext uri="{FF2B5EF4-FFF2-40B4-BE49-F238E27FC236}">
                <a16:creationId xmlns:a16="http://schemas.microsoft.com/office/drawing/2014/main" id="{BAD14A07-0676-423B-9211-55C5FAB88CD9}"/>
              </a:ext>
            </a:extLst>
          </p:cNvPr>
          <p:cNvGrpSpPr/>
          <p:nvPr/>
        </p:nvGrpSpPr>
        <p:grpSpPr>
          <a:xfrm>
            <a:off x="2059022" y="1697970"/>
            <a:ext cx="6799634" cy="1072127"/>
            <a:chOff x="535022" y="1697969"/>
            <a:chExt cx="6799634" cy="1072127"/>
          </a:xfrm>
        </p:grpSpPr>
        <p:sp>
          <p:nvSpPr>
            <p:cNvPr id="13" name="Rectangle: Rounded Corners 12">
              <a:extLst>
                <a:ext uri="{FF2B5EF4-FFF2-40B4-BE49-F238E27FC236}">
                  <a16:creationId xmlns:a16="http://schemas.microsoft.com/office/drawing/2014/main" id="{3847F0A6-3013-4BA0-A4F1-BED3FACF455B}"/>
                </a:ext>
              </a:extLst>
            </p:cNvPr>
            <p:cNvSpPr/>
            <p:nvPr/>
          </p:nvSpPr>
          <p:spPr>
            <a:xfrm>
              <a:off x="535022" y="1697969"/>
              <a:ext cx="6799634" cy="1072127"/>
            </a:xfrm>
            <a:prstGeom prst="roundRect">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8" name="TextBox 7">
              <a:extLst>
                <a:ext uri="{FF2B5EF4-FFF2-40B4-BE49-F238E27FC236}">
                  <a16:creationId xmlns:a16="http://schemas.microsoft.com/office/drawing/2014/main" id="{1AC90F57-D1EB-4793-AB1F-0ADB13F12C7C}"/>
                </a:ext>
              </a:extLst>
            </p:cNvPr>
            <p:cNvSpPr txBox="1"/>
            <p:nvPr/>
          </p:nvSpPr>
          <p:spPr>
            <a:xfrm>
              <a:off x="651754" y="1775790"/>
              <a:ext cx="5554493" cy="923330"/>
            </a:xfrm>
            <a:prstGeom prst="rect">
              <a:avLst/>
            </a:prstGeom>
            <a:noFill/>
          </p:spPr>
          <p:txBody>
            <a:bodyPr wrap="square">
              <a:spAutoFit/>
            </a:bodyPr>
            <a:lstStyle/>
            <a:p>
              <a:pPr defTabSz="914400">
                <a:spcBef>
                  <a:spcPct val="0"/>
                </a:spcBef>
              </a:pPr>
              <a:r>
                <a:rPr lang="en-GB" altLang="en-US" dirty="0">
                  <a:solidFill>
                    <a:srgbClr val="1C1C1C"/>
                  </a:solidFill>
                  <a:latin typeface="Twinkl"/>
                </a:rPr>
                <a:t>A unicorn is a horse-like creature with a horn at the front of its head. Stories of unicorns have been told in many different cultures. </a:t>
              </a:r>
            </a:p>
          </p:txBody>
        </p:sp>
      </p:grpSp>
      <p:grpSp>
        <p:nvGrpSpPr>
          <p:cNvPr id="18" name="Group 17">
            <a:extLst>
              <a:ext uri="{FF2B5EF4-FFF2-40B4-BE49-F238E27FC236}">
                <a16:creationId xmlns:a16="http://schemas.microsoft.com/office/drawing/2014/main" id="{5CB59C02-89A9-4CE2-9B16-D13AFEFAFCEB}"/>
              </a:ext>
            </a:extLst>
          </p:cNvPr>
          <p:cNvGrpSpPr/>
          <p:nvPr/>
        </p:nvGrpSpPr>
        <p:grpSpPr>
          <a:xfrm>
            <a:off x="2059022" y="2890818"/>
            <a:ext cx="5924144" cy="2805133"/>
            <a:chOff x="535022" y="2890817"/>
            <a:chExt cx="5924144" cy="2805133"/>
          </a:xfrm>
        </p:grpSpPr>
        <p:sp>
          <p:nvSpPr>
            <p:cNvPr id="15" name="Rectangle: Rounded Corners 14">
              <a:extLst>
                <a:ext uri="{FF2B5EF4-FFF2-40B4-BE49-F238E27FC236}">
                  <a16:creationId xmlns:a16="http://schemas.microsoft.com/office/drawing/2014/main" id="{A97E2432-CC38-441E-A790-E558CB0999DA}"/>
                </a:ext>
              </a:extLst>
            </p:cNvPr>
            <p:cNvSpPr/>
            <p:nvPr/>
          </p:nvSpPr>
          <p:spPr>
            <a:xfrm>
              <a:off x="535022" y="3511685"/>
              <a:ext cx="4980561" cy="2184265"/>
            </a:xfrm>
            <a:prstGeom prst="roundRect">
              <a:avLst>
                <a:gd name="adj" fmla="val 10488"/>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dirty="0">
                <a:solidFill>
                  <a:prstClr val="white"/>
                </a:solidFill>
                <a:latin typeface="Twinkl"/>
              </a:endParaRPr>
            </a:p>
          </p:txBody>
        </p:sp>
        <p:grpSp>
          <p:nvGrpSpPr>
            <p:cNvPr id="16" name="Group 15">
              <a:extLst>
                <a:ext uri="{FF2B5EF4-FFF2-40B4-BE49-F238E27FC236}">
                  <a16:creationId xmlns:a16="http://schemas.microsoft.com/office/drawing/2014/main" id="{EFC63B2C-C83F-423C-99F1-8A3B471E3A48}"/>
                </a:ext>
              </a:extLst>
            </p:cNvPr>
            <p:cNvGrpSpPr/>
            <p:nvPr/>
          </p:nvGrpSpPr>
          <p:grpSpPr>
            <a:xfrm>
              <a:off x="535022" y="2890817"/>
              <a:ext cx="5924144" cy="2726134"/>
              <a:chOff x="535022" y="2890817"/>
              <a:chExt cx="5924144" cy="2726134"/>
            </a:xfrm>
          </p:grpSpPr>
          <p:sp>
            <p:nvSpPr>
              <p:cNvPr id="14" name="Rectangle: Rounded Corners 13">
                <a:extLst>
                  <a:ext uri="{FF2B5EF4-FFF2-40B4-BE49-F238E27FC236}">
                    <a16:creationId xmlns:a16="http://schemas.microsoft.com/office/drawing/2014/main" id="{7752C81D-D7A4-4BC9-81C2-E66348B2A90C}"/>
                  </a:ext>
                </a:extLst>
              </p:cNvPr>
              <p:cNvSpPr/>
              <p:nvPr/>
            </p:nvSpPr>
            <p:spPr>
              <a:xfrm>
                <a:off x="535022" y="2890817"/>
                <a:ext cx="5924144" cy="1068885"/>
              </a:xfrm>
              <a:prstGeom prst="roundRect">
                <a:avLst>
                  <a:gd name="adj" fmla="val 10488"/>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Twinkl"/>
                </a:endParaRPr>
              </a:p>
            </p:txBody>
          </p:sp>
          <p:sp>
            <p:nvSpPr>
              <p:cNvPr id="10" name="TextBox 9">
                <a:extLst>
                  <a:ext uri="{FF2B5EF4-FFF2-40B4-BE49-F238E27FC236}">
                    <a16:creationId xmlns:a16="http://schemas.microsoft.com/office/drawing/2014/main" id="{4FF0D850-0CBE-4F5C-9C7C-E70B4FA27B6B}"/>
                  </a:ext>
                </a:extLst>
              </p:cNvPr>
              <p:cNvSpPr txBox="1"/>
              <p:nvPr/>
            </p:nvSpPr>
            <p:spPr>
              <a:xfrm>
                <a:off x="651754" y="2956555"/>
                <a:ext cx="5175114" cy="646331"/>
              </a:xfrm>
              <a:prstGeom prst="rect">
                <a:avLst/>
              </a:prstGeom>
              <a:noFill/>
            </p:spPr>
            <p:txBody>
              <a:bodyPr wrap="square">
                <a:spAutoFit/>
              </a:bodyPr>
              <a:lstStyle/>
              <a:p>
                <a:pPr defTabSz="914400">
                  <a:spcBef>
                    <a:spcPct val="0"/>
                  </a:spcBef>
                </a:pPr>
                <a:r>
                  <a:rPr lang="en-GB" altLang="en-US" dirty="0">
                    <a:solidFill>
                      <a:srgbClr val="1C1C1C"/>
                    </a:solidFill>
                    <a:latin typeface="Twinkl"/>
                  </a:rPr>
                  <a:t>One story that explains why there are no unicorns today comes from the Bible story of Noah’s ark. </a:t>
                </a:r>
              </a:p>
            </p:txBody>
          </p:sp>
          <p:sp>
            <p:nvSpPr>
              <p:cNvPr id="12" name="TextBox 11">
                <a:extLst>
                  <a:ext uri="{FF2B5EF4-FFF2-40B4-BE49-F238E27FC236}">
                    <a16:creationId xmlns:a16="http://schemas.microsoft.com/office/drawing/2014/main" id="{354E1966-97E9-4161-A7D1-D15A85760FEB}"/>
                  </a:ext>
                </a:extLst>
              </p:cNvPr>
              <p:cNvSpPr txBox="1"/>
              <p:nvPr/>
            </p:nvSpPr>
            <p:spPr>
              <a:xfrm>
                <a:off x="651754" y="3862625"/>
                <a:ext cx="2920121" cy="1754326"/>
              </a:xfrm>
              <a:prstGeom prst="rect">
                <a:avLst/>
              </a:prstGeom>
              <a:noFill/>
            </p:spPr>
            <p:txBody>
              <a:bodyPr wrap="square">
                <a:spAutoFit/>
              </a:bodyPr>
              <a:lstStyle/>
              <a:p>
                <a:pPr defTabSz="914400">
                  <a:spcBef>
                    <a:spcPct val="0"/>
                  </a:spcBef>
                </a:pPr>
                <a:r>
                  <a:rPr lang="en-GB" dirty="0">
                    <a:solidFill>
                      <a:srgbClr val="1C1C1C"/>
                    </a:solidFill>
                    <a:latin typeface="Twinkl"/>
                  </a:rPr>
                  <a:t>Two of every animal were supposed to be carried on the ark but in some versions, the unicorns were too busy playing and didn’t reach it in time.</a:t>
                </a:r>
                <a:endParaRPr lang="en-GB" altLang="en-US" dirty="0">
                  <a:solidFill>
                    <a:srgbClr val="1C1C1C"/>
                  </a:solidFill>
                  <a:latin typeface="Twinkl"/>
                </a:endParaRPr>
              </a:p>
            </p:txBody>
          </p:sp>
        </p:grpSp>
      </p:grpSp>
      <p:pic>
        <p:nvPicPr>
          <p:cNvPr id="6" name="Picture 5">
            <a:extLst>
              <a:ext uri="{FF2B5EF4-FFF2-40B4-BE49-F238E27FC236}">
                <a16:creationId xmlns:a16="http://schemas.microsoft.com/office/drawing/2014/main" id="{246DA492-037C-44D4-B793-E44C247FC0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36385" y="1576681"/>
            <a:ext cx="5264888" cy="4211277"/>
          </a:xfrm>
          <a:prstGeom prst="rect">
            <a:avLst/>
          </a:prstGeom>
        </p:spPr>
      </p:pic>
    </p:spTree>
    <p:extLst>
      <p:ext uri="{BB962C8B-B14F-4D97-AF65-F5344CB8AC3E}">
        <p14:creationId xmlns:p14="http://schemas.microsoft.com/office/powerpoint/2010/main" val="87790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5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5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262816" y="3684599"/>
            <a:ext cx="11596906" cy="4132052"/>
          </a:xfrm>
        </p:spPr>
        <p:txBody>
          <a:bodyPr/>
          <a:lstStyle/>
          <a:p>
            <a:r>
              <a:rPr lang="en-GB" sz="5400" dirty="0">
                <a:latin typeface="Twinkl Cursive Looped" panose="02000000000000000000" pitchFamily="2" charset="0"/>
              </a:rPr>
              <a:t>Red Pen Challenge: </a:t>
            </a:r>
            <a:br>
              <a:rPr lang="en-GB" sz="5400" dirty="0">
                <a:latin typeface="Twinkl Cursive Looped" panose="02000000000000000000" pitchFamily="2" charset="0"/>
              </a:rPr>
            </a:br>
            <a:r>
              <a:rPr lang="en-GB" sz="5400" dirty="0">
                <a:latin typeface="Twinkl Cursive Looped" panose="02000000000000000000" pitchFamily="2" charset="0"/>
              </a:rPr>
              <a:t/>
            </a:r>
            <a:br>
              <a:rPr lang="en-GB" sz="5400" dirty="0">
                <a:latin typeface="Twinkl Cursive Looped" panose="02000000000000000000" pitchFamily="2" charset="0"/>
              </a:rPr>
            </a:br>
            <a:r>
              <a:rPr lang="en-GB" sz="5400" dirty="0">
                <a:latin typeface="Twinkl Cursive Looped" panose="02000000000000000000" pitchFamily="2" charset="0"/>
              </a:rPr>
              <a:t>The </a:t>
            </a:r>
            <a:r>
              <a:rPr lang="en-GB" sz="5400" dirty="0">
                <a:solidFill>
                  <a:srgbClr val="FFFF00"/>
                </a:solidFill>
                <a:latin typeface="Twinkl Cursive Looped" panose="02000000000000000000" pitchFamily="2" charset="0"/>
              </a:rPr>
              <a:t>goblin</a:t>
            </a:r>
            <a:r>
              <a:rPr lang="en-GB" sz="5400" dirty="0">
                <a:latin typeface="Twinkl Cursive Looped" panose="02000000000000000000" pitchFamily="2" charset="0"/>
              </a:rPr>
              <a:t> was lurking in the shadows. </a:t>
            </a:r>
            <a:br>
              <a:rPr lang="en-GB" sz="5400" dirty="0">
                <a:latin typeface="Twinkl Cursive Looped" panose="02000000000000000000" pitchFamily="2" charset="0"/>
              </a:rPr>
            </a:br>
            <a:r>
              <a:rPr lang="en-GB" sz="5400" dirty="0">
                <a:latin typeface="Twinkl Cursive Looped" panose="02000000000000000000" pitchFamily="2" charset="0"/>
              </a:rPr>
              <a:t/>
            </a:r>
            <a:br>
              <a:rPr lang="en-GB" sz="5400" dirty="0">
                <a:latin typeface="Twinkl Cursive Looped" panose="02000000000000000000" pitchFamily="2" charset="0"/>
              </a:rPr>
            </a:br>
            <a:r>
              <a:rPr lang="en-GB" sz="5400" dirty="0">
                <a:latin typeface="Twinkl Cursive Looped" panose="02000000000000000000" pitchFamily="2" charset="0"/>
              </a:rPr>
              <a:t>Can you make this sentence more engaging for the reader by adding an expanded noun phrase for goblin?</a:t>
            </a:r>
            <a:br>
              <a:rPr lang="en-GB" sz="5400" dirty="0">
                <a:latin typeface="Twinkl Cursive Looped" panose="02000000000000000000" pitchFamily="2" charset="0"/>
              </a:rPr>
            </a:br>
            <a:r>
              <a:rPr lang="en-GB" sz="5400" dirty="0">
                <a:latin typeface="Twinkl Cursive Looped" panose="02000000000000000000" pitchFamily="2" charset="0"/>
              </a:rPr>
              <a:t/>
            </a:r>
            <a:br>
              <a:rPr lang="en-GB" sz="5400" dirty="0">
                <a:latin typeface="Twinkl Cursive Looped" panose="02000000000000000000" pitchFamily="2" charset="0"/>
              </a:rPr>
            </a:br>
            <a:r>
              <a:rPr lang="en-GB" sz="5400" dirty="0">
                <a:latin typeface="Twinkl Cursive Looped" panose="02000000000000000000" pitchFamily="2" charset="0"/>
              </a:rPr>
              <a:t/>
            </a:r>
            <a:br>
              <a:rPr lang="en-GB" sz="5400" dirty="0">
                <a:latin typeface="Twinkl Cursive Looped" panose="02000000000000000000" pitchFamily="2" charset="0"/>
              </a:rPr>
            </a:br>
            <a:endParaRPr lang="en-GB" sz="5400" dirty="0">
              <a:latin typeface="Twinkl Cursive Looped" panose="02000000000000000000" pitchFamily="2" charset="0"/>
            </a:endParaRPr>
          </a:p>
        </p:txBody>
      </p:sp>
      <p:pic>
        <p:nvPicPr>
          <p:cNvPr id="2050" name="Picture 2" descr="Free Learning Cliparts, Download Free Learning Cliparts png images, Free  ClipArts on Clipart Library">
            <a:extLst>
              <a:ext uri="{FF2B5EF4-FFF2-40B4-BE49-F238E27FC236}">
                <a16:creationId xmlns:a16="http://schemas.microsoft.com/office/drawing/2014/main" id="{57D8322D-9B64-4EC1-B9C7-2F228015EF0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37" b="94902" l="4667" r="95000">
                        <a14:foregroundMark x1="21667" y1="52157" x2="4667" y2="21176"/>
                        <a14:foregroundMark x1="19000" y1="24706" x2="20333" y2="43922"/>
                        <a14:foregroundMark x1="10333" y1="48235" x2="5667" y2="27059"/>
                        <a14:foregroundMark x1="9333" y1="21176" x2="26667" y2="25490"/>
                        <a14:foregroundMark x1="16000" y1="26275" x2="11333" y2="22353"/>
                        <a14:foregroundMark x1="6000" y1="18431" x2="17000" y2="18431"/>
                        <a14:foregroundMark x1="43667" y1="15686" x2="62333" y2="16863"/>
                        <a14:foregroundMark x1="55000" y1="19216" x2="55000" y2="11765"/>
                        <a14:foregroundMark x1="59333" y1="15686" x2="56333" y2="13725"/>
                        <a14:foregroundMark x1="44667" y1="16863" x2="48333" y2="19608"/>
                        <a14:foregroundMark x1="43667" y1="15294" x2="44000" y2="10588"/>
                        <a14:foregroundMark x1="48000" y1="14118" x2="44333" y2="14118"/>
                        <a14:foregroundMark x1="54667" y1="30196" x2="61667" y2="30196"/>
                        <a14:foregroundMark x1="60333" y1="30196" x2="62667" y2="23922"/>
                        <a14:foregroundMark x1="59000" y1="69804" x2="59000" y2="52157"/>
                        <a14:foregroundMark x1="62000" y1="76078" x2="55333" y2="66667"/>
                        <a14:foregroundMark x1="55000" y1="54902" x2="63333" y2="57255"/>
                        <a14:foregroundMark x1="55000" y1="59608" x2="68333" y2="54118"/>
                        <a14:foregroundMark x1="35667" y1="48235" x2="53333" y2="47451"/>
                        <a14:foregroundMark x1="92333" y1="68627" x2="91667" y2="60392"/>
                        <a14:foregroundMark x1="94667" y1="63137" x2="95000" y2="58431"/>
                        <a14:foregroundMark x1="82333" y1="50980" x2="91667" y2="51373"/>
                        <a14:foregroundMark x1="55667" y1="94902" x2="62000" y2="93333"/>
                        <a14:foregroundMark x1="53333" y1="44314" x2="66667" y2="43137"/>
                        <a14:foregroundMark x1="56333" y1="46667" x2="66000" y2="44314"/>
                        <a14:foregroundMark x1="44333" y1="7451" x2="46000" y2="6275"/>
                        <a14:foregroundMark x1="58000" y1="7451" x2="53333" y2="3137"/>
                      </a14:backgroundRemoval>
                    </a14:imgEffect>
                  </a14:imgLayer>
                </a14:imgProps>
              </a:ext>
              <a:ext uri="{28A0092B-C50C-407E-A947-70E740481C1C}">
                <a14:useLocalDpi xmlns:a14="http://schemas.microsoft.com/office/drawing/2010/main" val="0"/>
              </a:ext>
            </a:extLst>
          </a:blip>
          <a:srcRect/>
          <a:stretch>
            <a:fillRect/>
          </a:stretch>
        </p:blipFill>
        <p:spPr bwMode="auto">
          <a:xfrm>
            <a:off x="10078433" y="211188"/>
            <a:ext cx="1781289" cy="1514096"/>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red pen clipart - Clip Art Library">
            <a:extLst>
              <a:ext uri="{FF2B5EF4-FFF2-40B4-BE49-F238E27FC236}">
                <a16:creationId xmlns:a16="http://schemas.microsoft.com/office/drawing/2014/main" id="{6672FCB0-BE12-45B4-BBB1-40935B966C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3113946">
            <a:off x="6622693" y="474828"/>
            <a:ext cx="1531338" cy="1769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363734"/>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33ACF124-275F-44F2-8DE0-0A755069829B}"/>
    </a:ext>
  </a:extLst>
</a:theme>
</file>

<file path=ppt/theme/theme2.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52347B2A-9523-467B-9247-56728D36972D}" vid="{A45CB5A9-C685-4E6A-B517-7B3840E9BAF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969876-5354-4A2E-82B5-9F4716EC77C1}">
  <ds:schemaRefs>
    <ds:schemaRef ds:uri="http://purl.org/dc/terms/"/>
    <ds:schemaRef ds:uri="b7193443-4924-4c98-83f1-322a08f13154"/>
    <ds:schemaRef ds:uri="http://schemas.microsoft.com/office/2006/documentManagement/types"/>
    <ds:schemaRef ds:uri="http://schemas.microsoft.com/office/infopath/2007/PartnerControls"/>
    <ds:schemaRef ds:uri="http://purl.org/dc/elements/1.1/"/>
    <ds:schemaRef ds:uri="http://purl.org/dc/dcmitype/"/>
    <ds:schemaRef ds:uri="933c73ff-1f47-478d-836a-52d41c4c8390"/>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1B7060D3-403B-471A-9BC0-ECBF171924BA}">
  <ds:schemaRefs>
    <ds:schemaRef ds:uri="http://schemas.microsoft.com/sharepoint/v3/contenttype/forms"/>
  </ds:schemaRefs>
</ds:datastoreItem>
</file>

<file path=customXml/itemProps3.xml><?xml version="1.0" encoding="utf-8"?>
<ds:datastoreItem xmlns:ds="http://schemas.openxmlformats.org/officeDocument/2006/customXml" ds:itemID="{3E5A31CC-842B-4A10-BFC8-5EF0B60BD9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Metropolitan</Template>
  <TotalTime>78</TotalTime>
  <Words>607</Words>
  <Application>Microsoft Office PowerPoint</Application>
  <PresentationFormat>Widescreen</PresentationFormat>
  <Paragraphs>42</Paragraphs>
  <Slides>19</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19</vt:i4>
      </vt:variant>
    </vt:vector>
  </HeadingPairs>
  <TitlesOfParts>
    <vt:vector size="25" baseType="lpstr">
      <vt:lpstr>Arial</vt:lpstr>
      <vt:lpstr>Calibri Light</vt:lpstr>
      <vt:lpstr>Twinkl</vt:lpstr>
      <vt:lpstr>Twinkl Cursive Looped</vt:lpstr>
      <vt:lpstr>Metropolitan</vt:lpstr>
      <vt:lpstr>Office Theme</vt:lpstr>
      <vt:lpstr>Monday 6th September 2021</vt:lpstr>
      <vt:lpstr>Let’s start by playing a game!   I am going to show you a small piece of a picture!   Using your ninja whisper voices, discuss with your talk partner what you think they might be! </vt:lpstr>
      <vt:lpstr>Picture 1:</vt:lpstr>
      <vt:lpstr>Picture 2:</vt:lpstr>
      <vt:lpstr>Picture 3:</vt:lpstr>
      <vt:lpstr>Can you spot a link between the three pictures?   </vt:lpstr>
      <vt:lpstr>They are all mythical creatures!   Mythical creatures are supernatural creatures which have not been proven to exist.   All over the world, ancient folk stories discuss myths and legends.   Do you know of any more? </vt:lpstr>
      <vt:lpstr>PowerPoint Presentation</vt:lpstr>
      <vt:lpstr>We are going to be designing our own mythical creatures!   </vt:lpstr>
      <vt:lpstr> We have our best ideas when we are inspired! So today we are going to explore a range of mythical creatures and write some expanded noun phrases to describe them! </vt:lpstr>
      <vt:lpstr>PowerPoint Presentation</vt:lpstr>
      <vt:lpstr>Your task!   Paddlers: Work with the TA to write 3 expanded noun phrases per creature.   Snorkelers: With the support of the word mat, write 2 expanded noun phrases per creature.   Divers:  With the support of the word mat, write 1-2 expanded noun phrase sentences per creature. E.g The majestic, glistening mermaid was moving swiftly through the coral. </vt:lpstr>
      <vt:lpstr>Dragons</vt:lpstr>
      <vt:lpstr>Mermaids</vt:lpstr>
      <vt:lpstr>The Abominable Snowman</vt:lpstr>
      <vt:lpstr>The Abominable Snowman</vt:lpstr>
      <vt:lpstr>Griffin</vt:lpstr>
      <vt:lpstr>Unicorn</vt:lpstr>
      <vt:lpstr>Red Pen Challenge:   The goblin was lurking in the shadows.   Can you make this sentence more engaging for the reader by adding an expanded noun phrase for goblin?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3rd September 2021</dc:title>
  <dc:creator>alice watton</dc:creator>
  <cp:lastModifiedBy>Alice Watton</cp:lastModifiedBy>
  <cp:revision>6</cp:revision>
  <dcterms:created xsi:type="dcterms:W3CDTF">2021-08-21T13:21:36Z</dcterms:created>
  <dcterms:modified xsi:type="dcterms:W3CDTF">2021-09-05T10:33:39Z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