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56"/>
  </p:notesMasterIdLst>
  <p:sldIdLst>
    <p:sldId id="296" r:id="rId12"/>
    <p:sldId id="297" r:id="rId13"/>
    <p:sldId id="319" r:id="rId14"/>
    <p:sldId id="322" r:id="rId15"/>
    <p:sldId id="299" r:id="rId16"/>
    <p:sldId id="312" r:id="rId17"/>
    <p:sldId id="316" r:id="rId18"/>
    <p:sldId id="321" r:id="rId19"/>
    <p:sldId id="320" r:id="rId20"/>
    <p:sldId id="317" r:id="rId21"/>
    <p:sldId id="310" r:id="rId22"/>
    <p:sldId id="351" r:id="rId23"/>
    <p:sldId id="359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4" r:id="rId34"/>
    <p:sldId id="353" r:id="rId35"/>
    <p:sldId id="360" r:id="rId36"/>
    <p:sldId id="337" r:id="rId37"/>
    <p:sldId id="338" r:id="rId38"/>
    <p:sldId id="339" r:id="rId39"/>
    <p:sldId id="340" r:id="rId40"/>
    <p:sldId id="341" r:id="rId41"/>
    <p:sldId id="342" r:id="rId42"/>
    <p:sldId id="343" r:id="rId43"/>
    <p:sldId id="344" r:id="rId44"/>
    <p:sldId id="345" r:id="rId45"/>
    <p:sldId id="346" r:id="rId46"/>
    <p:sldId id="347" r:id="rId47"/>
    <p:sldId id="355" r:id="rId48"/>
    <p:sldId id="361" r:id="rId49"/>
    <p:sldId id="362" r:id="rId50"/>
    <p:sldId id="348" r:id="rId51"/>
    <p:sldId id="349" r:id="rId52"/>
    <p:sldId id="350" r:id="rId53"/>
    <p:sldId id="357" r:id="rId54"/>
    <p:sldId id="358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BFE"/>
    <a:srgbClr val="FAED6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9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3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commentAuthors" Target="commentAuthors.xml"/><Relationship Id="rId61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0.xml"/><Relationship Id="rId3" Type="http://schemas.openxmlformats.org/officeDocument/2006/relationships/customXml" Target="../customXml/item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487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97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7429670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30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7785786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9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10.png"/><Relationship Id="rId5" Type="http://schemas.openxmlformats.org/officeDocument/2006/relationships/image" Target="../media/image9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8106101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8106101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0.xml"/><Relationship Id="rId4" Type="http://schemas.openxmlformats.org/officeDocument/2006/relationships/image" Target="../media/image26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007" y="394711"/>
            <a:ext cx="8258351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u="sng" dirty="0" smtClean="0"/>
              <a:t>LO: To compare 4 digit numbers.</a:t>
            </a:r>
          </a:p>
          <a:p>
            <a:r>
              <a:rPr lang="en-GB" sz="4800" u="sng" dirty="0"/>
              <a:t>C: To know and use number.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993706" y="210045"/>
            <a:ext cx="625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Mon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293223" y="4676503"/>
            <a:ext cx="69901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video, without pausing where it asks you to, then answer the </a:t>
            </a:r>
          </a:p>
          <a:p>
            <a:r>
              <a:rPr lang="en-GB" dirty="0" smtClean="0"/>
              <a:t>questions for Monday 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vimeo.com/457429670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67512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numbers that have 7 thousands.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Which number is greater, 352 or 250?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compare.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145            129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554480" y="1554480"/>
            <a:ext cx="577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7,893       792         4,827        7,023</a:t>
            </a:r>
            <a:endParaRPr lang="en-GB" sz="2800" dirty="0"/>
          </a:p>
        </p:txBody>
      </p:sp>
      <p:sp>
        <p:nvSpPr>
          <p:cNvPr id="9" name="Oval 8"/>
          <p:cNvSpPr/>
          <p:nvPr/>
        </p:nvSpPr>
        <p:spPr>
          <a:xfrm>
            <a:off x="3331028" y="4545874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4624" y="3575294"/>
            <a:ext cx="1946867" cy="25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67512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numbers that have 7 thousands.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Which number is greater, 352 or 250?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compare.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145            129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554480" y="1554480"/>
            <a:ext cx="577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7,893       792         4,827        7,023</a:t>
            </a:r>
            <a:endParaRPr lang="en-GB" sz="2800" dirty="0"/>
          </a:p>
        </p:txBody>
      </p:sp>
      <p:sp>
        <p:nvSpPr>
          <p:cNvPr id="9" name="Oval 8"/>
          <p:cNvSpPr/>
          <p:nvPr/>
        </p:nvSpPr>
        <p:spPr>
          <a:xfrm>
            <a:off x="3331028" y="4545874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867882" y="4599296"/>
                <a:ext cx="16459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7882" y="4599296"/>
                <a:ext cx="1645920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886303" y="2483414"/>
            <a:ext cx="164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/>
                </a:solidFill>
              </a:rPr>
              <a:t>352</a:t>
            </a:r>
            <a:endParaRPr lang="en-GB" sz="2800" dirty="0">
              <a:solidFill>
                <a:schemeClr val="accent5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54480" y="1469924"/>
            <a:ext cx="992777" cy="69233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651862" y="1469923"/>
            <a:ext cx="992777" cy="69233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95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5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1798894" y="5155899"/>
            <a:ext cx="5991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Is there more flour or more sugar?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" y="478468"/>
            <a:ext cx="2163576" cy="198087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828" y="478468"/>
            <a:ext cx="2163576" cy="19808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/>
          <a:srcRect l="14288" t="11789" r="13337" b="10851"/>
          <a:stretch/>
        </p:blipFill>
        <p:spPr>
          <a:xfrm>
            <a:off x="779974" y="2656373"/>
            <a:ext cx="1497539" cy="162561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4"/>
          <a:srcRect l="14288" t="11789" r="13337" b="10851"/>
          <a:stretch/>
        </p:blipFill>
        <p:spPr>
          <a:xfrm>
            <a:off x="3238144" y="2760753"/>
            <a:ext cx="1497539" cy="162561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4"/>
          <a:srcRect l="14288" t="11789" r="13337" b="10851"/>
          <a:stretch/>
        </p:blipFill>
        <p:spPr>
          <a:xfrm>
            <a:off x="2009059" y="2749350"/>
            <a:ext cx="1497539" cy="16256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4458" y="3071372"/>
            <a:ext cx="921621" cy="100437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120" y="3071372"/>
            <a:ext cx="921621" cy="100437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3822" y="3071371"/>
            <a:ext cx="921621" cy="100437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5524" y="3071372"/>
            <a:ext cx="921621" cy="10043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1192" y="921474"/>
            <a:ext cx="1368205" cy="125258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7694" y="954160"/>
            <a:ext cx="1368205" cy="125258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3005" y="986846"/>
            <a:ext cx="1368205" cy="125258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4150" y="1015503"/>
            <a:ext cx="1368205" cy="1252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5295" y="1044160"/>
            <a:ext cx="1368205" cy="1252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48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72601"/>
              </p:ext>
            </p:extLst>
          </p:nvPr>
        </p:nvGraphicFramePr>
        <p:xfrm>
          <a:off x="849812" y="518059"/>
          <a:ext cx="3158656" cy="3288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9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789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789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789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2246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86572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84" y="2624173"/>
            <a:ext cx="641071" cy="62528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45" y="922404"/>
            <a:ext cx="640770" cy="62498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45" y="1489758"/>
            <a:ext cx="640770" cy="62498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84" y="3191527"/>
            <a:ext cx="641071" cy="62528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84" y="2056819"/>
            <a:ext cx="641071" cy="62528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84" y="922111"/>
            <a:ext cx="641071" cy="62528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84" y="1489465"/>
            <a:ext cx="641071" cy="625281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1034634" y="3806253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2</a:t>
            </a:r>
            <a:endParaRPr lang="en-GB" sz="3600" dirty="0"/>
          </a:p>
        </p:txBody>
      </p:sp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681480"/>
              </p:ext>
            </p:extLst>
          </p:nvPr>
        </p:nvGraphicFramePr>
        <p:xfrm>
          <a:off x="4677727" y="528614"/>
          <a:ext cx="3158656" cy="3288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9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789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789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789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2246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86572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099" y="2634728"/>
            <a:ext cx="641071" cy="62528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760" y="932959"/>
            <a:ext cx="640770" cy="62498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760" y="1500313"/>
            <a:ext cx="640770" cy="62498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099" y="2067374"/>
            <a:ext cx="641071" cy="62528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099" y="932666"/>
            <a:ext cx="641071" cy="62528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099" y="1500020"/>
            <a:ext cx="641071" cy="62528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760" y="2088035"/>
            <a:ext cx="640770" cy="624988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1808274" y="3806252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2575442" y="3806251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sp>
        <p:nvSpPr>
          <p:cNvPr id="92" name="TextBox 91"/>
          <p:cNvSpPr txBox="1"/>
          <p:nvPr/>
        </p:nvSpPr>
        <p:spPr>
          <a:xfrm>
            <a:off x="3365907" y="3806250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530" y="4271847"/>
            <a:ext cx="2523525" cy="1832793"/>
          </a:xfrm>
          <a:prstGeom prst="rect">
            <a:avLst/>
          </a:prstGeom>
        </p:spPr>
      </p:pic>
      <p:sp>
        <p:nvSpPr>
          <p:cNvPr id="107" name="TextBox 106"/>
          <p:cNvSpPr txBox="1"/>
          <p:nvPr/>
        </p:nvSpPr>
        <p:spPr>
          <a:xfrm>
            <a:off x="4908648" y="3777321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682288" y="3777320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4</a:t>
            </a:r>
            <a:endParaRPr lang="en-GB" sz="3600" dirty="0"/>
          </a:p>
        </p:txBody>
      </p:sp>
      <p:sp>
        <p:nvSpPr>
          <p:cNvPr id="109" name="TextBox 108"/>
          <p:cNvSpPr txBox="1"/>
          <p:nvPr/>
        </p:nvSpPr>
        <p:spPr>
          <a:xfrm>
            <a:off x="6449456" y="3777319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239921" y="3777318"/>
            <a:ext cx="521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8389" y="4423652"/>
            <a:ext cx="2254635" cy="1560063"/>
          </a:xfrm>
          <a:prstGeom prst="rect">
            <a:avLst/>
          </a:prstGeom>
        </p:spPr>
      </p:pic>
      <p:sp>
        <p:nvSpPr>
          <p:cNvPr id="118" name="TextBox 117"/>
          <p:cNvSpPr txBox="1"/>
          <p:nvPr/>
        </p:nvSpPr>
        <p:spPr>
          <a:xfrm>
            <a:off x="3016432" y="4661021"/>
            <a:ext cx="2840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3,400 is greater than 2,500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9" name="TextBox 118"/>
              <p:cNvSpPr txBox="1"/>
              <p:nvPr/>
            </p:nvSpPr>
            <p:spPr>
              <a:xfrm>
                <a:off x="3029055" y="4887679"/>
                <a:ext cx="28409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/>
                  <a:t>3,400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 smtClean="0"/>
                  <a:t> 2,500</a:t>
                </a:r>
                <a:endParaRPr lang="en-GB" sz="2400" dirty="0"/>
              </a:p>
            </p:txBody>
          </p:sp>
        </mc:Choice>
        <mc:Fallback xmlns="">
          <p:sp>
            <p:nvSpPr>
              <p:cNvPr id="119" name="TextBox 1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9055" y="4887679"/>
                <a:ext cx="2840966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0" name="TextBox 119"/>
          <p:cNvSpPr txBox="1"/>
          <p:nvPr/>
        </p:nvSpPr>
        <p:spPr>
          <a:xfrm>
            <a:off x="2962791" y="4627880"/>
            <a:ext cx="2840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There is more sugar than flour.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874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8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4" grpId="2"/>
      <p:bldP spid="90" grpId="0"/>
      <p:bldP spid="91" grpId="0"/>
      <p:bldP spid="92" grpId="0"/>
      <p:bldP spid="107" grpId="0"/>
      <p:bldP spid="107" grpId="1"/>
      <p:bldP spid="107" grpId="2"/>
      <p:bldP spid="108" grpId="0"/>
      <p:bldP spid="109" grpId="0"/>
      <p:bldP spid="110" grpId="0"/>
      <p:bldP spid="118" grpId="0"/>
      <p:bldP spid="118" grpId="1"/>
      <p:bldP spid="119" grpId="0"/>
      <p:bldP spid="119" grpId="1"/>
      <p:bldP spid="1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941312"/>
              </p:ext>
            </p:extLst>
          </p:nvPr>
        </p:nvGraphicFramePr>
        <p:xfrm>
          <a:off x="787465" y="3361310"/>
          <a:ext cx="7233128" cy="22569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8282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08282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08282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0828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21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79482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791666"/>
              </p:ext>
            </p:extLst>
          </p:nvPr>
        </p:nvGraphicFramePr>
        <p:xfrm>
          <a:off x="787465" y="470140"/>
          <a:ext cx="7233128" cy="22569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8282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08282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08282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0828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21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79482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593612" y="988788"/>
            <a:ext cx="1190988" cy="12463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882323" y="1039763"/>
            <a:ext cx="1503525" cy="147651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20478" y="1156641"/>
            <a:ext cx="321842" cy="36952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03251" y="988788"/>
            <a:ext cx="491929" cy="138724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119895" y="1480678"/>
            <a:ext cx="1190988" cy="12463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49215" y="988787"/>
            <a:ext cx="491929" cy="138724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995180" y="988788"/>
            <a:ext cx="491929" cy="138724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224855" y="988786"/>
            <a:ext cx="491929" cy="138724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70819" y="988784"/>
            <a:ext cx="491929" cy="138724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61148" y="1156641"/>
            <a:ext cx="321842" cy="36952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593612" y="3818040"/>
            <a:ext cx="1190988" cy="124638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882323" y="3869015"/>
            <a:ext cx="1503525" cy="147651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20478" y="3985893"/>
            <a:ext cx="321842" cy="3695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03251" y="3818040"/>
            <a:ext cx="491929" cy="138724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119895" y="4309930"/>
            <a:ext cx="1190988" cy="124638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49215" y="3818039"/>
            <a:ext cx="491929" cy="138724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995180" y="3818040"/>
            <a:ext cx="491929" cy="138724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61148" y="3985893"/>
            <a:ext cx="321842" cy="36952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54259" y="4323054"/>
            <a:ext cx="321842" cy="36952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94929" y="4323054"/>
            <a:ext cx="321842" cy="36952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54259" y="4738182"/>
            <a:ext cx="321842" cy="36952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94929" y="4738182"/>
            <a:ext cx="321842" cy="369523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1464309" y="2764096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60" name="TextBox 59"/>
          <p:cNvSpPr txBox="1"/>
          <p:nvPr/>
        </p:nvSpPr>
        <p:spPr>
          <a:xfrm>
            <a:off x="1473019" y="5566203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61" name="TextBox 60"/>
          <p:cNvSpPr txBox="1"/>
          <p:nvPr/>
        </p:nvSpPr>
        <p:spPr>
          <a:xfrm>
            <a:off x="3197719" y="2757298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206429" y="5559405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015202" y="2757298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023912" y="5559405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876101" y="2743603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sp>
        <p:nvSpPr>
          <p:cNvPr id="68" name="TextBox 67"/>
          <p:cNvSpPr txBox="1"/>
          <p:nvPr/>
        </p:nvSpPr>
        <p:spPr>
          <a:xfrm>
            <a:off x="6884811" y="5545710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1547" y="2764096"/>
            <a:ext cx="4665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1,236 is less than 1,252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209585" y="2745576"/>
                <a:ext cx="46658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1,236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&lt; </m:t>
                    </m:r>
                  </m:oMath>
                </a14:m>
                <a:r>
                  <a:rPr lang="en-GB" sz="2800" dirty="0" smtClean="0"/>
                  <a:t>1,252</a:t>
                </a:r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585" y="2745576"/>
                <a:ext cx="4665863" cy="523220"/>
              </a:xfrm>
              <a:prstGeom prst="rect">
                <a:avLst/>
              </a:prstGeom>
              <a:blipFill>
                <a:blip r:embed="rId9"/>
                <a:stretch>
                  <a:fillRect l="-27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4675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8" grpId="1"/>
      <p:bldP spid="58" grpId="2"/>
      <p:bldP spid="60" grpId="0"/>
      <p:bldP spid="60" grpId="1"/>
      <p:bldP spid="60" grpId="2"/>
      <p:bldP spid="61" grpId="0"/>
      <p:bldP spid="61" grpId="1"/>
      <p:bldP spid="61" grpId="2"/>
      <p:bldP spid="62" grpId="0"/>
      <p:bldP spid="62" grpId="1"/>
      <p:bldP spid="62" grpId="2"/>
      <p:bldP spid="64" grpId="0"/>
      <p:bldP spid="64" grpId="1"/>
      <p:bldP spid="64" grpId="2"/>
      <p:bldP spid="64" grpId="3"/>
      <p:bldP spid="66" grpId="0"/>
      <p:bldP spid="66" grpId="1"/>
      <p:bldP spid="66" grpId="2"/>
      <p:bldP spid="66" grpId="3"/>
      <p:bldP spid="67" grpId="0"/>
      <p:bldP spid="67" grpId="1"/>
      <p:bldP spid="68" grpId="0"/>
      <p:bldP spid="68" grpId="1"/>
      <p:bldP spid="2" grpId="0"/>
      <p:bldP spid="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94" y="733541"/>
            <a:ext cx="4617416" cy="18137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195" y="3219708"/>
            <a:ext cx="4617415" cy="1813715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1186270" y="2548567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278526" y="2548567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</a:t>
            </a:r>
            <a:endParaRPr lang="en-GB" sz="2800" dirty="0"/>
          </a:p>
        </p:txBody>
      </p:sp>
      <p:sp>
        <p:nvSpPr>
          <p:cNvPr id="93" name="TextBox 92"/>
          <p:cNvSpPr txBox="1"/>
          <p:nvPr/>
        </p:nvSpPr>
        <p:spPr>
          <a:xfrm>
            <a:off x="3469432" y="2548567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94" name="TextBox 93"/>
          <p:cNvSpPr txBox="1"/>
          <p:nvPr/>
        </p:nvSpPr>
        <p:spPr>
          <a:xfrm>
            <a:off x="4639740" y="2548567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148239" y="5045811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240495" y="5045811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3431401" y="5045811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98" name="TextBox 97"/>
          <p:cNvSpPr txBox="1"/>
          <p:nvPr/>
        </p:nvSpPr>
        <p:spPr>
          <a:xfrm>
            <a:off x="4601709" y="5045811"/>
            <a:ext cx="573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5946576" y="1163572"/>
            <a:ext cx="18578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5,718 is greater than 5,518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/>
              <p:cNvSpPr txBox="1"/>
              <p:nvPr/>
            </p:nvSpPr>
            <p:spPr>
              <a:xfrm>
                <a:off x="5493721" y="3803383"/>
                <a:ext cx="25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/>
                  <a:t>5,718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 smtClean="0"/>
                  <a:t> 5,518</a:t>
                </a:r>
                <a:endParaRPr lang="en-GB" sz="2800" dirty="0"/>
              </a:p>
            </p:txBody>
          </p:sp>
        </mc:Choice>
        <mc:Fallback xmlns="">
          <p:sp>
            <p:nvSpPr>
              <p:cNvPr id="100" name="TextBox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3721" y="3803383"/>
                <a:ext cx="2591192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Box 100"/>
          <p:cNvSpPr txBox="1"/>
          <p:nvPr/>
        </p:nvSpPr>
        <p:spPr>
          <a:xfrm>
            <a:off x="5946576" y="1192006"/>
            <a:ext cx="18578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5,518 is less than 5,718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5486293" y="3803383"/>
                <a:ext cx="25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/>
                  <a:t>5,518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 smtClean="0"/>
                  <a:t> 5,718</a:t>
                </a:r>
                <a:endParaRPr lang="en-GB" sz="2800" dirty="0"/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6293" y="3803383"/>
                <a:ext cx="2591192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4051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99" grpId="1"/>
      <p:bldP spid="100" grpId="0"/>
      <p:bldP spid="100" grpId="1"/>
      <p:bldP spid="101" grpId="0"/>
      <p:bldP spid="1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Box 60"/>
          <p:cNvSpPr txBox="1"/>
          <p:nvPr/>
        </p:nvSpPr>
        <p:spPr>
          <a:xfrm>
            <a:off x="1528247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</a:t>
            </a:r>
            <a:endParaRPr lang="en-GB" sz="4000" dirty="0"/>
          </a:p>
        </p:txBody>
      </p:sp>
      <p:sp>
        <p:nvSpPr>
          <p:cNvPr id="3" name="Oval 2"/>
          <p:cNvSpPr/>
          <p:nvPr/>
        </p:nvSpPr>
        <p:spPr>
          <a:xfrm>
            <a:off x="3668266" y="1643268"/>
            <a:ext cx="914400" cy="9156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393192" y="544332"/>
                <a:ext cx="50031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/>
                  <a:t>Complete using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 smtClean="0"/>
                  <a:t> 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192" y="544332"/>
                <a:ext cx="5003181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Box 63"/>
          <p:cNvSpPr txBox="1"/>
          <p:nvPr/>
        </p:nvSpPr>
        <p:spPr>
          <a:xfrm>
            <a:off x="1907124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286001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71246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0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4872446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</a:t>
            </a:r>
            <a:endParaRPr lang="en-GB" sz="4000" dirty="0"/>
          </a:p>
        </p:txBody>
      </p:sp>
      <p:sp>
        <p:nvSpPr>
          <p:cNvPr id="86" name="TextBox 85"/>
          <p:cNvSpPr txBox="1"/>
          <p:nvPr/>
        </p:nvSpPr>
        <p:spPr>
          <a:xfrm>
            <a:off x="5251323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8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5630200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0</a:t>
            </a:r>
            <a:endParaRPr lang="en-GB" sz="4000" dirty="0"/>
          </a:p>
        </p:txBody>
      </p:sp>
      <p:sp>
        <p:nvSpPr>
          <p:cNvPr id="88" name="TextBox 87"/>
          <p:cNvSpPr txBox="1"/>
          <p:nvPr/>
        </p:nvSpPr>
        <p:spPr>
          <a:xfrm>
            <a:off x="6015445" y="171581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2</a:t>
            </a:r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83849" y="1715817"/>
                <a:ext cx="118872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3849" y="1715817"/>
                <a:ext cx="1188720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9" name="TextBox 88"/>
          <p:cNvSpPr txBox="1"/>
          <p:nvPr/>
        </p:nvSpPr>
        <p:spPr>
          <a:xfrm>
            <a:off x="1528247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</a:t>
            </a:r>
            <a:endParaRPr lang="en-GB" sz="4000" dirty="0"/>
          </a:p>
        </p:txBody>
      </p:sp>
      <p:sp>
        <p:nvSpPr>
          <p:cNvPr id="90" name="Oval 89"/>
          <p:cNvSpPr/>
          <p:nvPr/>
        </p:nvSpPr>
        <p:spPr>
          <a:xfrm>
            <a:off x="3668266" y="2958308"/>
            <a:ext cx="914400" cy="9156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Box 92"/>
          <p:cNvSpPr txBox="1"/>
          <p:nvPr/>
        </p:nvSpPr>
        <p:spPr>
          <a:xfrm>
            <a:off x="1907124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2</a:t>
            </a:r>
            <a:endParaRPr lang="en-GB" sz="4000" dirty="0"/>
          </a:p>
        </p:txBody>
      </p:sp>
      <p:sp>
        <p:nvSpPr>
          <p:cNvPr id="94" name="TextBox 93"/>
          <p:cNvSpPr txBox="1"/>
          <p:nvPr/>
        </p:nvSpPr>
        <p:spPr>
          <a:xfrm>
            <a:off x="2286001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2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671246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0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4872446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</a:t>
            </a:r>
            <a:endParaRPr lang="en-GB" sz="4000" dirty="0"/>
          </a:p>
        </p:txBody>
      </p:sp>
      <p:sp>
        <p:nvSpPr>
          <p:cNvPr id="97" name="TextBox 96"/>
          <p:cNvSpPr txBox="1"/>
          <p:nvPr/>
        </p:nvSpPr>
        <p:spPr>
          <a:xfrm>
            <a:off x="5251323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8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630200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0</a:t>
            </a:r>
            <a:endParaRPr lang="en-GB" sz="4000" dirty="0"/>
          </a:p>
        </p:txBody>
      </p:sp>
      <p:sp>
        <p:nvSpPr>
          <p:cNvPr id="99" name="TextBox 98"/>
          <p:cNvSpPr txBox="1"/>
          <p:nvPr/>
        </p:nvSpPr>
        <p:spPr>
          <a:xfrm>
            <a:off x="6015445" y="303085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2</a:t>
            </a:r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/>
              <p:cNvSpPr txBox="1"/>
              <p:nvPr/>
            </p:nvSpPr>
            <p:spPr>
              <a:xfrm>
                <a:off x="3801728" y="3030857"/>
                <a:ext cx="62652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0" name="TextBox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728" y="3030857"/>
                <a:ext cx="626526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Box 100"/>
          <p:cNvSpPr txBox="1"/>
          <p:nvPr/>
        </p:nvSpPr>
        <p:spPr>
          <a:xfrm>
            <a:off x="1521879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</a:t>
            </a:r>
            <a:endParaRPr lang="en-GB" sz="4000" dirty="0"/>
          </a:p>
        </p:txBody>
      </p:sp>
      <p:sp>
        <p:nvSpPr>
          <p:cNvPr id="102" name="Oval 101"/>
          <p:cNvSpPr/>
          <p:nvPr/>
        </p:nvSpPr>
        <p:spPr>
          <a:xfrm>
            <a:off x="3661898" y="4273348"/>
            <a:ext cx="914400" cy="9156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Box 102"/>
          <p:cNvSpPr txBox="1"/>
          <p:nvPr/>
        </p:nvSpPr>
        <p:spPr>
          <a:xfrm>
            <a:off x="1900756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8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279633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0</a:t>
            </a:r>
            <a:endParaRPr lang="en-GB" sz="4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2664878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2</a:t>
            </a:r>
            <a:endParaRPr lang="en-GB" sz="4000" dirty="0"/>
          </a:p>
        </p:txBody>
      </p:sp>
      <p:sp>
        <p:nvSpPr>
          <p:cNvPr id="106" name="TextBox 105"/>
          <p:cNvSpPr txBox="1"/>
          <p:nvPr/>
        </p:nvSpPr>
        <p:spPr>
          <a:xfrm>
            <a:off x="4866078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</a:t>
            </a:r>
            <a:endParaRPr lang="en-GB" sz="4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5244955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8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623832" y="4345897"/>
            <a:ext cx="75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/>
              <p:cNvSpPr txBox="1"/>
              <p:nvPr/>
            </p:nvSpPr>
            <p:spPr>
              <a:xfrm>
                <a:off x="3860675" y="4345897"/>
                <a:ext cx="62652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0" name="TextBox 10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0675" y="4345897"/>
                <a:ext cx="626526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1" name="Picture 1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7849" y="442189"/>
            <a:ext cx="747045" cy="747045"/>
          </a:xfrm>
          <a:prstGeom prst="rect">
            <a:avLst/>
          </a:prstGeom>
        </p:spPr>
      </p:pic>
      <p:sp>
        <p:nvSpPr>
          <p:cNvPr id="112" name="TextBox 111"/>
          <p:cNvSpPr txBox="1"/>
          <p:nvPr/>
        </p:nvSpPr>
        <p:spPr>
          <a:xfrm>
            <a:off x="5670693" y="6058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741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  <p:bldP spid="66" grpId="0"/>
      <p:bldP spid="85" grpId="0"/>
      <p:bldP spid="86" grpId="0"/>
      <p:bldP spid="87" grpId="0"/>
      <p:bldP spid="6" grpId="0"/>
      <p:bldP spid="89" grpId="0"/>
      <p:bldP spid="93" grpId="0"/>
      <p:bldP spid="96" grpId="0"/>
      <p:bldP spid="97" grpId="0"/>
      <p:bldP spid="100" grpId="0"/>
      <p:bldP spid="101" grpId="0"/>
      <p:bldP spid="1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Now it’s your turn to have a go…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35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80" y="185737"/>
            <a:ext cx="4507638" cy="18370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80" y="2275251"/>
            <a:ext cx="4507638" cy="12817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880" y="3473431"/>
            <a:ext cx="4243114" cy="3244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611" y="1438482"/>
            <a:ext cx="4183379" cy="22114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7760" y="3888619"/>
            <a:ext cx="4206240" cy="170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4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80" y="2082407"/>
            <a:ext cx="3158897" cy="8982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80" y="3414075"/>
            <a:ext cx="3472406" cy="26549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180" y="852634"/>
            <a:ext cx="2875326" cy="15199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6908" y="3883405"/>
            <a:ext cx="2978292" cy="12078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4949" y="200911"/>
            <a:ext cx="1236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solidFill>
                  <a:srgbClr val="FF0000"/>
                </a:solidFill>
              </a:rPr>
              <a:t>Answers</a:t>
            </a:r>
            <a:endParaRPr lang="en-GB" sz="2400" u="sng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180" y="774281"/>
            <a:ext cx="3919848" cy="119885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09239" y="2905249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7,000, 4,526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87470" y="6069072"/>
            <a:ext cx="1337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a) &lt; b) &lt; c) &gt;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8935" y="2380478"/>
            <a:ext cx="20698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LcParenR"/>
            </a:pPr>
            <a:r>
              <a:rPr lang="en-GB" dirty="0" smtClean="0">
                <a:solidFill>
                  <a:srgbClr val="FF0000"/>
                </a:solidFill>
              </a:rPr>
              <a:t>is </a:t>
            </a:r>
            <a:r>
              <a:rPr lang="en-GB" dirty="0">
                <a:solidFill>
                  <a:srgbClr val="FF0000"/>
                </a:solidFill>
              </a:rPr>
              <a:t>greater than </a:t>
            </a:r>
            <a:endParaRPr lang="en-GB" dirty="0" smtClean="0">
              <a:solidFill>
                <a:srgbClr val="FF0000"/>
              </a:solidFill>
            </a:endParaRPr>
          </a:p>
          <a:p>
            <a:pPr marL="342900" indent="-342900">
              <a:buAutoNum type="alphaLcParenR"/>
            </a:pP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is greater than </a:t>
            </a:r>
            <a:endParaRPr lang="en-GB" dirty="0" smtClean="0">
              <a:solidFill>
                <a:srgbClr val="FF0000"/>
              </a:solidFill>
            </a:endParaRPr>
          </a:p>
          <a:p>
            <a:pPr marL="342900" indent="-342900">
              <a:buAutoNum type="alphaLcParenR"/>
            </a:pP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is less than </a:t>
            </a:r>
            <a:endParaRPr lang="en-GB" dirty="0" smtClean="0">
              <a:solidFill>
                <a:srgbClr val="FF0000"/>
              </a:solidFill>
            </a:endParaRPr>
          </a:p>
          <a:p>
            <a:pPr marL="342900" indent="-342900">
              <a:buAutoNum type="alphaLcParenR"/>
            </a:pP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is less than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86180" y="5217104"/>
            <a:ext cx="21579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a) &gt; b) &lt; c) &lt; d) &lt; e) &lt;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4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007" y="394711"/>
            <a:ext cx="825835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u="sng" dirty="0"/>
              <a:t>LO: To compare 4 digit numbers.</a:t>
            </a:r>
          </a:p>
          <a:p>
            <a:r>
              <a:rPr lang="en-GB" sz="4800" u="sng" dirty="0" smtClean="0"/>
              <a:t>LO</a:t>
            </a:r>
            <a:r>
              <a:rPr lang="en-GB" sz="4800" u="sng" dirty="0" smtClean="0"/>
              <a:t>: </a:t>
            </a:r>
            <a:r>
              <a:rPr lang="en-GB" sz="4800" u="sng" dirty="0" smtClean="0"/>
              <a:t>To order numbers.</a:t>
            </a:r>
            <a:endParaRPr lang="en-GB" sz="4800" u="sng" dirty="0" smtClean="0"/>
          </a:p>
          <a:p>
            <a:r>
              <a:rPr lang="en-GB" sz="4800" u="sng" dirty="0"/>
              <a:t>C: To know and use number.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8162563" y="210045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293223" y="4676503"/>
            <a:ext cx="69901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video, without pausing where it asks you to, then answer the </a:t>
            </a:r>
          </a:p>
          <a:p>
            <a:r>
              <a:rPr lang="en-GB" dirty="0" smtClean="0"/>
              <a:t>questions for </a:t>
            </a:r>
            <a:r>
              <a:rPr lang="en-GB" dirty="0" smtClean="0"/>
              <a:t>Tuesday</a:t>
            </a:r>
            <a:r>
              <a:rPr lang="en-GB" dirty="0" smtClean="0"/>
              <a:t> </a:t>
            </a:r>
            <a:r>
              <a:rPr lang="en-GB" dirty="0" smtClean="0"/>
              <a:t>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vimeo.com/457785786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529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83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67512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to compare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eriod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2,562             3,004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2.   5,920             5,929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3.   7,823             895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4.   3,562             3,527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497474" cy="6986528"/>
              </a:xfrm>
              <a:prstGeom prst="rect">
                <a:avLst/>
              </a:prstGeom>
              <a:blipFill>
                <a:blip r:embed="rId5"/>
                <a:stretch>
                  <a:fillRect l="-17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2267844" y="151746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267844" y="239548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267844" y="327350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267844" y="415152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3916" y="3732048"/>
            <a:ext cx="1946867" cy="25812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80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67512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to compare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eriod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2,562             3,004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2.   5,920             5,929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3.   7,823             895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4.   3,562             3,527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497474" cy="6986528"/>
              </a:xfrm>
              <a:prstGeom prst="rect">
                <a:avLst/>
              </a:prstGeom>
              <a:blipFill>
                <a:blip r:embed="rId5"/>
                <a:stretch>
                  <a:fillRect l="-17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2267844" y="151746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64924" y="1575897"/>
                <a:ext cx="16459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4924" y="1575897"/>
                <a:ext cx="1645920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2267844" y="239548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764924" y="2459817"/>
                <a:ext cx="16459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4924" y="2459817"/>
                <a:ext cx="1645920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267844" y="327350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64924" y="3330814"/>
                <a:ext cx="16459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4924" y="3330814"/>
                <a:ext cx="1645920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2267844" y="4151527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764924" y="4209957"/>
                <a:ext cx="16459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4924" y="4209957"/>
                <a:ext cx="164592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4112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5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71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2201398" y="5155899"/>
            <a:ext cx="5991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has done the most steps?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190" y="598303"/>
            <a:ext cx="1234116" cy="852259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930" y="2074174"/>
            <a:ext cx="1215155" cy="92680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447" y="3514200"/>
            <a:ext cx="1388857" cy="959120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479508" y="641631"/>
            <a:ext cx="4019955" cy="1125689"/>
          </a:xfrm>
          <a:prstGeom prst="wedgeRoundRectCallout">
            <a:avLst>
              <a:gd name="adj1" fmla="val 75385"/>
              <a:gd name="adj2" fmla="val 3317"/>
              <a:gd name="adj3" fmla="val 16667"/>
            </a:avLst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have done 3,589 steps.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514190" y="1450562"/>
            <a:ext cx="1449114" cy="41742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ounded Rectangular Callout 23"/>
          <p:cNvSpPr/>
          <p:nvPr/>
        </p:nvSpPr>
        <p:spPr>
          <a:xfrm flipH="1">
            <a:off x="2951256" y="2179690"/>
            <a:ext cx="4019955" cy="1125689"/>
          </a:xfrm>
          <a:prstGeom prst="wedgeRoundRectCallout">
            <a:avLst>
              <a:gd name="adj1" fmla="val 75385"/>
              <a:gd name="adj2" fmla="val 3317"/>
              <a:gd name="adj3" fmla="val 16667"/>
            </a:avLst>
          </a:prstGeom>
          <a:ln w="2857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have done 3,600 steps.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ounded Rectangular Callout 24"/>
          <p:cNvSpPr/>
          <p:nvPr/>
        </p:nvSpPr>
        <p:spPr>
          <a:xfrm>
            <a:off x="1788662" y="3730110"/>
            <a:ext cx="4019955" cy="1125689"/>
          </a:xfrm>
          <a:prstGeom prst="wedgeRoundRectCallout">
            <a:avLst>
              <a:gd name="adj1" fmla="val 75385"/>
              <a:gd name="adj2" fmla="val 3317"/>
              <a:gd name="adj3" fmla="val 16667"/>
            </a:avLst>
          </a:prstGeom>
          <a:ln w="28575"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have done 2,942 steps.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82522" y="3017579"/>
            <a:ext cx="1449114" cy="417427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666590" y="4521664"/>
            <a:ext cx="1449114" cy="417427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29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2" grpId="0" animBg="1"/>
      <p:bldP spid="24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2201398" y="5155899"/>
            <a:ext cx="5991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has done the most steps?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2522" y="619350"/>
            <a:ext cx="1234116" cy="852259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930" y="2074174"/>
            <a:ext cx="1215155" cy="92680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8228" y="3563359"/>
            <a:ext cx="1388857" cy="95912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782522" y="1471609"/>
            <a:ext cx="1449114" cy="41742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  3,569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82522" y="3017579"/>
            <a:ext cx="1449114" cy="417427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      3,600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90371" y="4570823"/>
            <a:ext cx="1449114" cy="417427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      2,942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203" y="655607"/>
            <a:ext cx="415981" cy="4057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712" y="657304"/>
            <a:ext cx="439829" cy="4289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624661"/>
            <a:ext cx="473297" cy="46163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052" y="619350"/>
            <a:ext cx="473758" cy="46208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828" y="619800"/>
            <a:ext cx="473758" cy="4620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052" y="1045479"/>
            <a:ext cx="473758" cy="4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052" y="2353931"/>
            <a:ext cx="473758" cy="4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828" y="2354381"/>
            <a:ext cx="473758" cy="4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052" y="2780060"/>
            <a:ext cx="473758" cy="4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052" y="3840910"/>
            <a:ext cx="473758" cy="4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828" y="3841360"/>
            <a:ext cx="473758" cy="4620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624661"/>
            <a:ext cx="473297" cy="46163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1045929"/>
            <a:ext cx="473297" cy="46163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1045929"/>
            <a:ext cx="473297" cy="46163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542" y="624661"/>
            <a:ext cx="473297" cy="46163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2353931"/>
            <a:ext cx="473297" cy="46163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2353931"/>
            <a:ext cx="473297" cy="46163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2775199"/>
            <a:ext cx="473297" cy="46163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2775199"/>
            <a:ext cx="473297" cy="46163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542" y="2353931"/>
            <a:ext cx="473297" cy="46163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542" y="2770162"/>
            <a:ext cx="473297" cy="46163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3852381"/>
            <a:ext cx="473297" cy="46163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3852381"/>
            <a:ext cx="473297" cy="4616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4273649"/>
            <a:ext cx="473297" cy="46163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4273649"/>
            <a:ext cx="473297" cy="46163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542" y="3852381"/>
            <a:ext cx="473297" cy="46163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542" y="4268612"/>
            <a:ext cx="473297" cy="46163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377" y="4699297"/>
            <a:ext cx="473297" cy="46163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534" y="4699297"/>
            <a:ext cx="473297" cy="46163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542" y="4694260"/>
            <a:ext cx="473297" cy="46163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026" y="652893"/>
            <a:ext cx="439829" cy="4289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764" y="652893"/>
            <a:ext cx="439829" cy="4289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712" y="1061342"/>
            <a:ext cx="439829" cy="4289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026" y="1056931"/>
            <a:ext cx="439829" cy="4289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764" y="1056931"/>
            <a:ext cx="439829" cy="4289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712" y="3852381"/>
            <a:ext cx="439829" cy="4289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026" y="3847970"/>
            <a:ext cx="439829" cy="4289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764" y="3847970"/>
            <a:ext cx="439829" cy="4289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712" y="4230117"/>
            <a:ext cx="439829" cy="42899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93" y="651237"/>
            <a:ext cx="415981" cy="40573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577" y="651237"/>
            <a:ext cx="415981" cy="40573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203" y="1021753"/>
            <a:ext cx="415981" cy="40573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93" y="1017383"/>
            <a:ext cx="415981" cy="405735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577" y="1017383"/>
            <a:ext cx="415981" cy="40573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203" y="1395302"/>
            <a:ext cx="415981" cy="405735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93" y="1390932"/>
            <a:ext cx="415981" cy="405735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577" y="1390932"/>
            <a:ext cx="415981" cy="405735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203" y="3828114"/>
            <a:ext cx="415981" cy="405735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93" y="3823744"/>
            <a:ext cx="415981" cy="4057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80831" y="5566545"/>
            <a:ext cx="1394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2,942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972304" y="5566545"/>
            <a:ext cx="1394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3,569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163778" y="5566545"/>
            <a:ext cx="1394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3,600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377698" y="1872240"/>
            <a:ext cx="27444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3,600 is the largest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401106" y="2885957"/>
            <a:ext cx="27444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 has done the most steps.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92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6" grpId="0"/>
      <p:bldP spid="87" grpId="0"/>
      <p:bldP spid="88" grpId="0"/>
      <p:bldP spid="8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Box 66"/>
          <p:cNvSpPr txBox="1"/>
          <p:nvPr/>
        </p:nvSpPr>
        <p:spPr>
          <a:xfrm>
            <a:off x="1557294" y="515361"/>
            <a:ext cx="5991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Order the numbers in ascending order.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445954" y="1038581"/>
            <a:ext cx="4730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7,382         850           7,391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95199" y="2208238"/>
            <a:ext cx="3240548" cy="2367954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 flipV="1">
            <a:off x="995199" y="2208238"/>
            <a:ext cx="2061990" cy="17331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04239" y="2247426"/>
            <a:ext cx="1711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ascending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29798" y="4623806"/>
            <a:ext cx="3242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mallest to greatest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181571" y="5286979"/>
            <a:ext cx="3242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least to most</a:t>
            </a: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631" y="2208238"/>
            <a:ext cx="3240548" cy="2367954"/>
          </a:xfrm>
          <a:prstGeom prst="rect">
            <a:avLst/>
          </a:prstGeom>
        </p:spPr>
      </p:pic>
      <p:cxnSp>
        <p:nvCxnSpPr>
          <p:cNvPr id="85" name="Straight Arrow Connector 84"/>
          <p:cNvCxnSpPr/>
          <p:nvPr/>
        </p:nvCxnSpPr>
        <p:spPr>
          <a:xfrm>
            <a:off x="5890075" y="2236064"/>
            <a:ext cx="1862698" cy="17053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6390828" y="2247426"/>
            <a:ext cx="2024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descending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5095092" y="4587554"/>
            <a:ext cx="3242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greatest to smallest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446865" y="5250727"/>
            <a:ext cx="3242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most to least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539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82" grpId="0"/>
      <p:bldP spid="83" grpId="0"/>
      <p:bldP spid="90" grpId="0"/>
      <p:bldP spid="91" grpId="0"/>
      <p:bldP spid="9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Box 66"/>
          <p:cNvSpPr txBox="1"/>
          <p:nvPr/>
        </p:nvSpPr>
        <p:spPr>
          <a:xfrm>
            <a:off x="667512" y="51858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Order the numbers in ascending order.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67512" y="1038581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7,382         850           7,391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54889" y="2398604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96009" y="2398604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24067" y="2402351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65443" y="2398604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54889" y="3968562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96009" y="3968562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24067" y="3972309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65443" y="3968562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96009" y="3185456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24067" y="3189203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5443" y="3185456"/>
            <a:ext cx="495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36217" y="5106303"/>
            <a:ext cx="117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90183" y="5132491"/>
            <a:ext cx="117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7,382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99104" y="5132491"/>
            <a:ext cx="117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7,391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/>
          </p:nvPr>
        </p:nvGraphicFramePr>
        <p:xfrm>
          <a:off x="1764435" y="1912495"/>
          <a:ext cx="5214964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4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4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6681385"/>
                  </a:ext>
                </a:extLst>
              </a:tr>
              <a:tr h="74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827819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5654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8" grpId="0"/>
      <p:bldP spid="18" grpId="1"/>
      <p:bldP spid="19" grpId="0"/>
      <p:bldP spid="19" grpId="1"/>
      <p:bldP spid="20" grpId="0"/>
      <p:bldP spid="21" grpId="0"/>
      <p:bldP spid="21" grpId="1"/>
      <p:bldP spid="22" grpId="0"/>
      <p:bldP spid="22" grpId="1"/>
      <p:bldP spid="23" grpId="0"/>
      <p:bldP spid="23" grpId="1"/>
      <p:bldP spid="26" grpId="0"/>
      <p:bldP spid="28" grpId="0"/>
      <p:bldP spid="29" grpId="0"/>
      <p:bldP spid="30" grpId="0"/>
      <p:bldP spid="4" grpId="0"/>
      <p:bldP spid="35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Now it’s your turn…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18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31" y="737915"/>
            <a:ext cx="4438650" cy="10191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6381" y="4813799"/>
            <a:ext cx="3905250" cy="1419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662" y="142534"/>
            <a:ext cx="4108648" cy="28630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8445" y="4073378"/>
            <a:ext cx="2221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solidFill>
                  <a:srgbClr val="FF0000"/>
                </a:solidFill>
              </a:rPr>
              <a:t>Diving challenge</a:t>
            </a:r>
            <a:endParaRPr lang="en-GB" sz="24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73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966" y="1064485"/>
            <a:ext cx="4438650" cy="10191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179" y="4042471"/>
            <a:ext cx="3317874" cy="12057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662" y="142534"/>
            <a:ext cx="4108648" cy="28630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97677" y="3580806"/>
            <a:ext cx="2221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solidFill>
                  <a:srgbClr val="FF0000"/>
                </a:solidFill>
              </a:rPr>
              <a:t>Diving challenge</a:t>
            </a:r>
            <a:endParaRPr lang="en-GB" sz="2400" u="sng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1337" y="287383"/>
            <a:ext cx="10632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Answers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7662" y="23036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lphaLcParenR"/>
            </a:pPr>
            <a:r>
              <a:rPr lang="pt-BR" dirty="0" smtClean="0">
                <a:solidFill>
                  <a:srgbClr val="FF0000"/>
                </a:solidFill>
              </a:rPr>
              <a:t>1,750 </a:t>
            </a:r>
            <a:r>
              <a:rPr lang="pt-BR" dirty="0">
                <a:solidFill>
                  <a:srgbClr val="FF0000"/>
                </a:solidFill>
              </a:rPr>
              <a:t>1,780 2,304 2,600 </a:t>
            </a:r>
            <a:endParaRPr lang="pt-BR" dirty="0" smtClean="0">
              <a:solidFill>
                <a:srgbClr val="FF0000"/>
              </a:solidFill>
            </a:endParaRPr>
          </a:p>
          <a:p>
            <a:r>
              <a:rPr lang="pt-BR" dirty="0" smtClean="0">
                <a:solidFill>
                  <a:srgbClr val="FF0000"/>
                </a:solidFill>
              </a:rPr>
              <a:t>b</a:t>
            </a:r>
            <a:r>
              <a:rPr lang="pt-BR" dirty="0">
                <a:solidFill>
                  <a:srgbClr val="FF0000"/>
                </a:solidFill>
              </a:rPr>
              <a:t>) 728 1,322 8,079 8,200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74957" y="3059668"/>
            <a:ext cx="33480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a) Barcelona b) New York c) Rome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19662" y="5589520"/>
            <a:ext cx="35989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An answer referring to 9 hundreds is</a:t>
            </a:r>
          </a:p>
          <a:p>
            <a:r>
              <a:rPr lang="en-GB" dirty="0">
                <a:solidFill>
                  <a:srgbClr val="FF0000"/>
                </a:solidFill>
              </a:rPr>
              <a:t>s</a:t>
            </a:r>
            <a:r>
              <a:rPr lang="en-GB" dirty="0" smtClean="0">
                <a:solidFill>
                  <a:srgbClr val="FF0000"/>
                </a:solidFill>
              </a:rPr>
              <a:t>maller than  2 thousands.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55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6206" y="352697"/>
            <a:ext cx="7857087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u="sng" dirty="0" smtClean="0"/>
              <a:t>LO: To round to the nearest 1000.</a:t>
            </a:r>
          </a:p>
          <a:p>
            <a:r>
              <a:rPr lang="en-GB" sz="4400" u="sng" dirty="0" smtClean="0"/>
              <a:t>C: </a:t>
            </a:r>
            <a:r>
              <a:rPr lang="en-GB" sz="4400" u="sng" dirty="0"/>
              <a:t>C: To know and use number.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777077" y="168031"/>
            <a:ext cx="618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Wed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86958" y="3937839"/>
            <a:ext cx="69901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video, without pausing where it asks you to, then answer the </a:t>
            </a:r>
          </a:p>
          <a:p>
            <a:r>
              <a:rPr lang="en-GB" dirty="0" smtClean="0"/>
              <a:t>questions for </a:t>
            </a:r>
            <a:r>
              <a:rPr lang="en-GB" dirty="0" smtClean="0"/>
              <a:t>Wednesday</a:t>
            </a:r>
            <a:r>
              <a:rPr lang="en-GB" dirty="0" smtClean="0"/>
              <a:t> </a:t>
            </a:r>
            <a:r>
              <a:rPr lang="en-GB" dirty="0" smtClean="0"/>
              <a:t>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vimeo.com/458106101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857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444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Complete the sequence.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Round 4,583 to the nearest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Round 2,391 to the nearest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184366" y="1077449"/>
          <a:ext cx="6418216" cy="768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888">
                  <a:extLst>
                    <a:ext uri="{9D8B030D-6E8A-4147-A177-3AD203B41FA5}">
                      <a16:colId xmlns:a16="http://schemas.microsoft.com/office/drawing/2014/main" val="947000068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1880718179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772520082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1595537413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888408509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687648870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2641949446"/>
                    </a:ext>
                  </a:extLst>
                </a:gridCol>
              </a:tblGrid>
              <a:tr h="76889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7,000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229063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6157" y="3757147"/>
            <a:ext cx="1946867" cy="25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4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Complete the sequence.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Round 4,583 to the nearest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Round 2,391 to the nearest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30583" y="1231062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76800" y="1231062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81053" y="1231062"/>
            <a:ext cx="1123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33453" y="2141182"/>
            <a:ext cx="1123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4,580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0206" y="3416987"/>
            <a:ext cx="1123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1184366" y="1077449"/>
          <a:ext cx="6418216" cy="768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888">
                  <a:extLst>
                    <a:ext uri="{9D8B030D-6E8A-4147-A177-3AD203B41FA5}">
                      <a16:colId xmlns:a16="http://schemas.microsoft.com/office/drawing/2014/main" val="947000068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1880718179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772520082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1595537413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888408509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687648870"/>
                    </a:ext>
                  </a:extLst>
                </a:gridCol>
                <a:gridCol w="916888">
                  <a:extLst>
                    <a:ext uri="{9D8B030D-6E8A-4147-A177-3AD203B41FA5}">
                      <a16:colId xmlns:a16="http://schemas.microsoft.com/office/drawing/2014/main" val="2641949446"/>
                    </a:ext>
                  </a:extLst>
                </a:gridCol>
              </a:tblGrid>
              <a:tr h="76889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</a:rPr>
                        <a:t>7,000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229063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306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119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" name="TextBox 56"/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2,100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2,200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2,500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2,600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2,700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2,800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2,900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,400 to the nearest 1,000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998917" y="2183196"/>
            <a:ext cx="1008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5178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7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" name="TextBox 56"/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2,100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2,200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2,500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2,600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2,700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2,800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2,900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,400 to the nearest 1,000</a:t>
            </a:r>
          </a:p>
        </p:txBody>
      </p:sp>
      <p:sp>
        <p:nvSpPr>
          <p:cNvPr id="42" name="Right Bracket 41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ight Bracket 84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Right Bracket 87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985737" y="206909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513104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Right Bracket 102"/>
          <p:cNvSpPr/>
          <p:nvPr/>
        </p:nvSpPr>
        <p:spPr>
          <a:xfrm rot="5400000" flipH="1">
            <a:off x="3173911" y="2394686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/>
          <p:cNvSpPr/>
          <p:nvPr/>
        </p:nvSpPr>
        <p:spPr>
          <a:xfrm>
            <a:off x="3408004" y="3548982"/>
            <a:ext cx="627342" cy="37883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2,400 is closer to 2,000 than 3,000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67511" y="528275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2,400 rounded to the nearest 1,000 is 2,000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684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/>
      <p:bldP spid="90" grpId="0"/>
      <p:bldP spid="103" grpId="0" animBg="1"/>
      <p:bldP spid="104" grpId="0" animBg="1"/>
      <p:bldP spid="105" grpId="0"/>
      <p:bldP spid="10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92"/>
          <p:cNvSpPr txBox="1"/>
          <p:nvPr/>
        </p:nvSpPr>
        <p:spPr>
          <a:xfrm>
            <a:off x="2053480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669122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2,478 to the nearest 1,000</a:t>
            </a:r>
          </a:p>
        </p:txBody>
      </p:sp>
      <p:cxnSp>
        <p:nvCxnSpPr>
          <p:cNvPr id="96" name="Straight Connector 95"/>
          <p:cNvCxnSpPr/>
          <p:nvPr/>
        </p:nvCxnSpPr>
        <p:spPr>
          <a:xfrm>
            <a:off x="4204431" y="2957817"/>
            <a:ext cx="0" cy="66926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2,478 is closer to 2,000 than 3,000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667512" y="528275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2,478 rounded to the nearest 1,000 is 2,000</a:t>
            </a:r>
          </a:p>
        </p:txBody>
      </p:sp>
      <p:sp>
        <p:nvSpPr>
          <p:cNvPr id="99" name="Right Bracket 98"/>
          <p:cNvSpPr/>
          <p:nvPr/>
        </p:nvSpPr>
        <p:spPr>
          <a:xfrm rot="16200000">
            <a:off x="5917651" y="836903"/>
            <a:ext cx="396352" cy="3845479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Right Bracket 99"/>
          <p:cNvSpPr/>
          <p:nvPr/>
        </p:nvSpPr>
        <p:spPr>
          <a:xfrm rot="5400000" flipH="1">
            <a:off x="2306604" y="1059992"/>
            <a:ext cx="414181" cy="3381471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1" name="Group 100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102" name="Straight Connector 101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8" name="TextBox 117"/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2,100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2,200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2,400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2,500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2,600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2,700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2,800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2,900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432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7" grpId="0"/>
      <p:bldP spid="98" grpId="0"/>
      <p:bldP spid="99" grpId="0" animBg="1"/>
      <p:bldP spid="10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92"/>
          <p:cNvSpPr txBox="1"/>
          <p:nvPr/>
        </p:nvSpPr>
        <p:spPr>
          <a:xfrm>
            <a:off x="3023645" y="203741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750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696273" y="204992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 flipH="1">
            <a:off x="6261072" y="2966522"/>
            <a:ext cx="1" cy="96129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5,750 is closer to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 than 5,000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667512" y="528275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5,750 rounded to the nearest 1,000 is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</a:p>
        </p:txBody>
      </p:sp>
      <p:sp>
        <p:nvSpPr>
          <p:cNvPr id="99" name="Right Bracket 98"/>
          <p:cNvSpPr/>
          <p:nvPr/>
        </p:nvSpPr>
        <p:spPr>
          <a:xfrm rot="16200000">
            <a:off x="6947292" y="1875247"/>
            <a:ext cx="405055" cy="1777494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Right Bracket 99"/>
          <p:cNvSpPr/>
          <p:nvPr/>
        </p:nvSpPr>
        <p:spPr>
          <a:xfrm rot="5400000" flipH="1">
            <a:off x="3330572" y="36022"/>
            <a:ext cx="422885" cy="5438114"/>
          </a:xfrm>
          <a:prstGeom prst="rightBracket">
            <a:avLst>
              <a:gd name="adj" fmla="val 642978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1" name="Group 100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102" name="Straight Connector 101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8" name="TextBox 117"/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,100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,200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,300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,400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,500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,600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,700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,800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,900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859946" y="392047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5,750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5,750 to the nearest 1,000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004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7" grpId="0"/>
      <p:bldP spid="98" grpId="0"/>
      <p:bldP spid="99" grpId="0" animBg="1"/>
      <p:bldP spid="100" grpId="0" animBg="1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3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535652" y="4276816"/>
            <a:ext cx="7600637" cy="1197069"/>
          </a:xfrm>
          <a:prstGeom prst="rect">
            <a:avLst/>
          </a:prstGeom>
        </p:spPr>
      </p:pic>
      <p:sp>
        <p:nvSpPr>
          <p:cNvPr id="53" name="Right Arrow 52"/>
          <p:cNvSpPr/>
          <p:nvPr/>
        </p:nvSpPr>
        <p:spPr>
          <a:xfrm flipH="1">
            <a:off x="884017" y="5127004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ight Arrow 53"/>
          <p:cNvSpPr/>
          <p:nvPr/>
        </p:nvSpPr>
        <p:spPr>
          <a:xfrm>
            <a:off x="4251135" y="5140652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317507" y="3921357"/>
            <a:ext cx="574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876196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545493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214790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884088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553384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222681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891978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561276" y="3921357"/>
            <a:ext cx="6751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96362" y="3921357"/>
            <a:ext cx="675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9" name="Table 68"/>
          <p:cNvGraphicFramePr>
            <a:graphicFrameLocks noGrp="1"/>
          </p:cNvGraphicFramePr>
          <p:nvPr>
            <p:extLst/>
          </p:nvPr>
        </p:nvGraphicFramePr>
        <p:xfrm>
          <a:off x="1033954" y="1760214"/>
          <a:ext cx="6627224" cy="17430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9529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2858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70" name="TextBox 69"/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,750 to the nearest 1,000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0977" y="2522627"/>
            <a:ext cx="531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304462" y="2522627"/>
            <a:ext cx="531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932869" y="2522627"/>
            <a:ext cx="531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561276" y="2522627"/>
            <a:ext cx="531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96362" y="555463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5,750 rounded to the nearest 1,000 is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362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7" grpId="0"/>
      <p:bldP spid="2" grpId="0"/>
      <p:bldP spid="71" grpId="0"/>
      <p:bldP spid="71" grpId="1"/>
      <p:bldP spid="72" grpId="0"/>
      <p:bldP spid="73" grpId="0"/>
      <p:bldP spid="7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Now it’s your turn to have a go…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03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41" y="0"/>
            <a:ext cx="4011113" cy="35115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351" y="3667397"/>
            <a:ext cx="3801291" cy="15943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0216" y="378756"/>
            <a:ext cx="3840480" cy="13449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887" y="2805112"/>
            <a:ext cx="2009775" cy="3076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7934" y="2192383"/>
            <a:ext cx="3228975" cy="304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71554" y="6004950"/>
            <a:ext cx="4057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Draw a number line for each on the back </a:t>
            </a:r>
          </a:p>
          <a:p>
            <a:r>
              <a:rPr lang="en-GB" dirty="0" smtClean="0"/>
              <a:t>of the sheet.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82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41" y="697594"/>
            <a:ext cx="3214279" cy="28139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351" y="3667397"/>
            <a:ext cx="2922483" cy="12257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1554" y="410836"/>
            <a:ext cx="3213463" cy="11253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888" y="2805112"/>
            <a:ext cx="1568496" cy="2401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7934" y="2192383"/>
            <a:ext cx="3228975" cy="304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9863" y="5106754"/>
            <a:ext cx="2568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a) 3,000 b) 5,000 c) 7,000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0971" y="328262"/>
            <a:ext cx="972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Answers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85476" y="1679624"/>
            <a:ext cx="1696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3,850 and 4,230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4478" y="2805112"/>
            <a:ext cx="1468059" cy="235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1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6206" y="352697"/>
            <a:ext cx="7857087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u="sng" dirty="0" smtClean="0"/>
              <a:t>LO: To round to the nearest 1000.</a:t>
            </a:r>
          </a:p>
          <a:p>
            <a:r>
              <a:rPr lang="en-GB" sz="4400" u="sng" dirty="0" smtClean="0"/>
              <a:t>C</a:t>
            </a:r>
            <a:r>
              <a:rPr lang="en-GB" sz="4400" u="sng" dirty="0" smtClean="0"/>
              <a:t>: </a:t>
            </a:r>
            <a:r>
              <a:rPr lang="en-GB" sz="4400" u="sng" dirty="0"/>
              <a:t>To know and use number.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777077" y="168031"/>
            <a:ext cx="618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Wed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86958" y="3937839"/>
            <a:ext cx="726243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Re-w</a:t>
            </a:r>
            <a:r>
              <a:rPr lang="en-GB" dirty="0" smtClean="0"/>
              <a:t>atch </a:t>
            </a:r>
            <a:r>
              <a:rPr lang="en-GB" dirty="0" smtClean="0"/>
              <a:t>this video, without pausing where it asks you to, then answer the </a:t>
            </a:r>
          </a:p>
          <a:p>
            <a:r>
              <a:rPr lang="en-GB" dirty="0" smtClean="0"/>
              <a:t>questions for </a:t>
            </a:r>
            <a:r>
              <a:rPr lang="en-GB" dirty="0" smtClean="0"/>
              <a:t>Thursday </a:t>
            </a:r>
            <a:r>
              <a:rPr lang="en-GB" dirty="0" smtClean="0"/>
              <a:t>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vimeo.com/458106101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092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0574" y="867247"/>
            <a:ext cx="5341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12326" y="867246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5" name="Rectangle 4"/>
          <p:cNvSpPr/>
          <p:nvPr/>
        </p:nvSpPr>
        <p:spPr>
          <a:xfrm>
            <a:off x="4248844" y="867247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6" name="Rectangle 5"/>
          <p:cNvSpPr/>
          <p:nvPr/>
        </p:nvSpPr>
        <p:spPr>
          <a:xfrm>
            <a:off x="4495179" y="867245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802470" y="1474386"/>
            <a:ext cx="727202" cy="5613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71212" y="1474386"/>
            <a:ext cx="0" cy="101326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3375385" y="1474386"/>
            <a:ext cx="770401" cy="5066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5826580" y="1981021"/>
            <a:ext cx="2076995" cy="71845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46291" y="2675529"/>
            <a:ext cx="2076995" cy="71845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09806" y="1963604"/>
            <a:ext cx="2076995" cy="71845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75047" y="2825354"/>
            <a:ext cx="1580060" cy="6489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nes digit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694758" y="3524344"/>
            <a:ext cx="1580060" cy="6489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 digit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312148" y="2825353"/>
            <a:ext cx="1672310" cy="6489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hundreds digit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86374" y="5124246"/>
            <a:ext cx="7600637" cy="1199827"/>
            <a:chOff x="586374" y="5124246"/>
            <a:chExt cx="7600637" cy="1199827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724"/>
            <a:stretch/>
          </p:blipFill>
          <p:spPr>
            <a:xfrm>
              <a:off x="586374" y="5127004"/>
              <a:ext cx="7600637" cy="1197069"/>
            </a:xfrm>
            <a:prstGeom prst="rect">
              <a:avLst/>
            </a:prstGeom>
          </p:spPr>
        </p:pic>
        <p:sp>
          <p:nvSpPr>
            <p:cNvPr id="21" name="Right Arrow 20"/>
            <p:cNvSpPr/>
            <p:nvPr/>
          </p:nvSpPr>
          <p:spPr>
            <a:xfrm flipH="1">
              <a:off x="934739" y="5977192"/>
              <a:ext cx="2738266" cy="26125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ight Arrow 21"/>
            <p:cNvSpPr/>
            <p:nvPr/>
          </p:nvSpPr>
          <p:spPr>
            <a:xfrm>
              <a:off x="4301857" y="5990840"/>
              <a:ext cx="3306246" cy="261257"/>
            </a:xfrm>
            <a:prstGeom prst="rightArrow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516099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125282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794579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 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463876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167638" y="5124246"/>
              <a:ext cx="340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802470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 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471767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141064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 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844826" y="5124246"/>
              <a:ext cx="340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54007" y="5124246"/>
              <a:ext cx="40908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0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303727" y="3650093"/>
            <a:ext cx="176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6,510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01936" y="4257822"/>
            <a:ext cx="176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6,500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16099" y="3629523"/>
            <a:ext cx="176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63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/>
      <p:bldP spid="6" grpId="1"/>
      <p:bldP spid="13" grpId="0" animBg="1"/>
      <p:bldP spid="15" grpId="0" animBg="1"/>
      <p:bldP spid="16" grpId="0" animBg="1"/>
      <p:bldP spid="14" grpId="0" animBg="1"/>
      <p:bldP spid="18" grpId="0" animBg="1"/>
      <p:bldP spid="19" grpId="0" animBg="1"/>
      <p:bldP spid="33" grpId="0"/>
      <p:bldP spid="36" grpId="0"/>
      <p:bldP spid="3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40184" y="867247"/>
            <a:ext cx="5341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8,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01936" y="867246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5" name="Rectangle 4"/>
          <p:cNvSpPr/>
          <p:nvPr/>
        </p:nvSpPr>
        <p:spPr>
          <a:xfrm>
            <a:off x="4238454" y="867247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84789" y="867245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26580" y="1981021"/>
            <a:ext cx="2076995" cy="71845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46291" y="2675529"/>
            <a:ext cx="2076995" cy="71845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09806" y="1963604"/>
            <a:ext cx="2076995" cy="71845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to the nearest 1,000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75047" y="2825354"/>
            <a:ext cx="1580060" cy="6489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nes digit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694758" y="3524344"/>
            <a:ext cx="1580060" cy="6489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 digit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312148" y="2825353"/>
            <a:ext cx="1672310" cy="6489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hundreds digit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86374" y="5124246"/>
            <a:ext cx="7600637" cy="1199827"/>
            <a:chOff x="586374" y="5124246"/>
            <a:chExt cx="7600637" cy="1199827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724"/>
            <a:stretch/>
          </p:blipFill>
          <p:spPr>
            <a:xfrm>
              <a:off x="586374" y="5127004"/>
              <a:ext cx="7600637" cy="1197069"/>
            </a:xfrm>
            <a:prstGeom prst="rect">
              <a:avLst/>
            </a:prstGeom>
          </p:spPr>
        </p:pic>
        <p:sp>
          <p:nvSpPr>
            <p:cNvPr id="21" name="Right Arrow 20"/>
            <p:cNvSpPr/>
            <p:nvPr/>
          </p:nvSpPr>
          <p:spPr>
            <a:xfrm flipH="1">
              <a:off x="934739" y="5977192"/>
              <a:ext cx="2738266" cy="26125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ight Arrow 21"/>
            <p:cNvSpPr/>
            <p:nvPr/>
          </p:nvSpPr>
          <p:spPr>
            <a:xfrm>
              <a:off x="4301857" y="5990840"/>
              <a:ext cx="3306246" cy="261257"/>
            </a:xfrm>
            <a:prstGeom prst="rightArrow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516099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125282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 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794579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 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463876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167638" y="5124246"/>
              <a:ext cx="340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802470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 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471767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141064" y="5124246"/>
              <a:ext cx="4090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 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844826" y="5124246"/>
              <a:ext cx="340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54007" y="5124246"/>
              <a:ext cx="40908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0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303727" y="3650093"/>
            <a:ext cx="176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8,990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01936" y="4257822"/>
            <a:ext cx="176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16099" y="3629523"/>
            <a:ext cx="176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849" y="609294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670693" y="7729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4802470" y="1474386"/>
            <a:ext cx="727202" cy="5613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4471212" y="1474386"/>
            <a:ext cx="0" cy="101326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3375385" y="1474386"/>
            <a:ext cx="770401" cy="5066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5446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/>
      <p:bldP spid="6" grpId="1"/>
      <p:bldP spid="33" grpId="0"/>
      <p:bldP spid="36" grpId="0"/>
      <p:bldP spid="3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Now it’s your turn…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37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3307" y="182881"/>
            <a:ext cx="4181287" cy="4118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709" y="766280"/>
            <a:ext cx="2452415" cy="38161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90057" y="5355771"/>
            <a:ext cx="5272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Draw a number line for each one neatly in your books.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73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154" y="653143"/>
            <a:ext cx="972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Answers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627" y="1478161"/>
            <a:ext cx="1379628" cy="260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4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4.4|16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4.7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5.7|6.1|6.4|10.3|1.6|1.5|1.4|3.4|1.7|1.3|1.7|16.4|4.3|16.5|10.3|1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3|1.3|1.2|5.6|2.7|1.1|1.2|1.2|17.1|10|7.1|2.8|24.6|2.2|1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.8|1.3|1.5|11.6|3.1|4.3|1.4|9.1|7.9|13.3|1.8|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|2.9|4.3|8.7|12.7|3.5|10.1|16.2|1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4.4|16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8.1|9.6|8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7.7|5.9|6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7.9|4.8|17.8|9.9|7.9|8.3|2.8|11.4|4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5.7|2.4|5|9.4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5.4|4.3|2.4|7.5|12.6|10.7|5.5|14.7|5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2|1.4|8.8|7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7|4.9|3|4.2|9.1|1.5|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0.8|5.5|6.8|5.7|8.7|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6|9.3|2.2|8.5|1.7|6.9|8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1.2|7.3|6.5|12.8|3.2|2.1|2.2|3.5|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0.8|5|1.9|14.1|9.6|14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0.4|9.3|17.7|5.1|3.9|11.9|4.7|4.4|12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4.7|6|5.2|6.8|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5475A20-3B2D-42BB-8083-9DC31A41D5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9243</TotalTime>
  <Words>990</Words>
  <Application>Microsoft Office PowerPoint</Application>
  <PresentationFormat>On-screen Show (4:3)</PresentationFormat>
  <Paragraphs>408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44</vt:i4>
      </vt:variant>
    </vt:vector>
  </HeadingPairs>
  <TitlesOfParts>
    <vt:vector size="58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it’s your turn to have a go…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it’s your turn…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it’s your turn to have a go…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it’s your turn…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280</cp:revision>
  <dcterms:created xsi:type="dcterms:W3CDTF">2019-07-05T11:02:13Z</dcterms:created>
  <dcterms:modified xsi:type="dcterms:W3CDTF">2020-10-15T14:14:14Z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