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95" r:id="rId4"/>
    <p:sldId id="258" r:id="rId5"/>
    <p:sldId id="259" r:id="rId6"/>
    <p:sldId id="29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6" d="100"/>
          <a:sy n="76" d="100"/>
        </p:scale>
        <p:origin x="188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F4B85-9BB3-4621-9F86-C9AAC1012A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1A299E-417A-4FC4-A594-C5ED9C7E8A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6A3C4F-98F4-4FC7-A709-5D0344CDC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52AE0-F34D-4845-8CF0-D2F99A2BD764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D4BAC0-D592-4D59-BC77-EA4594AAB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A37CC0-08FA-440E-BFAB-DCB89D46D1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5979A-7043-4631-B683-5087F3838B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311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36264-689A-4A45-BE91-A88CAAACE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B621D3-D51A-4ACA-BEEE-3B99600849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1B2B57-0529-4345-91CF-287096F0BE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52AE0-F34D-4845-8CF0-D2F99A2BD764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19C030-C190-4327-9D79-481719454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769745-AC99-4B5A-B341-061B44B24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5979A-7043-4631-B683-5087F3838B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237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9895EB-A286-4408-8CA6-8C00D8E0E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6CEE20-0DC9-498C-9472-4FDDCE87C9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779293-A750-4ABD-AA9D-6AB3BF8C2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52AE0-F34D-4845-8CF0-D2F99A2BD764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75B78C-5BF5-4FA1-A027-6C3AE2628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79C081-B95D-490A-9B70-370FBDC11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5979A-7043-4631-B683-5087F3838B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872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A9724-2964-4E85-9A45-D30F2CF3B0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FAEB91-E4A8-4B34-89C7-55458C83B7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A6482B-727C-463C-B3E0-571BDDD9CC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F46731-67F8-4F51-8F24-9F23480C0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52AE0-F34D-4845-8CF0-D2F99A2BD764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3D684B-4D02-48C3-A504-080A2FBB8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19E363-658A-4A73-A277-2CE4796D3D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5979A-7043-4631-B683-5087F3838B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9827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18D91-A5DD-4724-8451-71BC1CB59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B28862-7CC1-4B3A-8AB3-653A24EFD0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917ED5-67EF-4DB3-A72B-8010C4F818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3AD212-91A1-49F2-A1EE-FB8E1874A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787E9A1-F7E2-409F-9DE8-E3A8314E6F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1568A32-4BB4-4FD1-B5E0-B2E0C7827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52AE0-F34D-4845-8CF0-D2F99A2BD764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56502B-78BC-4359-A81C-F7169C27F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8335A80-D35A-4334-97B4-70696B61A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5979A-7043-4631-B683-5087F3838B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753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C5D80F-F3C7-4EBC-9947-E321EEDA4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A69F4B-54E5-4FF1-B25B-ABC1B75578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52AE0-F34D-4845-8CF0-D2F99A2BD764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566BA7-3F44-4C58-9B1B-8FBD2E0921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DE298C-282E-46AC-8040-1F1939CAB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5979A-7043-4631-B683-5087F3838B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7214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8074AE-E5BB-4959-8E76-67B6E908B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52AE0-F34D-4845-8CF0-D2F99A2BD764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57D360E-423B-417C-929A-50A6812FD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79EA9E-4B47-4E04-A655-5745F183A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5979A-7043-4631-B683-5087F3838B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482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57CCC9-B613-454F-A814-D5A5A94AC9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0F1A79-4561-42A5-B7E7-1E8FBCC69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22BE49-8075-431A-A066-CEA3C056BA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CF00B5-4D8B-4C27-BB48-A363A6AEA8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52AE0-F34D-4845-8CF0-D2F99A2BD764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84605C-9BB1-42C6-ADD6-3935977EF9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7954C8-4894-4B2A-9AC1-35840C275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5979A-7043-4631-B683-5087F3838B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065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A35BD6-3B68-42FF-90F6-EBA702E61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BDF330D-EFD4-49AA-B834-993FB443139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56A96E-3F6B-44FC-8D67-61D8755956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F1BC7D-970E-4D0B-A590-9EDC336054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52AE0-F34D-4845-8CF0-D2F99A2BD764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AB63C6-E46C-4613-9700-A4D6A4A39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00DFF4-7477-4511-99A3-3F72D4F06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5979A-7043-4631-B683-5087F3838B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54588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30729D-15DE-43F1-9B83-795644B83A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C4EE03-26EC-4CC7-842C-94C80BE373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0F4521-E369-4AA5-AA44-38C25593C7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52AE0-F34D-4845-8CF0-D2F99A2BD764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9DF357-924E-4F83-926E-C2390D244D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A0A325-FBD6-4980-BA0A-C3041A32C7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5979A-7043-4631-B683-5087F3838B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664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A3B94E1-DA62-4FAB-ADE6-8139344277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1ED0B6-49DF-4E5E-9845-238A99F767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08F91D-E67A-4468-9DC5-3950785A5F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52AE0-F34D-4845-8CF0-D2F99A2BD764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B0DB33-3A5C-49FC-BC57-B4A68EFE17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28A34-CC78-4D0F-B56D-2D4C00277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5979A-7043-4631-B683-5087F3838B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643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5A18F5-9338-4177-AB5B-523459CFE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0FEC6D-626E-42E3-9666-FE6E28538C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128895-CB19-4EA5-A486-D45A3266AB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352AE0-F34D-4845-8CF0-D2F99A2BD764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F7EE77-66FC-458D-9AEB-781590EC87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0475FA-1DF3-4A48-A438-84D0FEB062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B5979A-7043-4631-B683-5087F3838B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280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8223C9-3D35-42FF-8518-AABD36220B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7765" y="823310"/>
            <a:ext cx="10909737" cy="2387600"/>
          </a:xfrm>
        </p:spPr>
        <p:txBody>
          <a:bodyPr>
            <a:normAutofit/>
          </a:bodyPr>
          <a:lstStyle/>
          <a:p>
            <a:r>
              <a:rPr lang="en-GB" sz="7200" u="sng" dirty="0">
                <a:latin typeface="Twinkl Cursive Looped" panose="02000000000000000000" pitchFamily="2" charset="0"/>
              </a:rPr>
              <a:t>Thursday 6</a:t>
            </a:r>
            <a:r>
              <a:rPr lang="en-GB" sz="7200" u="sng" baseline="30000" dirty="0">
                <a:latin typeface="Twinkl Cursive Looped" panose="02000000000000000000" pitchFamily="2" charset="0"/>
              </a:rPr>
              <a:t>th</a:t>
            </a:r>
            <a:r>
              <a:rPr lang="en-GB" sz="7200" u="sng" dirty="0">
                <a:latin typeface="Twinkl Cursive Looped" panose="02000000000000000000" pitchFamily="2" charset="0"/>
              </a:rPr>
              <a:t> May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7867B2-D722-43AF-8B45-FFA94017395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pPr algn="l" rtl="0" fontAlgn="base"/>
            <a:r>
              <a:rPr lang="en-GB" sz="4800" b="0" i="0" u="sng" dirty="0">
                <a:effectLst/>
                <a:latin typeface="Twinkl Cursive Looped" panose="02000000000000000000" pitchFamily="2" charset="0"/>
              </a:rPr>
              <a:t> L.O: To improve their mastery of art and design techniques.  </a:t>
            </a:r>
            <a:endParaRPr lang="en-GB" sz="5800" b="0" i="0" u="sng" dirty="0">
              <a:effectLst/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4800" b="0" i="0" u="sng" dirty="0">
                <a:effectLst/>
                <a:latin typeface="Twinkl Cursive Looped" panose="02000000000000000000" pitchFamily="2" charset="0"/>
              </a:rPr>
              <a:t>C: Drawing </a:t>
            </a:r>
            <a:endParaRPr lang="en-GB" sz="5800" b="0" i="0" u="sng" dirty="0">
              <a:effectLst/>
              <a:latin typeface="Twinkl Cursive Looped" panose="02000000000000000000" pitchFamily="2" charset="0"/>
            </a:endParaRPr>
          </a:p>
          <a:p>
            <a:endParaRPr lang="en-GB" dirty="0"/>
          </a:p>
        </p:txBody>
      </p:sp>
      <p:pic>
        <p:nvPicPr>
          <p:cNvPr id="1026" name="Picture 2" descr="Ancient cave art may be origin of modern language – Science &amp; research news  | Frontiers">
            <a:extLst>
              <a:ext uri="{FF2B5EF4-FFF2-40B4-BE49-F238E27FC236}">
                <a16:creationId xmlns:a16="http://schemas.microsoft.com/office/drawing/2014/main" id="{A7E540F2-A50B-4929-AA55-1EF0B4E600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8552" y="4656083"/>
            <a:ext cx="3716459" cy="2146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958DAA3-DB7B-480B-ABCD-D2E3DBC4E9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7799"/>
            <a:ext cx="2984938" cy="2050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2676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37867B2-D722-43AF-8B45-FFA9401739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614" y="186174"/>
            <a:ext cx="12307613" cy="6130543"/>
          </a:xfrm>
        </p:spPr>
        <p:txBody>
          <a:bodyPr>
            <a:normAutofit/>
          </a:bodyPr>
          <a:lstStyle/>
          <a:p>
            <a:pPr algn="l" rtl="0" fontAlgn="base"/>
            <a:r>
              <a:rPr lang="en-GB" sz="4800" dirty="0">
                <a:latin typeface="Twinkl Cursive Looped" panose="02000000000000000000" pitchFamily="2" charset="0"/>
              </a:rPr>
              <a:t>Our new art focus is to </a:t>
            </a:r>
            <a:r>
              <a:rPr lang="en-GB" sz="4800" dirty="0">
                <a:solidFill>
                  <a:schemeClr val="accent2"/>
                </a:solidFill>
                <a:latin typeface="Twinkl Cursive Looped" panose="02000000000000000000" pitchFamily="2" charset="0"/>
              </a:rPr>
              <a:t>design and draw </a:t>
            </a:r>
            <a:r>
              <a:rPr lang="en-GB" sz="4800" dirty="0">
                <a:latin typeface="Twinkl Cursive Looped" panose="02000000000000000000" pitchFamily="2" charset="0"/>
              </a:rPr>
              <a:t>a Stone-Age inspired cave painting!</a:t>
            </a:r>
          </a:p>
          <a:p>
            <a:pPr algn="l" rtl="0" fontAlgn="base"/>
            <a:endParaRPr lang="en-GB" sz="48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4800" dirty="0">
                <a:latin typeface="Twinkl Cursive Looped" panose="02000000000000000000" pitchFamily="2" charset="0"/>
              </a:rPr>
              <a:t>Today we are going to begin practicing some pencil techniques.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958DAA3-DB7B-480B-ABCD-D2E3DBC4E9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4945" y="3429000"/>
            <a:ext cx="4527106" cy="311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716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37867B2-D722-43AF-8B45-FFA9401739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614" y="186174"/>
            <a:ext cx="12307613" cy="6130543"/>
          </a:xfrm>
        </p:spPr>
        <p:txBody>
          <a:bodyPr>
            <a:normAutofit/>
          </a:bodyPr>
          <a:lstStyle/>
          <a:p>
            <a:pPr algn="l" rtl="0" fontAlgn="base"/>
            <a:r>
              <a:rPr lang="en-GB" sz="4800" u="sng" dirty="0">
                <a:latin typeface="Twinkl Cursive Looped" panose="02000000000000000000" pitchFamily="2" charset="0"/>
              </a:rPr>
              <a:t>Thinking Question:</a:t>
            </a:r>
          </a:p>
          <a:p>
            <a:pPr algn="l" rtl="0" fontAlgn="base"/>
            <a:endParaRPr lang="en-GB" sz="4800" u="sng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4800" dirty="0">
                <a:latin typeface="Twinkl Cursive Looped" panose="02000000000000000000" pitchFamily="2" charset="0"/>
              </a:rPr>
              <a:t>How many colours are there between black and white?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958DAA3-DB7B-480B-ABCD-D2E3DBC4E9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4945" y="3429000"/>
            <a:ext cx="4527106" cy="311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2841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37867B2-D722-43AF-8B45-FFA9401739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614" y="186174"/>
            <a:ext cx="12307613" cy="6130543"/>
          </a:xfrm>
        </p:spPr>
        <p:txBody>
          <a:bodyPr>
            <a:normAutofit/>
          </a:bodyPr>
          <a:lstStyle/>
          <a:p>
            <a:pPr algn="l" rtl="0" fontAlgn="base"/>
            <a:r>
              <a:rPr lang="en-GB" sz="4800" dirty="0">
                <a:latin typeface="Twinkl Cursive Looped" panose="02000000000000000000" pitchFamily="2" charset="0"/>
              </a:rPr>
              <a:t>Today we are going to use pencil to practice creating different tones and textures. </a:t>
            </a:r>
          </a:p>
          <a:p>
            <a:pPr algn="l" rtl="0" fontAlgn="base"/>
            <a:endParaRPr lang="en-GB" sz="48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4800" dirty="0">
                <a:latin typeface="Twinkl Cursive Looped" panose="02000000000000000000" pitchFamily="2" charset="0"/>
              </a:rPr>
              <a:t>https://www.bbc.co.uk/bitesize/guides/z8pfcj6/revision/2</a:t>
            </a:r>
          </a:p>
          <a:p>
            <a:pPr algn="l" rtl="0" fontAlgn="base"/>
            <a:endParaRPr lang="en-GB" sz="4800" dirty="0">
              <a:latin typeface="Twinkl Cursive Looped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958DAA3-DB7B-480B-ABCD-D2E3DBC4E9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7451" y="3825380"/>
            <a:ext cx="4020622" cy="2762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6372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37867B2-D722-43AF-8B45-FFA9401739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614" y="186174"/>
            <a:ext cx="12307613" cy="6130543"/>
          </a:xfrm>
        </p:spPr>
        <p:txBody>
          <a:bodyPr>
            <a:normAutofit/>
          </a:bodyPr>
          <a:lstStyle/>
          <a:p>
            <a:pPr algn="l" rtl="0" fontAlgn="base"/>
            <a:r>
              <a:rPr lang="en-GB" sz="4800" dirty="0">
                <a:latin typeface="Twinkl Cursive Looped" panose="02000000000000000000" pitchFamily="2" charset="0"/>
              </a:rPr>
              <a:t>We are going to create a swatch test of our pencils! </a:t>
            </a:r>
          </a:p>
          <a:p>
            <a:pPr algn="l" rtl="0" fontAlgn="base"/>
            <a:r>
              <a:rPr lang="en-GB" sz="4800" dirty="0">
                <a:latin typeface="Twinkl Cursive Looped" panose="02000000000000000000" pitchFamily="2" charset="0"/>
              </a:rPr>
              <a:t>I will model this for you. </a:t>
            </a:r>
          </a:p>
          <a:p>
            <a:pPr algn="l" rtl="0" fontAlgn="base"/>
            <a:endParaRPr lang="en-GB" sz="4800" dirty="0">
              <a:latin typeface="Twinkl Cursive Looped" panose="02000000000000000000" pitchFamily="2" charset="0"/>
            </a:endParaRPr>
          </a:p>
          <a:p>
            <a:pPr rtl="0" fontAlgn="base"/>
            <a:endParaRPr lang="en-GB" sz="7200" dirty="0">
              <a:latin typeface="Twinkl Cursive Looped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958DAA3-DB7B-480B-ABCD-D2E3DBC4E9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0854" y="4106172"/>
            <a:ext cx="3495506" cy="2401751"/>
          </a:xfrm>
          <a:prstGeom prst="rect">
            <a:avLst/>
          </a:prstGeom>
        </p:spPr>
      </p:pic>
      <p:pic>
        <p:nvPicPr>
          <p:cNvPr id="1026" name="Picture 2" descr="Learn to Draw 6 - Making a Tonal Chart - Art by Nolan | Learn to draw,  Graphite drawings, Pencil drawings">
            <a:extLst>
              <a:ext uri="{FF2B5EF4-FFF2-40B4-BE49-F238E27FC236}">
                <a16:creationId xmlns:a16="http://schemas.microsoft.com/office/drawing/2014/main" id="{E71DA884-13F5-4124-B90A-DEA96DB361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083" y="2575420"/>
            <a:ext cx="5663518" cy="4006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35045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37867B2-D722-43AF-8B45-FFA9401739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614" y="186174"/>
            <a:ext cx="12307613" cy="6130543"/>
          </a:xfrm>
        </p:spPr>
        <p:txBody>
          <a:bodyPr>
            <a:normAutofit/>
          </a:bodyPr>
          <a:lstStyle/>
          <a:p>
            <a:pPr algn="l" rtl="0" fontAlgn="base"/>
            <a:r>
              <a:rPr lang="en-GB" sz="4800" u="sng" dirty="0">
                <a:solidFill>
                  <a:srgbClr val="FF0000"/>
                </a:solidFill>
                <a:latin typeface="Twinkl Cursive Looped" panose="02000000000000000000" pitchFamily="2" charset="0"/>
              </a:rPr>
              <a:t>Red Pen Question!</a:t>
            </a:r>
          </a:p>
          <a:p>
            <a:pPr algn="l" rtl="0" fontAlgn="base"/>
            <a:r>
              <a:rPr lang="en-GB" sz="1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endParaRPr lang="en-GB" sz="6600" b="0" i="0" dirty="0">
              <a:solidFill>
                <a:srgbClr val="000000"/>
              </a:solidFill>
              <a:effectLst/>
              <a:latin typeface="Twinkl Cursive Looped" panose="02000000000000000000" pitchFamily="2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44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Which pencil felt the softest, the hardest, the smoothest, the scratchiest?  </a:t>
            </a:r>
          </a:p>
          <a:p>
            <a:pPr algn="l" rtl="0" fontAlgn="base"/>
            <a:endParaRPr lang="en-GB" sz="4800" dirty="0">
              <a:latin typeface="Twinkl Cursive Looped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958DAA3-DB7B-480B-ABCD-D2E3DBC4E9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49124" y="5087007"/>
            <a:ext cx="2306544" cy="1584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819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6" ma:contentTypeDescription="Create a new document." ma:contentTypeScope="" ma:versionID="b9e750998a0d90ec9ce4c77af80e8928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77d163e6f0aa4d6473fc553310c12e1b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0FE2743-D0C3-42F7-96E6-E34E7194CB67}"/>
</file>

<file path=customXml/itemProps2.xml><?xml version="1.0" encoding="utf-8"?>
<ds:datastoreItem xmlns:ds="http://schemas.openxmlformats.org/officeDocument/2006/customXml" ds:itemID="{98A1007D-154B-4515-980B-9F09E847CE29}"/>
</file>

<file path=customXml/itemProps3.xml><?xml version="1.0" encoding="utf-8"?>
<ds:datastoreItem xmlns:ds="http://schemas.openxmlformats.org/officeDocument/2006/customXml" ds:itemID="{B291CF00-A56D-48F4-A688-D5CCCF27111C}"/>
</file>

<file path=docProps/app.xml><?xml version="1.0" encoding="utf-8"?>
<Properties xmlns="http://schemas.openxmlformats.org/officeDocument/2006/extended-properties" xmlns:vt="http://schemas.openxmlformats.org/officeDocument/2006/docPropsVTypes">
  <TotalTime>1385</TotalTime>
  <Words>134</Words>
  <Application>Microsoft Office PowerPoint</Application>
  <PresentationFormat>Widescreen</PresentationFormat>
  <Paragraphs>17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Twinkl Cursive Looped</vt:lpstr>
      <vt:lpstr>Office Theme</vt:lpstr>
      <vt:lpstr>Thursday 6th May 2021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6th May 2021</dc:title>
  <dc:creator>alice watton</dc:creator>
  <cp:lastModifiedBy>alice watton</cp:lastModifiedBy>
  <cp:revision>6</cp:revision>
  <dcterms:created xsi:type="dcterms:W3CDTF">2021-05-02T16:13:53Z</dcterms:created>
  <dcterms:modified xsi:type="dcterms:W3CDTF">2021-05-03T15:23:55Z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