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22" autoAdjust="0"/>
    <p:restoredTop sz="94599" autoAdjust="0"/>
  </p:normalViewPr>
  <p:slideViewPr>
    <p:cSldViewPr>
      <p:cViewPr varScale="1">
        <p:scale>
          <a:sx n="25" d="100"/>
          <a:sy n="25" d="100"/>
        </p:scale>
        <p:origin x="40" y="98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09/02/2022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18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09/02/2022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HfW cursive" panose="00000500000000000000" pitchFamily="2" charset="0"/>
              </a:rPr>
              <a:t>News report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Lesson </a:t>
            </a:r>
            <a:r>
              <a:rPr lang="en-GB" dirty="0" smtClean="0"/>
              <a:t>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701924" y="332656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u="sng" dirty="0" smtClean="0">
                <a:latin typeface="HfW cursive" panose="00000500000000000000" pitchFamily="2" charset="0"/>
              </a:rPr>
              <a:t>Starter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01924" y="1628800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HfW cursive" panose="00000500000000000000" pitchFamily="2" charset="0"/>
              </a:rPr>
              <a:t>Tell your partner 3 things about yourself that they may not know.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45940" y="332656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u="sng" dirty="0" smtClean="0">
                <a:latin typeface="HfW cursive" panose="00000500000000000000" pitchFamily="2" charset="0"/>
              </a:rPr>
              <a:t>Miss George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796" y="902499"/>
            <a:ext cx="3456384" cy="2497832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-2402532" y="3566795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 smtClean="0">
                <a:latin typeface="HfW cursive" panose="00000500000000000000" pitchFamily="2" charset="0"/>
              </a:rPr>
              <a:t>I have driven a digger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62164" y="6249995"/>
            <a:ext cx="40924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I have fed Nile Crocodiles</a:t>
            </a:r>
            <a:endParaRPr lang="en-GB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236" y="3555567"/>
            <a:ext cx="2592288" cy="24798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4995" y="300137"/>
            <a:ext cx="1815680" cy="17725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2641" y="2070119"/>
            <a:ext cx="1798034" cy="16469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3843" y="300137"/>
            <a:ext cx="2122617" cy="341689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8076407" y="3919192"/>
            <a:ext cx="36551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My aunt is a talented </a:t>
            </a:r>
          </a:p>
          <a:p>
            <a:r>
              <a:rPr lang="en-GB" sz="2400" dirty="0" smtClean="0">
                <a:latin typeface="HfW cursive" panose="00000500000000000000" pitchFamily="2" charset="0"/>
              </a:rPr>
              <a:t>photographer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7213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796" y="902499"/>
            <a:ext cx="3456384" cy="249783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2402532" y="3566795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 smtClean="0">
                <a:latin typeface="HfW cursive" panose="00000500000000000000" pitchFamily="2" charset="0"/>
              </a:rPr>
              <a:t>I have driven a digger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62164" y="6249995"/>
            <a:ext cx="40924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I have fed Nile Crocodiles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236" y="3555567"/>
            <a:ext cx="2592288" cy="24798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4995" y="300137"/>
            <a:ext cx="1815680" cy="1772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2641" y="2070119"/>
            <a:ext cx="1798034" cy="16469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63843" y="300137"/>
            <a:ext cx="2122617" cy="341689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076407" y="3919192"/>
            <a:ext cx="36551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latin typeface="HfW cursive" panose="00000500000000000000" pitchFamily="2" charset="0"/>
              </a:rPr>
              <a:t>My aunt is a talented </a:t>
            </a:r>
          </a:p>
          <a:p>
            <a:r>
              <a:rPr lang="en-GB" sz="2400" dirty="0" smtClean="0">
                <a:latin typeface="HfW cursive" panose="00000500000000000000" pitchFamily="2" charset="0"/>
              </a:rPr>
              <a:t>photographer</a:t>
            </a:r>
            <a:endParaRPr lang="en-GB" sz="240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242292" y="292155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dirty="0" smtClean="0">
                <a:latin typeface="HfW cursive" panose="00000500000000000000" pitchFamily="2" charset="0"/>
              </a:rPr>
              <a:t>Which of these are a fact and which are an opinion?</a:t>
            </a:r>
            <a:endParaRPr lang="en-GB" sz="28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66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42084" y="5517232"/>
            <a:ext cx="70068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/>
              <a:t>https://www.bbc.co.uk/bitesize/topics/zs44jxs/articles/z3wgqhv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9996" y="620688"/>
            <a:ext cx="7697274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8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845940" y="476672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HfW cursive" panose="00000500000000000000" pitchFamily="2" charset="0"/>
              </a:rPr>
              <a:t>Write 3 facts and 3 opinions about pizza.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jack.curran1&amp;#39;s Pizza Review at The Boot Social Pizzeria | One Bi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9736" r="-5497" b="5164"/>
          <a:stretch/>
        </p:blipFill>
        <p:spPr bwMode="auto">
          <a:xfrm>
            <a:off x="4222204" y="1556792"/>
            <a:ext cx="3922613" cy="242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93812" y="4391622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HfW cursive" panose="00000500000000000000" pitchFamily="2" charset="0"/>
              </a:rPr>
              <a:t>Facts are...</a:t>
            </a:r>
          </a:p>
          <a:p>
            <a:endParaRPr lang="en-GB" dirty="0">
              <a:latin typeface="HfW cursive" panose="00000500000000000000" pitchFamily="2" charset="0"/>
            </a:endParaRP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Opinions are...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76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29916" y="548680"/>
            <a:ext cx="9144000" cy="443880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>
                <a:latin typeface="HfW cursive" panose="00000500000000000000" pitchFamily="2" charset="0"/>
              </a:rPr>
              <a:t>What language do reports use to show if something is fact or opinion?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870276" y="1988840"/>
            <a:ext cx="22525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FACTS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9836" y="3429000"/>
            <a:ext cx="48965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HfW cursive" panose="00000500000000000000" pitchFamily="2" charset="0"/>
              </a:rPr>
              <a:t>It is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proven</a:t>
            </a:r>
            <a:r>
              <a:rPr lang="en-GB" sz="2400" dirty="0">
                <a:latin typeface="HfW cursive" panose="00000500000000000000" pitchFamily="2" charset="0"/>
              </a:rPr>
              <a:t> that...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We have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demonstrated</a:t>
            </a:r>
            <a:r>
              <a:rPr lang="en-GB" sz="2400" dirty="0">
                <a:latin typeface="HfW cursive" panose="00000500000000000000" pitchFamily="2" charset="0"/>
              </a:rPr>
              <a:t> that</a:t>
            </a:r>
            <a:r>
              <a:rPr lang="en-GB" sz="2400" dirty="0" smtClean="0">
                <a:latin typeface="HfW cursive" panose="00000500000000000000" pitchFamily="2" charset="0"/>
              </a:rPr>
              <a:t>...</a:t>
            </a:r>
          </a:p>
          <a:p>
            <a:r>
              <a:rPr lang="en-GB" sz="2400" dirty="0" smtClean="0">
                <a:latin typeface="HfW cursive" panose="00000500000000000000" pitchFamily="2" charset="0"/>
              </a:rPr>
              <a:t> </a:t>
            </a:r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It is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evident</a:t>
            </a:r>
            <a:r>
              <a:rPr lang="en-GB" sz="2400" dirty="0">
                <a:latin typeface="HfW cursive" panose="00000500000000000000" pitchFamily="2" charset="0"/>
              </a:rPr>
              <a:t> that...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Evidence</a:t>
            </a:r>
            <a:r>
              <a:rPr lang="en-GB" sz="2400" dirty="0">
                <a:latin typeface="HfW cursive" panose="00000500000000000000" pitchFamily="2" charset="0"/>
              </a:rPr>
              <a:t> shows...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201916" y="3356992"/>
            <a:ext cx="6092825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HfW cursive" panose="00000500000000000000" pitchFamily="2" charset="0"/>
              </a:rPr>
              <a:t>...have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discovered</a:t>
            </a:r>
            <a:r>
              <a:rPr lang="en-GB" sz="2400" dirty="0">
                <a:latin typeface="HfW cursive" panose="00000500000000000000" pitchFamily="2" charset="0"/>
              </a:rPr>
              <a:t> that...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 err="1">
                <a:latin typeface="HfW cursive" panose="00000500000000000000" pitchFamily="2" charset="0"/>
              </a:rPr>
              <a:t>Nav</a:t>
            </a:r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verified/confirmed</a:t>
            </a:r>
            <a:r>
              <a:rPr lang="en-GB" sz="2400" dirty="0">
                <a:latin typeface="HfW cursive" panose="00000500000000000000" pitchFamily="2" charset="0"/>
              </a:rPr>
              <a:t> that</a:t>
            </a:r>
            <a:r>
              <a:rPr lang="en-GB" sz="2400" dirty="0" smtClean="0">
                <a:latin typeface="HfW cursive" panose="00000500000000000000" pitchFamily="2" charset="0"/>
              </a:rPr>
              <a:t>...</a:t>
            </a:r>
          </a:p>
          <a:p>
            <a:r>
              <a:rPr lang="en-GB" sz="2400" dirty="0" smtClean="0">
                <a:latin typeface="HfW cursive" panose="00000500000000000000" pitchFamily="2" charset="0"/>
              </a:rPr>
              <a:t> </a:t>
            </a:r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Newshound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stated</a:t>
            </a:r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 smtClean="0">
                <a:latin typeface="HfW cursive" panose="00000500000000000000" pitchFamily="2" charset="0"/>
              </a:rPr>
              <a:t>that. . .</a:t>
            </a: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He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argued</a:t>
            </a:r>
            <a:r>
              <a:rPr lang="en-GB" sz="2400" dirty="0">
                <a:latin typeface="HfW cursive" panose="00000500000000000000" pitchFamily="2" charset="0"/>
              </a:rPr>
              <a:t> that...</a:t>
            </a:r>
          </a:p>
        </p:txBody>
      </p:sp>
    </p:spTree>
    <p:extLst>
      <p:ext uri="{BB962C8B-B14F-4D97-AF65-F5344CB8AC3E}">
        <p14:creationId xmlns:p14="http://schemas.microsoft.com/office/powerpoint/2010/main" val="18645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80130" y="476672"/>
            <a:ext cx="3443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OPINIONS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9837" y="2564904"/>
            <a:ext cx="4824536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HfW cursive" panose="00000500000000000000" pitchFamily="2" charset="0"/>
              </a:rPr>
              <a:t>She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suggested</a:t>
            </a:r>
            <a:r>
              <a:rPr lang="en-GB" sz="2400" dirty="0">
                <a:latin typeface="HfW cursive" panose="00000500000000000000" pitchFamily="2" charset="0"/>
              </a:rPr>
              <a:t> that...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 err="1">
                <a:latin typeface="HfW cursive" panose="00000500000000000000" pitchFamily="2" charset="0"/>
              </a:rPr>
              <a:t>Nav</a:t>
            </a:r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thinks</a:t>
            </a:r>
            <a:r>
              <a:rPr lang="en-GB" sz="2400" dirty="0">
                <a:latin typeface="HfW cursive" panose="00000500000000000000" pitchFamily="2" charset="0"/>
              </a:rPr>
              <a:t>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Newshound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believes</a:t>
            </a:r>
            <a:r>
              <a:rPr lang="en-GB" sz="2400" dirty="0">
                <a:latin typeface="HfW cursive" panose="00000500000000000000" pitchFamily="2" charset="0"/>
              </a:rPr>
              <a:t>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Her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opinion/idea</a:t>
            </a:r>
            <a:r>
              <a:rPr lang="en-GB" sz="2400" dirty="0">
                <a:latin typeface="HfW cursive" panose="00000500000000000000" pitchFamily="2" charset="0"/>
              </a:rPr>
              <a:t> is that... </a:t>
            </a:r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174533" y="2564904"/>
            <a:ext cx="4104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HfW cursive" panose="00000500000000000000" pitchFamily="2" charset="0"/>
              </a:rPr>
              <a:t>I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feel</a:t>
            </a:r>
            <a:r>
              <a:rPr lang="en-GB" sz="2400" dirty="0">
                <a:latin typeface="HfW cursive" panose="00000500000000000000" pitchFamily="2" charset="0"/>
              </a:rPr>
              <a:t>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I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like/don’t like</a:t>
            </a:r>
            <a:r>
              <a:rPr lang="en-GB" sz="2400" dirty="0">
                <a:latin typeface="HfW cursive" panose="00000500000000000000" pitchFamily="2" charset="0"/>
              </a:rPr>
              <a:t>... </a:t>
            </a:r>
            <a:endParaRPr lang="en-GB" sz="2400" dirty="0" smtClean="0">
              <a:latin typeface="HfW cursive" panose="00000500000000000000" pitchFamily="2" charset="0"/>
            </a:endParaRPr>
          </a:p>
          <a:p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400" dirty="0">
                <a:latin typeface="HfW cursive" panose="00000500000000000000" pitchFamily="2" charset="0"/>
              </a:rPr>
              <a:t>He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argued</a:t>
            </a:r>
            <a:r>
              <a:rPr lang="en-GB" sz="2400" dirty="0">
                <a:latin typeface="HfW cursive" panose="00000500000000000000" pitchFamily="2" charset="0"/>
              </a:rPr>
              <a:t> </a:t>
            </a:r>
            <a:r>
              <a:rPr lang="en-GB" sz="2400" dirty="0" smtClean="0">
                <a:latin typeface="HfW cursive" panose="00000500000000000000" pitchFamily="2" charset="0"/>
              </a:rPr>
              <a:t>that. . .</a:t>
            </a:r>
            <a:endParaRPr lang="en-GB" sz="24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94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7868" y="1844824"/>
            <a:ext cx="103028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Here are some articles, can 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you spot any of the phrases </a:t>
            </a: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in them?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102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C8C0B3-7AAD-4039-B056-932285F3140E}">
  <ds:schemaRefs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933c73ff-1f47-478d-836a-52d41c4c8390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561</TotalTime>
  <Words>181</Words>
  <Application>Microsoft Office PowerPoint</Application>
  <PresentationFormat>Custom</PresentationFormat>
  <Paragraphs>53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Consolas</vt:lpstr>
      <vt:lpstr>Corbel</vt:lpstr>
      <vt:lpstr>HfW cursive</vt:lpstr>
      <vt:lpstr>Chalkboard 16x9</vt:lpstr>
      <vt:lpstr>News report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9</cp:revision>
  <dcterms:created xsi:type="dcterms:W3CDTF">2021-01-29T19:52:37Z</dcterms:created>
  <dcterms:modified xsi:type="dcterms:W3CDTF">2022-02-09T15:34:43Z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