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70" r:id="rId2"/>
    <p:sldId id="258" r:id="rId3"/>
    <p:sldId id="264" r:id="rId4"/>
    <p:sldId id="271" r:id="rId5"/>
    <p:sldId id="272" r:id="rId6"/>
    <p:sldId id="267" r:id="rId7"/>
  </p:sldIdLst>
  <p:sldSz cx="9144000" cy="6858000" type="screen4x3"/>
  <p:notesSz cx="6858000" cy="9144000"/>
  <p:embeddedFontLst>
    <p:embeddedFont>
      <p:font typeface="Tuffy" panose="020B0603060100000000" charset="0"/>
      <p:regular r:id="rId10"/>
      <p:bold r:id="rId11"/>
      <p:italic r:id="rId12"/>
      <p:boldItalic r:id="rId13"/>
    </p:embeddedFont>
    <p:embeddedFont>
      <p:font typeface="Twinkl SemiBold" pitchFamily="2" charset="0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pitchFamily="2" charset="0"/>
      <p:regular r:id="rId19"/>
      <p:bold r:id="rId20"/>
    </p:embeddedFont>
    <p:embeddedFont>
      <p:font typeface="Sassoon Infant Rg" panose="02000503030000020003" pitchFamily="50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184" y="4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presProps" Target="presProp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Relationship Id="rId22" Type="http://schemas.openxmlformats.org/officeDocument/2006/relationships/font" Target="fonts/font1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08442"/>
            <a:ext cx="8220075" cy="652318"/>
          </a:xfrm>
        </p:spPr>
        <p:txBody>
          <a:bodyPr/>
          <a:lstStyle/>
          <a:p>
            <a:pPr algn="ctr"/>
            <a:r>
              <a:rPr lang="en-GB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Guidance for Video/Audio in PowerPoints</a:t>
            </a:r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1" t="18852" r="58228" b="54654"/>
          <a:stretch>
            <a:fillRect/>
          </a:stretch>
        </p:blipFill>
        <p:spPr bwMode="auto">
          <a:xfrm>
            <a:off x="787225" y="2569195"/>
            <a:ext cx="1717675" cy="1150938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7" t="26003" r="44786" b="11296"/>
          <a:stretch>
            <a:fillRect/>
          </a:stretch>
        </p:blipFill>
        <p:spPr bwMode="auto">
          <a:xfrm>
            <a:off x="787225" y="3812208"/>
            <a:ext cx="1717675" cy="185737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5" t="17912" r="52493" b="25307"/>
          <a:stretch>
            <a:fillRect/>
          </a:stretch>
        </p:blipFill>
        <p:spPr bwMode="auto">
          <a:xfrm>
            <a:off x="3454225" y="2560455"/>
            <a:ext cx="1703388" cy="200342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787225" y="1370633"/>
            <a:ext cx="1717675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1. Open the folder and copy all the files.</a:t>
            </a:r>
          </a:p>
        </p:txBody>
      </p:sp>
      <p:sp>
        <p:nvSpPr>
          <p:cNvPr id="8" name="Rectangle 7"/>
          <p:cNvSpPr/>
          <p:nvPr/>
        </p:nvSpPr>
        <p:spPr>
          <a:xfrm>
            <a:off x="3438350" y="1370633"/>
            <a:ext cx="1719263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2. Paste the copied files into a new folder.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5305017" y="1898324"/>
            <a:ext cx="61753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606267" y="1898324"/>
            <a:ext cx="615950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2"/>
          <p:cNvSpPr>
            <a:spLocks/>
          </p:cNvSpPr>
          <p:nvPr/>
        </p:nvSpPr>
        <p:spPr bwMode="auto">
          <a:xfrm>
            <a:off x="457200" y="6283683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1000" dirty="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106938" y="1370633"/>
            <a:ext cx="2195513" cy="1379537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3. Open the PowerPoint file, enable editing and enter presentation mode (start the slide show). Go to slide 3 and the backing track will start automatically.  </a:t>
            </a:r>
          </a:p>
        </p:txBody>
      </p:sp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5730707" y="3889924"/>
            <a:ext cx="2571753" cy="1601754"/>
            <a:chOff x="5758342" y="3336983"/>
            <a:chExt cx="2571925" cy="1601754"/>
          </a:xfrm>
        </p:grpSpPr>
        <p:cxnSp>
          <p:nvCxnSpPr>
            <p:cNvPr id="28" name="Straight Arrow Connector 27"/>
            <p:cNvCxnSpPr/>
            <p:nvPr/>
          </p:nvCxnSpPr>
          <p:spPr>
            <a:xfrm>
              <a:off x="5758342" y="3494143"/>
              <a:ext cx="328634" cy="0"/>
            </a:xfrm>
            <a:prstGeom prst="straightConnector1">
              <a:avLst/>
            </a:prstGeom>
            <a:ln w="38100">
              <a:solidFill>
                <a:srgbClr val="DE1E5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628"/>
            <a:stretch>
              <a:fillRect/>
            </a:stretch>
          </p:blipFill>
          <p:spPr bwMode="auto">
            <a:xfrm>
              <a:off x="6164808" y="3336983"/>
              <a:ext cx="2165459" cy="1601754"/>
            </a:xfrm>
            <a:prstGeom prst="rect">
              <a:avLst/>
            </a:prstGeom>
            <a:noFill/>
            <a:ln w="9525">
              <a:solidFill>
                <a:srgbClr val="0070C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137101" y="3158158"/>
            <a:ext cx="2165350" cy="647700"/>
            <a:chOff x="6164808" y="2589878"/>
            <a:chExt cx="2165459" cy="647296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0687"/>
            <a:stretch>
              <a:fillRect/>
            </a:stretch>
          </p:blipFill>
          <p:spPr bwMode="auto">
            <a:xfrm>
              <a:off x="6164808" y="2589878"/>
              <a:ext cx="2165459" cy="647296"/>
            </a:xfrm>
            <a:prstGeom prst="rect">
              <a:avLst/>
            </a:prstGeom>
            <a:noFill/>
            <a:ln w="9525">
              <a:solidFill>
                <a:srgbClr val="0076B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6" name="Straight Arrow Connector 25"/>
            <p:cNvCxnSpPr/>
            <p:nvPr/>
          </p:nvCxnSpPr>
          <p:spPr>
            <a:xfrm flipH="1">
              <a:off x="7934959" y="2748529"/>
              <a:ext cx="79379" cy="287158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101" y="2834236"/>
            <a:ext cx="2165350" cy="22542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1431925" y="6019800"/>
            <a:ext cx="6126163" cy="295275"/>
          </a:xfrm>
          <a:prstGeom prst="rect">
            <a:avLst/>
          </a:prstGeom>
          <a:solidFill>
            <a:srgbClr val="ACDDFC"/>
          </a:solidFill>
          <a:ln>
            <a:solidFill>
              <a:srgbClr val="E341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Please note the embedded audio may not be compatible with early versions of PowerPoint. </a:t>
            </a:r>
          </a:p>
        </p:txBody>
      </p:sp>
    </p:spTree>
    <p:extLst>
      <p:ext uri="{BB962C8B-B14F-4D97-AF65-F5344CB8AC3E}">
        <p14:creationId xmlns:p14="http://schemas.microsoft.com/office/powerpoint/2010/main" val="6048857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lour Mixing So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599856" y="898826"/>
            <a:ext cx="609600" cy="609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0" y="788988"/>
            <a:ext cx="7632700" cy="265891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altLang="en-US" sz="2800" dirty="0">
                <a:latin typeface="Twinkl" pitchFamily="2" charset="0"/>
              </a:rPr>
              <a:t>Mixing colours red and blue, </a:t>
            </a:r>
          </a:p>
          <a:p>
            <a:pPr algn="ctr">
              <a:lnSpc>
                <a:spcPct val="150000"/>
              </a:lnSpc>
            </a:pPr>
            <a:r>
              <a:rPr lang="en-GB" altLang="en-US" sz="2800" dirty="0">
                <a:latin typeface="Twinkl" pitchFamily="2" charset="0"/>
              </a:rPr>
              <a:t>Red and blue, red and blue.</a:t>
            </a:r>
          </a:p>
          <a:p>
            <a:pPr algn="ctr">
              <a:lnSpc>
                <a:spcPct val="150000"/>
              </a:lnSpc>
            </a:pPr>
            <a:r>
              <a:rPr lang="en-GB" altLang="en-US" sz="2800" dirty="0">
                <a:latin typeface="Twinkl" pitchFamily="2" charset="0"/>
              </a:rPr>
              <a:t>Mixing colours red and blue,</a:t>
            </a:r>
          </a:p>
          <a:p>
            <a:pPr algn="ctr">
              <a:lnSpc>
                <a:spcPct val="150000"/>
              </a:lnSpc>
            </a:pPr>
            <a:r>
              <a:rPr lang="en-GB" altLang="en-US" sz="2800" dirty="0">
                <a:latin typeface="Twinkl" pitchFamily="2" charset="0"/>
              </a:rPr>
              <a:t>Purple is made.</a:t>
            </a:r>
          </a:p>
        </p:txBody>
      </p:sp>
      <p:pic>
        <p:nvPicPr>
          <p:cNvPr id="7" name="Sound Butto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5700" y="788988"/>
            <a:ext cx="814388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114357"/>
            <a:ext cx="1921924" cy="190338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1271" y="4114357"/>
            <a:ext cx="1921924" cy="190338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6892" y="4110556"/>
            <a:ext cx="1925761" cy="190718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634643" y="4581076"/>
            <a:ext cx="879560" cy="96614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altLang="en-US" sz="4000" dirty="0" smtClean="0">
                <a:latin typeface="Twinkl" pitchFamily="2" charset="0"/>
              </a:rPr>
              <a:t>+</a:t>
            </a:r>
            <a:endParaRPr lang="en-GB" altLang="en-US" sz="4000" dirty="0">
              <a:latin typeface="Twinkl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335529" y="4581076"/>
            <a:ext cx="879560" cy="96614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altLang="en-US" sz="4000" dirty="0" smtClean="0">
                <a:latin typeface="Twinkl" pitchFamily="2" charset="0"/>
              </a:rPr>
              <a:t>=</a:t>
            </a:r>
            <a:endParaRPr lang="en-GB" altLang="en-US" sz="4000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33"/>
    </mc:Choice>
    <mc:Fallback xmlns="">
      <p:transition spd="slow" advTm="169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3067" objId="6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8988"/>
            <a:ext cx="7632700" cy="273072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altLang="en-US" sz="2800" dirty="0">
                <a:latin typeface="Twinkl" pitchFamily="2" charset="0"/>
              </a:rPr>
              <a:t>Mixing blue with yellow now, </a:t>
            </a:r>
          </a:p>
          <a:p>
            <a:pPr algn="ctr">
              <a:lnSpc>
                <a:spcPct val="150000"/>
              </a:lnSpc>
            </a:pPr>
            <a:r>
              <a:rPr lang="en-GB" altLang="en-US" sz="2800" dirty="0">
                <a:latin typeface="Twinkl" pitchFamily="2" charset="0"/>
              </a:rPr>
              <a:t>Yellow now, </a:t>
            </a:r>
            <a:r>
              <a:rPr lang="en-GB" altLang="en-US" sz="2800" dirty="0" smtClean="0">
                <a:latin typeface="Twinkl" pitchFamily="2" charset="0"/>
              </a:rPr>
              <a:t>yellow </a:t>
            </a:r>
            <a:r>
              <a:rPr lang="en-GB" altLang="en-US" sz="2800" dirty="0">
                <a:latin typeface="Twinkl" pitchFamily="2" charset="0"/>
              </a:rPr>
              <a:t>now.</a:t>
            </a:r>
          </a:p>
          <a:p>
            <a:pPr algn="ctr">
              <a:lnSpc>
                <a:spcPct val="150000"/>
              </a:lnSpc>
            </a:pPr>
            <a:r>
              <a:rPr lang="en-GB" altLang="en-US" sz="2800" dirty="0">
                <a:latin typeface="Twinkl" pitchFamily="2" charset="0"/>
              </a:rPr>
              <a:t>Mixing blue with yellow now,</a:t>
            </a:r>
          </a:p>
          <a:p>
            <a:pPr algn="ctr">
              <a:lnSpc>
                <a:spcPct val="150000"/>
              </a:lnSpc>
            </a:pPr>
            <a:r>
              <a:rPr lang="en-GB" altLang="en-US" sz="2800" dirty="0">
                <a:latin typeface="Twinkl" pitchFamily="2" charset="0"/>
              </a:rPr>
              <a:t>Green is there, wow!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255" y="4114357"/>
            <a:ext cx="1921924" cy="1903384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634643" y="4581076"/>
            <a:ext cx="879560" cy="96614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altLang="en-US" sz="4000" dirty="0" smtClean="0">
                <a:latin typeface="Twinkl" pitchFamily="2" charset="0"/>
              </a:rPr>
              <a:t>+</a:t>
            </a:r>
            <a:endParaRPr lang="en-GB" altLang="en-US" sz="4000" dirty="0">
              <a:latin typeface="Twinkl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335529" y="4581076"/>
            <a:ext cx="879560" cy="96614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altLang="en-US" sz="4000" dirty="0" smtClean="0">
                <a:latin typeface="Twinkl" pitchFamily="2" charset="0"/>
              </a:rPr>
              <a:t>=</a:t>
            </a:r>
            <a:endParaRPr lang="en-GB" altLang="en-US" sz="4000" dirty="0">
              <a:latin typeface="Twinkl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114" y="4067892"/>
            <a:ext cx="1968842" cy="194984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1831" y="3944404"/>
            <a:ext cx="3233421" cy="2286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604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62"/>
    </mc:Choice>
    <mc:Fallback xmlns="">
      <p:transition spd="slow" advTm="138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8988"/>
            <a:ext cx="7632700" cy="265891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altLang="en-US" sz="2800" dirty="0">
                <a:latin typeface="Twinkl" pitchFamily="2" charset="0"/>
              </a:rPr>
              <a:t>Mixing yellow now with red, </a:t>
            </a:r>
          </a:p>
          <a:p>
            <a:pPr algn="ctr">
              <a:lnSpc>
                <a:spcPct val="150000"/>
              </a:lnSpc>
            </a:pPr>
            <a:r>
              <a:rPr lang="en-GB" altLang="en-US" sz="2800" dirty="0">
                <a:latin typeface="Twinkl" pitchFamily="2" charset="0"/>
              </a:rPr>
              <a:t>Now with red, now with red.</a:t>
            </a:r>
          </a:p>
          <a:p>
            <a:pPr algn="ctr">
              <a:lnSpc>
                <a:spcPct val="150000"/>
              </a:lnSpc>
            </a:pPr>
            <a:r>
              <a:rPr lang="en-GB" altLang="en-US" sz="2800" dirty="0">
                <a:latin typeface="Twinkl" pitchFamily="2" charset="0"/>
              </a:rPr>
              <a:t>Mixing yellow now with red,</a:t>
            </a:r>
          </a:p>
          <a:p>
            <a:pPr algn="ctr">
              <a:lnSpc>
                <a:spcPct val="150000"/>
              </a:lnSpc>
            </a:pPr>
            <a:r>
              <a:rPr lang="en-GB" altLang="en-US" sz="2800" dirty="0">
                <a:latin typeface="Twinkl" pitchFamily="2" charset="0"/>
              </a:rPr>
              <a:t>Orange, orange, orange.</a:t>
            </a:r>
          </a:p>
        </p:txBody>
      </p:sp>
      <p:sp>
        <p:nvSpPr>
          <p:cNvPr id="3" name="Rectangle 2"/>
          <p:cNvSpPr/>
          <p:nvPr/>
        </p:nvSpPr>
        <p:spPr>
          <a:xfrm>
            <a:off x="2634643" y="4581076"/>
            <a:ext cx="879560" cy="96614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altLang="en-US" sz="4000" dirty="0" smtClean="0">
                <a:latin typeface="Twinkl" pitchFamily="2" charset="0"/>
              </a:rPr>
              <a:t>+</a:t>
            </a:r>
            <a:endParaRPr lang="en-GB" altLang="en-US" sz="4000" dirty="0">
              <a:latin typeface="Twinkl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853" y="4067892"/>
            <a:ext cx="1968842" cy="19498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586" y="4114357"/>
            <a:ext cx="1921924" cy="1903384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5335529" y="4581076"/>
            <a:ext cx="879560" cy="96614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altLang="en-US" sz="4000" dirty="0" smtClean="0">
                <a:latin typeface="Twinkl" pitchFamily="2" charset="0"/>
              </a:rPr>
              <a:t>=</a:t>
            </a:r>
            <a:endParaRPr lang="en-GB" altLang="en-US" sz="4000" dirty="0"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9698" y="4035674"/>
            <a:ext cx="3084183" cy="2180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435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12"/>
    </mc:Choice>
    <mc:Fallback xmlns="">
      <p:transition spd="slow" advTm="145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7"/>
    </mc:Choice>
    <mc:Fallback xmlns="">
      <p:transition spd="slow" advTm="607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Song PowerPoint Template</Template>
  <TotalTime>46</TotalTime>
  <Words>165</Words>
  <Application>Microsoft Office PowerPoint</Application>
  <PresentationFormat>On-screen Show (4:3)</PresentationFormat>
  <Paragraphs>24</Paragraphs>
  <Slides>6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Tuffy</vt:lpstr>
      <vt:lpstr>Arial</vt:lpstr>
      <vt:lpstr>Twinkl SemiBold</vt:lpstr>
      <vt:lpstr>Calibri</vt:lpstr>
      <vt:lpstr>Twinkl</vt:lpstr>
      <vt:lpstr>Sassoon Infant Rg</vt:lpstr>
      <vt:lpstr>Office Theme</vt:lpstr>
      <vt:lpstr>Guidance for Video/Audio in PowerPoints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Guidance for Video/Audio in PowerPoints</dc:title>
  <dc:creator>Twinkl</dc:creator>
  <cp:lastModifiedBy>Sophie Corah</cp:lastModifiedBy>
  <cp:revision>7</cp:revision>
  <dcterms:created xsi:type="dcterms:W3CDTF">2017-01-26T13:35:55Z</dcterms:created>
  <dcterms:modified xsi:type="dcterms:W3CDTF">2021-10-04T13:04:53Z</dcterms:modified>
</cp:coreProperties>
</file>