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21"/>
  </p:notesMasterIdLst>
  <p:sldIdLst>
    <p:sldId id="258" r:id="rId2"/>
    <p:sldId id="264" r:id="rId3"/>
    <p:sldId id="260" r:id="rId4"/>
    <p:sldId id="275" r:id="rId5"/>
    <p:sldId id="276" r:id="rId6"/>
    <p:sldId id="256" r:id="rId7"/>
    <p:sldId id="265" r:id="rId8"/>
    <p:sldId id="278" r:id="rId9"/>
    <p:sldId id="280" r:id="rId10"/>
    <p:sldId id="282" r:id="rId11"/>
    <p:sldId id="284" r:id="rId12"/>
    <p:sldId id="286" r:id="rId13"/>
    <p:sldId id="277" r:id="rId14"/>
    <p:sldId id="279" r:id="rId15"/>
    <p:sldId id="281" r:id="rId16"/>
    <p:sldId id="283" r:id="rId17"/>
    <p:sldId id="285" r:id="rId18"/>
    <p:sldId id="287" r:id="rId19"/>
    <p:sldId id="273"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20/03/2021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5680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2849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1030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8504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9650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501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4632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39636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34455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95808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6689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31309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Tuesday 23</a:t>
            </a:r>
            <a:r>
              <a:rPr lang="en-GB" sz="6000" u="sng" baseline="30000" dirty="0">
                <a:solidFill>
                  <a:schemeClr val="tx1"/>
                </a:solidFill>
                <a:latin typeface="Twinkl Cursive Looped" panose="02000000000000000000" pitchFamily="2" charset="0"/>
              </a:rPr>
              <a:t>rd</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vocabulary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continuing to explore Roald’s time in Norway.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6"/>
                </a:solidFill>
                <a:latin typeface="Twinkl Cursive Looped" panose="02000000000000000000" pitchFamily="2" charset="0"/>
              </a:rPr>
              <a:t>Vocabulary Victor </a:t>
            </a:r>
            <a:r>
              <a:rPr lang="en" sz="4400" dirty="0">
                <a:latin typeface="Twinkl Cursive Looped" panose="02000000000000000000" pitchFamily="2" charset="0"/>
              </a:rPr>
              <a:t>skills to help us learn new words and how to apply them.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4" name="Picture 3">
            <a:extLst>
              <a:ext uri="{FF2B5EF4-FFF2-40B4-BE49-F238E27FC236}">
                <a16:creationId xmlns:a16="http://schemas.microsoft.com/office/drawing/2014/main" id="{02A6AD0D-6A57-4163-8125-B7BE35D159EB}"/>
              </a:ext>
            </a:extLst>
          </p:cNvPr>
          <p:cNvPicPr>
            <a:picLocks noChangeAspect="1"/>
          </p:cNvPicPr>
          <p:nvPr/>
        </p:nvPicPr>
        <p:blipFill>
          <a:blip r:embed="rId3"/>
          <a:stretch>
            <a:fillRect/>
          </a:stretch>
        </p:blipFill>
        <p:spPr>
          <a:xfrm>
            <a:off x="9672517" y="266035"/>
            <a:ext cx="2264927" cy="274561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53830" y="1321506"/>
            <a:ext cx="6165004" cy="4708981"/>
          </a:xfrm>
          <a:prstGeom prst="rect">
            <a:avLst/>
          </a:prstGeom>
          <a:noFill/>
        </p:spPr>
        <p:txBody>
          <a:bodyPr wrap="square">
            <a:spAutoFit/>
          </a:bodyPr>
          <a:lstStyle/>
          <a:p>
            <a:r>
              <a:rPr lang="en-GB" sz="6000" dirty="0">
                <a:solidFill>
                  <a:schemeClr val="tx1"/>
                </a:solidFill>
                <a:latin typeface="Twinkl Cursive Looped" panose="02000000000000000000" pitchFamily="2" charset="0"/>
              </a:rPr>
              <a:t>Today we are going to learn lots of new words! Let’s start with this one…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3013498" y="1581565"/>
            <a:ext cx="6165004" cy="4524315"/>
          </a:xfrm>
          <a:prstGeom prst="rect">
            <a:avLst/>
          </a:prstGeom>
          <a:noFill/>
        </p:spPr>
        <p:txBody>
          <a:bodyPr wrap="square">
            <a:spAutoFit/>
          </a:bodyPr>
          <a:lstStyle/>
          <a:p>
            <a:r>
              <a:rPr lang="en-GB" sz="3200" dirty="0" err="1">
                <a:solidFill>
                  <a:schemeClr val="tx1"/>
                </a:solidFill>
                <a:latin typeface="Twinkl Cursive Looped" panose="02000000000000000000" pitchFamily="2" charset="0"/>
              </a:rPr>
              <a:t>Toepoochers</a:t>
            </a:r>
            <a:endParaRPr lang="en-GB" sz="3200" dirty="0">
              <a:solidFill>
                <a:schemeClr val="tx1"/>
              </a:solidFill>
              <a:latin typeface="Twinkl Cursive Looped" panose="02000000000000000000" pitchFamily="2" charset="0"/>
            </a:endParaRPr>
          </a:p>
          <a:p>
            <a:endParaRPr lang="en-GB" sz="3200" dirty="0">
              <a:solidFill>
                <a:schemeClr val="tx1"/>
              </a:solidFill>
              <a:latin typeface="Twinkl Cursive Looped" panose="02000000000000000000" pitchFamily="2" charset="0"/>
            </a:endParaRPr>
          </a:p>
          <a:p>
            <a:r>
              <a:rPr lang="en-GB" sz="3200" dirty="0">
                <a:solidFill>
                  <a:schemeClr val="tx1"/>
                </a:solidFill>
                <a:latin typeface="Twinkl Cursive Looped" panose="02000000000000000000" pitchFamily="2" charset="0"/>
              </a:rPr>
              <a:t>“Oh no! I forgot to pack my </a:t>
            </a:r>
            <a:r>
              <a:rPr lang="en-GB" sz="3200" dirty="0" err="1">
                <a:solidFill>
                  <a:schemeClr val="tx1"/>
                </a:solidFill>
                <a:latin typeface="Twinkl Cursive Looped" panose="02000000000000000000" pitchFamily="2" charset="0"/>
              </a:rPr>
              <a:t>toepoochers</a:t>
            </a:r>
            <a:r>
              <a:rPr lang="en-GB" sz="3200" dirty="0">
                <a:solidFill>
                  <a:schemeClr val="tx1"/>
                </a:solidFill>
                <a:latin typeface="Twinkl Cursive Looped" panose="02000000000000000000" pitchFamily="2" charset="0"/>
              </a:rPr>
              <a:t>!”</a:t>
            </a:r>
          </a:p>
          <a:p>
            <a:endParaRPr lang="en-GB" sz="3200" dirty="0">
              <a:solidFill>
                <a:schemeClr val="tx1"/>
              </a:solidFill>
              <a:latin typeface="Twinkl Cursive Looped" panose="02000000000000000000" pitchFamily="2" charset="0"/>
            </a:endParaRPr>
          </a:p>
          <a:p>
            <a:r>
              <a:rPr lang="en-GB" sz="3200" dirty="0">
                <a:solidFill>
                  <a:schemeClr val="tx1"/>
                </a:solidFill>
                <a:latin typeface="Twinkl Cursive Looped" panose="02000000000000000000" pitchFamily="2" charset="0"/>
              </a:rPr>
              <a:t>What do you think </a:t>
            </a:r>
            <a:r>
              <a:rPr lang="en-GB" sz="3200" dirty="0" err="1">
                <a:solidFill>
                  <a:schemeClr val="tx1"/>
                </a:solidFill>
                <a:latin typeface="Twinkl Cursive Looped" panose="02000000000000000000" pitchFamily="2" charset="0"/>
              </a:rPr>
              <a:t>toepoochers</a:t>
            </a:r>
            <a:r>
              <a:rPr lang="en-GB" sz="3200" dirty="0">
                <a:solidFill>
                  <a:schemeClr val="tx1"/>
                </a:solidFill>
                <a:latin typeface="Twinkl Cursive Looped" panose="02000000000000000000" pitchFamily="2" charset="0"/>
              </a:rPr>
              <a:t> are? What word(s) can you see within the word? Could this word be a verb? A noun? </a:t>
            </a:r>
          </a:p>
        </p:txBody>
      </p:sp>
    </p:spTree>
    <p:extLst>
      <p:ext uri="{BB962C8B-B14F-4D97-AF65-F5344CB8AC3E}">
        <p14:creationId xmlns:p14="http://schemas.microsoft.com/office/powerpoint/2010/main" val="3706955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3013498" y="1581565"/>
            <a:ext cx="6165004" cy="4524315"/>
          </a:xfrm>
          <a:prstGeom prst="rect">
            <a:avLst/>
          </a:prstGeom>
          <a:noFill/>
        </p:spPr>
        <p:txBody>
          <a:bodyPr wrap="square">
            <a:spAutoFit/>
          </a:bodyPr>
          <a:lstStyle/>
          <a:p>
            <a:r>
              <a:rPr lang="en-GB" sz="3200" dirty="0" err="1">
                <a:solidFill>
                  <a:schemeClr val="tx1"/>
                </a:solidFill>
                <a:latin typeface="Twinkl Cursive Looped" panose="02000000000000000000" pitchFamily="2" charset="0"/>
              </a:rPr>
              <a:t>Toepoochers</a:t>
            </a:r>
            <a:endParaRPr lang="en-GB" sz="3200" dirty="0">
              <a:solidFill>
                <a:schemeClr val="tx1"/>
              </a:solidFill>
              <a:latin typeface="Twinkl Cursive Looped" panose="02000000000000000000" pitchFamily="2" charset="0"/>
            </a:endParaRPr>
          </a:p>
          <a:p>
            <a:endParaRPr lang="en-GB" sz="3200" dirty="0">
              <a:solidFill>
                <a:schemeClr val="tx1"/>
              </a:solidFill>
              <a:latin typeface="Twinkl Cursive Looped" panose="02000000000000000000" pitchFamily="2" charset="0"/>
            </a:endParaRPr>
          </a:p>
          <a:p>
            <a:r>
              <a:rPr lang="en-GB" sz="3200" dirty="0">
                <a:solidFill>
                  <a:schemeClr val="tx1"/>
                </a:solidFill>
                <a:latin typeface="Twinkl Cursive Looped" panose="02000000000000000000" pitchFamily="2" charset="0"/>
              </a:rPr>
              <a:t>“Oh no! I forgot to pack my </a:t>
            </a:r>
            <a:r>
              <a:rPr lang="en-GB" sz="3200" dirty="0" err="1">
                <a:solidFill>
                  <a:schemeClr val="tx1"/>
                </a:solidFill>
                <a:latin typeface="Twinkl Cursive Looped" panose="02000000000000000000" pitchFamily="2" charset="0"/>
              </a:rPr>
              <a:t>toepoochers</a:t>
            </a:r>
            <a:r>
              <a:rPr lang="en-GB" sz="3200" dirty="0">
                <a:solidFill>
                  <a:schemeClr val="tx1"/>
                </a:solidFill>
                <a:latin typeface="Twinkl Cursive Looped" panose="02000000000000000000" pitchFamily="2" charset="0"/>
              </a:rPr>
              <a:t>!”</a:t>
            </a:r>
          </a:p>
          <a:p>
            <a:endParaRPr lang="en-GB" sz="3200" dirty="0">
              <a:solidFill>
                <a:schemeClr val="tx1"/>
              </a:solidFill>
              <a:latin typeface="Twinkl Cursive Looped" panose="02000000000000000000" pitchFamily="2" charset="0"/>
            </a:endParaRPr>
          </a:p>
          <a:p>
            <a:r>
              <a:rPr lang="en-GB" sz="3200" dirty="0">
                <a:solidFill>
                  <a:schemeClr val="tx1"/>
                </a:solidFill>
                <a:latin typeface="Twinkl Cursive Looped" panose="02000000000000000000" pitchFamily="2" charset="0"/>
              </a:rPr>
              <a:t>What do you think </a:t>
            </a:r>
            <a:r>
              <a:rPr lang="en-GB" sz="3200" dirty="0" err="1">
                <a:solidFill>
                  <a:schemeClr val="tx1"/>
                </a:solidFill>
                <a:latin typeface="Twinkl Cursive Looped" panose="02000000000000000000" pitchFamily="2" charset="0"/>
              </a:rPr>
              <a:t>toepoochers</a:t>
            </a:r>
            <a:r>
              <a:rPr lang="en-GB" sz="3200" dirty="0">
                <a:solidFill>
                  <a:schemeClr val="tx1"/>
                </a:solidFill>
                <a:latin typeface="Twinkl Cursive Looped" panose="02000000000000000000" pitchFamily="2" charset="0"/>
              </a:rPr>
              <a:t> are? What word(s) can you see within the word? Could this word be a verb? A noun? </a:t>
            </a:r>
          </a:p>
        </p:txBody>
      </p:sp>
      <p:sp>
        <p:nvSpPr>
          <p:cNvPr id="4" name="TextBox 3">
            <a:extLst>
              <a:ext uri="{FF2B5EF4-FFF2-40B4-BE49-F238E27FC236}">
                <a16:creationId xmlns:a16="http://schemas.microsoft.com/office/drawing/2014/main" id="{03C6756A-8D00-4140-9306-4A65ECF4FE48}"/>
              </a:ext>
            </a:extLst>
          </p:cNvPr>
          <p:cNvSpPr txBox="1"/>
          <p:nvPr/>
        </p:nvSpPr>
        <p:spPr>
          <a:xfrm>
            <a:off x="422698" y="752120"/>
            <a:ext cx="1708106" cy="2554545"/>
          </a:xfrm>
          <a:prstGeom prst="rect">
            <a:avLst/>
          </a:prstGeom>
          <a:noFill/>
        </p:spPr>
        <p:txBody>
          <a:bodyPr wrap="square">
            <a:spAutoFit/>
          </a:bodyPr>
          <a:lstStyle/>
          <a:p>
            <a:r>
              <a:rPr lang="en-GB" sz="3200" dirty="0">
                <a:solidFill>
                  <a:schemeClr val="accent6"/>
                </a:solidFill>
                <a:latin typeface="Twinkl Cursive Looped" panose="02000000000000000000" pitchFamily="2" charset="0"/>
              </a:rPr>
              <a:t>Do you think this is a real word?</a:t>
            </a:r>
          </a:p>
        </p:txBody>
      </p:sp>
    </p:spTree>
    <p:extLst>
      <p:ext uri="{BB962C8B-B14F-4D97-AF65-F5344CB8AC3E}">
        <p14:creationId xmlns:p14="http://schemas.microsoft.com/office/powerpoint/2010/main" val="1988590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GAME TIME</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097800" y="462297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We are going to play a game to work out the meaning of the new vocabulary. </a:t>
            </a:r>
          </a:p>
          <a:p>
            <a:pPr algn="l" rtl="0" fontAlgn="base">
              <a:buFont typeface="Arial" panose="020B0604020202020204" pitchFamily="34" charset="0"/>
              <a:buChar char="•"/>
            </a:pPr>
            <a:r>
              <a:rPr lang="en-US" sz="2800" b="0" i="0" dirty="0">
                <a:solidFill>
                  <a:schemeClr val="accent1"/>
                </a:solidFill>
                <a:effectLst/>
                <a:latin typeface="Twinkl Cursive Looped" panose="02000000000000000000" pitchFamily="2" charset="0"/>
              </a:rPr>
              <a:t>Benignly </a:t>
            </a:r>
          </a:p>
          <a:p>
            <a:pPr algn="l" rtl="0" fontAlgn="base">
              <a:buFont typeface="Arial" panose="020B0604020202020204" pitchFamily="34" charset="0"/>
              <a:buChar char="•"/>
            </a:pPr>
            <a:r>
              <a:rPr lang="en-US" sz="2800" b="0" i="0" dirty="0">
                <a:solidFill>
                  <a:schemeClr val="accent1"/>
                </a:solidFill>
                <a:effectLst/>
                <a:latin typeface="Twinkl Cursive Looped" panose="02000000000000000000" pitchFamily="2" charset="0"/>
              </a:rPr>
              <a:t>Meteorologist </a:t>
            </a:r>
          </a:p>
          <a:p>
            <a:pPr algn="l" rtl="0" fontAlgn="base">
              <a:buFont typeface="Arial" panose="020B0604020202020204" pitchFamily="34" charset="0"/>
              <a:buChar char="•"/>
            </a:pPr>
            <a:r>
              <a:rPr lang="en-US" sz="2800" b="0" i="0" dirty="0">
                <a:solidFill>
                  <a:schemeClr val="accent1"/>
                </a:solidFill>
                <a:effectLst/>
                <a:latin typeface="Twinkl Cursive Looped" panose="02000000000000000000" pitchFamily="2" charset="0"/>
              </a:rPr>
              <a:t>Raucous </a:t>
            </a:r>
          </a:p>
          <a:p>
            <a:pPr algn="l" rtl="0" fontAlgn="base">
              <a:buFont typeface="Arial" panose="020B0604020202020204" pitchFamily="34" charset="0"/>
              <a:buChar char="•"/>
            </a:pPr>
            <a:r>
              <a:rPr lang="en-US" sz="2800" b="0" i="0" dirty="0">
                <a:solidFill>
                  <a:schemeClr val="accent1"/>
                </a:solidFill>
                <a:effectLst/>
                <a:latin typeface="Twinkl Cursive Looped" panose="02000000000000000000" pitchFamily="2" charset="0"/>
              </a:rPr>
              <a:t>Poach </a:t>
            </a:r>
          </a:p>
          <a:p>
            <a:pPr algn="l" rtl="0" fontAlgn="base">
              <a:buFont typeface="Arial" panose="020B0604020202020204" pitchFamily="34" charset="0"/>
              <a:buChar char="•"/>
            </a:pPr>
            <a:r>
              <a:rPr lang="en-US" sz="2800" b="0" i="0" dirty="0">
                <a:solidFill>
                  <a:schemeClr val="accent1"/>
                </a:solidFill>
                <a:effectLst/>
                <a:latin typeface="Twinkl Cursive Looped" panose="02000000000000000000" pitchFamily="2" charset="0"/>
              </a:rPr>
              <a:t>Solemn </a:t>
            </a:r>
          </a:p>
          <a:p>
            <a:pPr algn="l" rtl="0" fontAlgn="base">
              <a:buFont typeface="Arial" panose="020B0604020202020204" pitchFamily="34" charset="0"/>
              <a:buChar char="•"/>
            </a:pPr>
            <a:r>
              <a:rPr lang="en-US" sz="2800" dirty="0">
                <a:solidFill>
                  <a:schemeClr val="accent1"/>
                </a:solidFill>
                <a:latin typeface="Twinkl Cursive Looped" panose="02000000000000000000" pitchFamily="2" charset="0"/>
              </a:rPr>
              <a:t>T</a:t>
            </a:r>
            <a:r>
              <a:rPr lang="en-US" sz="2800" b="0" i="0" dirty="0">
                <a:solidFill>
                  <a:schemeClr val="accent1"/>
                </a:solidFill>
                <a:effectLst/>
                <a:latin typeface="Twinkl Cursive Looped" panose="02000000000000000000" pitchFamily="2" charset="0"/>
              </a:rPr>
              <a:t>ipsy </a:t>
            </a: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2800" dirty="0">
                <a:latin typeface="Twinkl Cursive Looped" panose="02000000000000000000" pitchFamily="2" charset="0"/>
                <a:ea typeface="Cambria" panose="02040503050406030204" pitchFamily="18" charset="0"/>
                <a:cs typeface="Times New Roman" panose="02020603050405020304" pitchFamily="18" charset="0"/>
              </a:rPr>
              <a:t>Class read: </a:t>
            </a:r>
            <a:br>
              <a:rPr lang="en-GB" dirty="0">
                <a:latin typeface="Twinkl Cursive Looped" panose="02000000000000000000" pitchFamily="2" charset="0"/>
              </a:rPr>
            </a:br>
            <a:r>
              <a:rPr lang="en-GB" sz="3200" dirty="0">
                <a:latin typeface="Twinkl Cursive Looped" panose="02000000000000000000" pitchFamily="2" charset="0"/>
              </a:rPr>
              <a:t>63-67 </a:t>
            </a:r>
            <a:endParaRPr lang="en-GB" dirty="0">
              <a:latin typeface="Twinkl Cursive Looped" panose="02000000000000000000"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308324"/>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“sitting in her rocking-chair, rocking away and smiling </a:t>
            </a:r>
            <a:r>
              <a:rPr lang="en-GB" sz="36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benignly</a:t>
            </a: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Benignly</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12540" y="3583304"/>
            <a:ext cx="6097656" cy="2862322"/>
          </a:xfrm>
          <a:prstGeom prst="rect">
            <a:avLst/>
          </a:prstGeom>
          <a:noFill/>
        </p:spPr>
        <p:txBody>
          <a:bodyPr wrap="square">
            <a:spAutoFit/>
          </a:bodyPr>
          <a:lstStyle/>
          <a:p>
            <a:pPr marL="571500" indent="-571500" algn="ctr">
              <a:buFontTx/>
              <a:buChar char="-"/>
            </a:pPr>
            <a:r>
              <a:rPr lang="en-GB" sz="48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A)angrily</a:t>
            </a:r>
          </a:p>
          <a:p>
            <a:pPr marL="571500" indent="-571500" algn="ctr">
              <a:buFontTx/>
              <a:buChar char="-"/>
            </a:pPr>
            <a:r>
              <a:rPr lang="en-GB" sz="48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B)swinging </a:t>
            </a:r>
          </a:p>
          <a:p>
            <a:pPr marL="571500" indent="-571500" algn="ctr">
              <a:buFontTx/>
              <a:buChar char="-"/>
            </a:pPr>
            <a:r>
              <a:rPr lang="en-GB" sz="4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harmlessly</a:t>
            </a: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308324"/>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he was an astrologer, a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meteorologist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and a speaker of ancient Greek</a:t>
            </a: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Meteorologist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2862322"/>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A)someone who works with space</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B)someone who works with the weather </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someone who works with meat. </a:t>
            </a:r>
          </a:p>
        </p:txBody>
      </p:sp>
    </p:spTree>
    <p:extLst>
      <p:ext uri="{BB962C8B-B14F-4D97-AF65-F5344CB8AC3E}">
        <p14:creationId xmlns:p14="http://schemas.microsoft.com/office/powerpoint/2010/main" val="167132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862322"/>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he [was]…totally overwhelmed… by the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raucous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rabble who were destroying his neat and polished home.”</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Raucous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A)noisy and troublesome</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B)sneaky</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a:t>
            </a: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fishermen</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2493783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438836"/>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the proper way to prepare fish like this is to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poach</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 it”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Poach</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A)cook in liquid</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B)burn</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eat</a:t>
            </a:r>
          </a:p>
        </p:txBody>
      </p:sp>
    </p:spTree>
    <p:extLst>
      <p:ext uri="{BB962C8B-B14F-4D97-AF65-F5344CB8AC3E}">
        <p14:creationId xmlns:p14="http://schemas.microsoft.com/office/powerpoint/2010/main" val="1712345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569414" y="1505719"/>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It is a serious and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solemn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ceremony”</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Solemn</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A)fun-packed</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B)formal</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C)large</a:t>
            </a:r>
          </a:p>
        </p:txBody>
      </p:sp>
    </p:spTree>
    <p:extLst>
      <p:ext uri="{BB962C8B-B14F-4D97-AF65-F5344CB8AC3E}">
        <p14:creationId xmlns:p14="http://schemas.microsoft.com/office/powerpoint/2010/main" val="363724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065868" y="1745088"/>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I always finished up as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tipsy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as a lord”</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Tipsy</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rich</a:t>
            </a:r>
            <a:endPar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B)tired</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a:t>
            </a: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slightly drunk</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845981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308324"/>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“sitting in her rocking-chair, rocking away and smiling </a:t>
            </a:r>
            <a:r>
              <a:rPr lang="en-GB" sz="3600" dirty="0">
                <a:solidFill>
                  <a:schemeClr val="accent1"/>
                </a:solidFill>
                <a:effectLst/>
                <a:latin typeface="Twinkl Cursive Looped" panose="02000000000000000000" pitchFamily="2" charset="0"/>
                <a:ea typeface="Times New Roman" panose="02020603050405020304" pitchFamily="18" charset="0"/>
                <a:cs typeface="Times New Roman" panose="02020603050405020304" pitchFamily="18" charset="0"/>
              </a:rPr>
              <a:t>benignly</a:t>
            </a: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164878" y="-457439"/>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Benignly</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12540" y="3583304"/>
            <a:ext cx="6097656" cy="2862322"/>
          </a:xfrm>
          <a:prstGeom prst="rect">
            <a:avLst/>
          </a:prstGeom>
          <a:noFill/>
        </p:spPr>
        <p:txBody>
          <a:bodyPr wrap="square">
            <a:spAutoFit/>
          </a:bodyPr>
          <a:lstStyle/>
          <a:p>
            <a:pPr marL="571500" indent="-571500" algn="ctr">
              <a:buFontTx/>
              <a:buChar char="-"/>
            </a:pPr>
            <a:r>
              <a:rPr lang="en-GB" sz="48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A)angrily</a:t>
            </a:r>
          </a:p>
          <a:p>
            <a:pPr marL="571500" indent="-571500" algn="ctr">
              <a:buFontTx/>
              <a:buChar char="-"/>
            </a:pPr>
            <a:r>
              <a:rPr lang="en-GB" sz="48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B)swinging </a:t>
            </a:r>
          </a:p>
          <a:p>
            <a:pPr marL="571500" indent="-571500" algn="ctr">
              <a:buFontTx/>
              <a:buChar char="-"/>
            </a:pPr>
            <a:r>
              <a:rPr lang="en-GB" sz="4800" dirty="0">
                <a:solidFill>
                  <a:srgbClr val="00B050"/>
                </a:solidFill>
                <a:effectLst/>
                <a:latin typeface="Twinkl Cursive Looped" panose="02000000000000000000" pitchFamily="2" charset="0"/>
                <a:ea typeface="Cambria" panose="02040503050406030204" pitchFamily="18" charset="0"/>
                <a:cs typeface="Times New Roman" panose="02020603050405020304" pitchFamily="18" charset="0"/>
              </a:rPr>
              <a:t>C) harmlessly</a:t>
            </a:r>
          </a:p>
          <a:p>
            <a:endParaRPr lang="en-GB" sz="3600" u="sng" dirty="0"/>
          </a:p>
        </p:txBody>
      </p:sp>
    </p:spTree>
    <p:extLst>
      <p:ext uri="{BB962C8B-B14F-4D97-AF65-F5344CB8AC3E}">
        <p14:creationId xmlns:p14="http://schemas.microsoft.com/office/powerpoint/2010/main" val="252100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308324"/>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he was an astrologer, a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meteorologist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 and a speaker of ancient Greek</a:t>
            </a: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Meteorologist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2862322"/>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A)someone who works with space</a:t>
            </a:r>
          </a:p>
          <a:p>
            <a:pPr marL="571500" indent="-571500" algn="ctr">
              <a:buFontTx/>
              <a:buChar char="-"/>
            </a:pPr>
            <a:r>
              <a:rPr lang="en-GB" sz="3600" dirty="0">
                <a:solidFill>
                  <a:srgbClr val="00B050"/>
                </a:solidFill>
                <a:latin typeface="Twinkl Cursive Looped" panose="02000000000000000000" pitchFamily="2" charset="0"/>
                <a:ea typeface="Cambria" panose="02040503050406030204" pitchFamily="18" charset="0"/>
                <a:cs typeface="Times New Roman" panose="02020603050405020304" pitchFamily="18" charset="0"/>
              </a:rPr>
              <a:t>B)someone who works with the weather </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someone who works with meat. </a:t>
            </a:r>
          </a:p>
        </p:txBody>
      </p:sp>
    </p:spTree>
    <p:extLst>
      <p:ext uri="{BB962C8B-B14F-4D97-AF65-F5344CB8AC3E}">
        <p14:creationId xmlns:p14="http://schemas.microsoft.com/office/powerpoint/2010/main" val="1256804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862322"/>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he [was]…totally overwhelmed… by the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raucous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rabble who were destroying his neat and polished home.”</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Raucous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57018" y="3583304"/>
            <a:ext cx="7707100" cy="1754326"/>
          </a:xfrm>
          <a:prstGeom prst="rect">
            <a:avLst/>
          </a:prstGeom>
          <a:noFill/>
        </p:spPr>
        <p:txBody>
          <a:bodyPr wrap="square">
            <a:spAutoFit/>
          </a:bodyPr>
          <a:lstStyle/>
          <a:p>
            <a:pPr marL="571500" indent="-571500" algn="ctr">
              <a:buFontTx/>
              <a:buChar char="-"/>
            </a:pPr>
            <a:r>
              <a:rPr lang="en-GB" sz="3600" dirty="0">
                <a:solidFill>
                  <a:schemeClr val="accent2"/>
                </a:solidFill>
                <a:effectLst/>
                <a:latin typeface="Twinkl Cursive Looped" panose="02000000000000000000" pitchFamily="2" charset="0"/>
                <a:ea typeface="Times New Roman" panose="02020603050405020304" pitchFamily="18" charset="0"/>
                <a:cs typeface="Times New Roman" panose="02020603050405020304" pitchFamily="18" charset="0"/>
              </a:rPr>
              <a:t>A)noisy and troublesome</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B)sneaky</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a:t>
            </a: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fishermen</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3887511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438836"/>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the proper way to prepare fish like this is to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poach</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 it”</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Poach</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accent2"/>
                </a:solidFill>
                <a:effectLst/>
                <a:latin typeface="Twinkl Cursive Looped" panose="02000000000000000000" pitchFamily="2" charset="0"/>
                <a:ea typeface="Times New Roman" panose="02020603050405020304" pitchFamily="18" charset="0"/>
                <a:cs typeface="Times New Roman" panose="02020603050405020304" pitchFamily="18" charset="0"/>
              </a:rPr>
              <a:t>A)cook in liquid</a:t>
            </a: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B)burn</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 eat</a:t>
            </a:r>
          </a:p>
        </p:txBody>
      </p:sp>
    </p:spTree>
    <p:extLst>
      <p:ext uri="{BB962C8B-B14F-4D97-AF65-F5344CB8AC3E}">
        <p14:creationId xmlns:p14="http://schemas.microsoft.com/office/powerpoint/2010/main" val="1606788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569414" y="1505719"/>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It is a serious and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solemn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ceremony”</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Solemn</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A)fun-packed</a:t>
            </a:r>
          </a:p>
          <a:p>
            <a:pPr marL="571500" indent="-571500" algn="ctr">
              <a:buFontTx/>
              <a:buChar char="-"/>
            </a:pPr>
            <a:r>
              <a:rPr lang="en-GB" sz="3600" dirty="0">
                <a:solidFill>
                  <a:schemeClr val="accent2"/>
                </a:solidFill>
                <a:latin typeface="Twinkl Cursive Looped" panose="02000000000000000000" pitchFamily="2" charset="0"/>
                <a:ea typeface="Cambria" panose="02040503050406030204" pitchFamily="18" charset="0"/>
                <a:cs typeface="Times New Roman" panose="02020603050405020304" pitchFamily="18" charset="0"/>
              </a:rPr>
              <a:t>B)formal</a:t>
            </a:r>
          </a:p>
          <a:p>
            <a:pPr marL="571500" indent="-571500" algn="ctr">
              <a:buFontTx/>
              <a:buChar char="-"/>
            </a:pPr>
            <a:r>
              <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rPr>
              <a:t>C)large</a:t>
            </a:r>
          </a:p>
        </p:txBody>
      </p:sp>
    </p:spTree>
    <p:extLst>
      <p:ext uri="{BB962C8B-B14F-4D97-AF65-F5344CB8AC3E}">
        <p14:creationId xmlns:p14="http://schemas.microsoft.com/office/powerpoint/2010/main" val="357108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065868" y="1745088"/>
            <a:ext cx="7422288" cy="1754326"/>
          </a:xfrm>
          <a:prstGeom prst="rect">
            <a:avLst/>
          </a:prstGeom>
          <a:noFill/>
        </p:spPr>
        <p:txBody>
          <a:bodyPr wrap="square">
            <a:spAutoFit/>
          </a:bodyPr>
          <a:lstStyle/>
          <a:p>
            <a:pPr marL="571500" indent="-571500">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I always finished up as </a:t>
            </a:r>
            <a:r>
              <a:rPr lang="en-GB" sz="3600" dirty="0">
                <a:solidFill>
                  <a:schemeClr val="accent1"/>
                </a:solidFill>
                <a:latin typeface="Twinkl Cursive Looped" panose="02000000000000000000" pitchFamily="2" charset="0"/>
                <a:ea typeface="Times New Roman" panose="02020603050405020304" pitchFamily="18" charset="0"/>
                <a:cs typeface="Times New Roman" panose="02020603050405020304" pitchFamily="18" charset="0"/>
              </a:rPr>
              <a:t>tipsy </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as a lord”</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06824"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Tipsy</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1923462" y="3583304"/>
            <a:ext cx="7707100" cy="1754326"/>
          </a:xfrm>
          <a:prstGeom prst="rect">
            <a:avLst/>
          </a:prstGeom>
          <a:noFill/>
        </p:spPr>
        <p:txBody>
          <a:bodyPr wrap="square">
            <a:spAutoFit/>
          </a:bodyPr>
          <a:lstStyle/>
          <a:p>
            <a:pPr marL="571500" indent="-571500" algn="ctr">
              <a:buFontTx/>
              <a:buChar char="-"/>
            </a:pPr>
            <a:r>
              <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A)</a:t>
            </a:r>
            <a:r>
              <a:rPr lang="en-GB" sz="3600" dirty="0">
                <a:solidFill>
                  <a:schemeClr val="tx1"/>
                </a:solidFill>
                <a:latin typeface="Twinkl Cursive Looped" panose="02000000000000000000" pitchFamily="2" charset="0"/>
                <a:ea typeface="Times New Roman" panose="02020603050405020304" pitchFamily="18" charset="0"/>
                <a:cs typeface="Times New Roman" panose="02020603050405020304" pitchFamily="18" charset="0"/>
              </a:rPr>
              <a:t>rich</a:t>
            </a:r>
            <a:endParaRPr lang="en-GB" sz="36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endParaRPr>
          </a:p>
          <a:p>
            <a:pPr marL="571500" indent="-571500" algn="ctr">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B)tired</a:t>
            </a:r>
          </a:p>
          <a:p>
            <a:pPr marL="571500" indent="-571500" algn="ctr">
              <a:buFontTx/>
              <a:buChar char="-"/>
            </a:pPr>
            <a:r>
              <a:rPr lang="en-GB" sz="36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rPr>
              <a:t>C)</a:t>
            </a:r>
            <a:r>
              <a:rPr lang="en-GB" sz="3600" dirty="0">
                <a:solidFill>
                  <a:schemeClr val="accent2"/>
                </a:solidFill>
                <a:latin typeface="Twinkl Cursive Looped" panose="02000000000000000000" pitchFamily="2" charset="0"/>
                <a:ea typeface="Cambria" panose="02040503050406030204" pitchFamily="18" charset="0"/>
                <a:cs typeface="Times New Roman" panose="02020603050405020304" pitchFamily="18" charset="0"/>
              </a:rPr>
              <a:t>slightly drunk</a:t>
            </a:r>
            <a:endParaRPr lang="en-GB" sz="3600" dirty="0">
              <a:solidFill>
                <a:schemeClr val="accent2"/>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2326512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19</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102260"/>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Can you use one of the new words in a sentence</a:t>
            </a:r>
            <a:r>
              <a:rPr lang="en-US" sz="5400" dirty="0">
                <a:solidFill>
                  <a:schemeClr val="tx1"/>
                </a:solidFill>
                <a:latin typeface="Twinkl Cursive Looped" panose="02000000000000000000" pitchFamily="2" charset="0"/>
                <a:ea typeface="Cambria" panose="02040503050406030204" pitchFamily="18" charset="0"/>
              </a:rPr>
              <a:t>?</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6030</TotalTime>
  <Words>591</Words>
  <Application>Microsoft Office PowerPoint</Application>
  <PresentationFormat>Widescreen</PresentationFormat>
  <Paragraphs>98</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Nunito</vt:lpstr>
      <vt:lpstr>Twinkl Cursive Looped</vt:lpstr>
      <vt:lpstr>Walter Turncoat</vt:lpstr>
      <vt:lpstr>Theme1</vt:lpstr>
      <vt:lpstr>PowerPoint Presentation</vt:lpstr>
      <vt:lpstr>Today we are continuing to explore our new book! We are continuing to explore Roald’s time in Norway.   We are going to use our Vocabulary Victor skills to help us learn new words and how to apply them.  </vt:lpstr>
      <vt:lpstr>PowerPoint Presentation</vt:lpstr>
      <vt:lpstr>PowerPoint Presentation</vt:lpstr>
      <vt:lpstr>PowerPoint Presentation</vt:lpstr>
      <vt:lpstr> GAME TIME  </vt:lpstr>
      <vt:lpstr> Benignly  </vt:lpstr>
      <vt:lpstr> Meteorologist   </vt:lpstr>
      <vt:lpstr> Raucous   </vt:lpstr>
      <vt:lpstr> Poach  </vt:lpstr>
      <vt:lpstr> Solemn  </vt:lpstr>
      <vt:lpstr> Tipsy  </vt:lpstr>
      <vt:lpstr> Benignly  </vt:lpstr>
      <vt:lpstr> Meteorologist   </vt:lpstr>
      <vt:lpstr> Raucous   </vt:lpstr>
      <vt:lpstr> Poach  </vt:lpstr>
      <vt:lpstr> Solemn  </vt:lpstr>
      <vt:lpstr> Tipsy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18</cp:revision>
  <dcterms:created xsi:type="dcterms:W3CDTF">2021-03-01T17:41:49Z</dcterms:created>
  <dcterms:modified xsi:type="dcterms:W3CDTF">2021-03-21T12:15:37Z</dcterms:modified>
</cp:coreProperties>
</file>