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321" r:id="rId4"/>
    <p:sldId id="322" r:id="rId5"/>
    <p:sldId id="259" r:id="rId6"/>
    <p:sldId id="260" r:id="rId7"/>
    <p:sldId id="261" r:id="rId8"/>
    <p:sldId id="262" r:id="rId9"/>
    <p:sldId id="263" r:id="rId10"/>
    <p:sldId id="264" r:id="rId11"/>
    <p:sldId id="324" r:id="rId12"/>
    <p:sldId id="325" r:id="rId13"/>
    <p:sldId id="295" r:id="rId14"/>
    <p:sldId id="265" r:id="rId15"/>
    <p:sldId id="296" r:id="rId16"/>
    <p:sldId id="297" r:id="rId17"/>
    <p:sldId id="299" r:id="rId18"/>
    <p:sldId id="300" r:id="rId19"/>
    <p:sldId id="301" r:id="rId20"/>
    <p:sldId id="298" r:id="rId21"/>
    <p:sldId id="303" r:id="rId22"/>
    <p:sldId id="304" r:id="rId23"/>
    <p:sldId id="305" r:id="rId24"/>
    <p:sldId id="306" r:id="rId25"/>
    <p:sldId id="307" r:id="rId26"/>
    <p:sldId id="308" r:id="rId27"/>
    <p:sldId id="309" r:id="rId28"/>
    <p:sldId id="310" r:id="rId29"/>
    <p:sldId id="311" r:id="rId30"/>
    <p:sldId id="312" r:id="rId31"/>
    <p:sldId id="313" r:id="rId32"/>
    <p:sldId id="323" r:id="rId33"/>
    <p:sldId id="315" r:id="rId34"/>
    <p:sldId id="316" r:id="rId35"/>
    <p:sldId id="317" r:id="rId36"/>
    <p:sldId id="318" r:id="rId37"/>
    <p:sldId id="319" r:id="rId38"/>
    <p:sldId id="320" r:id="rId39"/>
    <p:sldId id="292" r:id="rId40"/>
    <p:sldId id="294"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16810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2028257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1412542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82A4A9-1CA3-4719-A51B-E38C7C2253AB}" type="datetimeFigureOut">
              <a:rPr lang="en-GB" smtClean="0"/>
              <a:t>24/09/2021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1298797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82A4A9-1CA3-4719-A51B-E38C7C2253AB}" type="datetimeFigureOut">
              <a:rPr lang="en-GB" smtClean="0"/>
              <a:t>24/09/2021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1194310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C82A4A9-1CA3-4719-A51B-E38C7C2253AB}" type="datetimeFigureOut">
              <a:rPr lang="en-GB" smtClean="0"/>
              <a:t>24/09/2021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3325294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82A4A9-1CA3-4719-A51B-E38C7C2253AB}" type="datetimeFigureOut">
              <a:rPr lang="en-GB" smtClean="0"/>
              <a:t>24/09/2021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307787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82A4A9-1CA3-4719-A51B-E38C7C2253AB}" type="datetimeFigureOut">
              <a:rPr lang="en-GB" smtClean="0"/>
              <a:t>24/09/2021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3951888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ECC222-2DAA-488D-BB59-3242023CC386}" type="slidenum">
              <a:rPr lang="en-GB" smtClean="0"/>
              <a:t>‹#›</a:t>
            </a:fld>
            <a:endParaRPr lang="en-GB"/>
          </a:p>
        </p:txBody>
      </p:sp>
      <p:sp>
        <p:nvSpPr>
          <p:cNvPr id="5" name="Date Placeholder 4"/>
          <p:cNvSpPr>
            <a:spLocks noGrp="1"/>
          </p:cNvSpPr>
          <p:nvPr>
            <p:ph type="dt" sz="half" idx="10"/>
          </p:nvPr>
        </p:nvSpPr>
        <p:spPr/>
        <p:txBody>
          <a:bodyPr/>
          <a:lstStyle/>
          <a:p>
            <a:fld id="{4C82A4A9-1CA3-4719-A51B-E38C7C2253AB}" type="datetimeFigureOut">
              <a:rPr lang="en-GB" smtClean="0"/>
              <a:t>24/09/2021</a:t>
            </a:fld>
            <a:endParaRPr lang="en-GB"/>
          </a:p>
        </p:txBody>
      </p:sp>
    </p:spTree>
    <p:extLst>
      <p:ext uri="{BB962C8B-B14F-4D97-AF65-F5344CB8AC3E}">
        <p14:creationId xmlns:p14="http://schemas.microsoft.com/office/powerpoint/2010/main" val="75576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810474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424415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2546731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747601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42381389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2822645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82A4A9-1CA3-4719-A51B-E38C7C2253AB}" type="datetimeFigureOut">
              <a:rPr lang="en-GB" smtClean="0"/>
              <a:t>24/09/2021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ECC222-2DAA-488D-BB59-3242023CC386}" type="slidenum">
              <a:rPr lang="en-GB" smtClean="0"/>
              <a:t>‹#›</a:t>
            </a:fld>
            <a:endParaRPr lang="en-GB"/>
          </a:p>
        </p:txBody>
      </p:sp>
    </p:spTree>
    <p:extLst>
      <p:ext uri="{BB962C8B-B14F-4D97-AF65-F5344CB8AC3E}">
        <p14:creationId xmlns:p14="http://schemas.microsoft.com/office/powerpoint/2010/main" val="1495002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C82A4A9-1CA3-4719-A51B-E38C7C2253AB}" type="datetimeFigureOut">
              <a:rPr lang="en-GB" smtClean="0"/>
              <a:t>24/09/2021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ECC222-2DAA-488D-BB59-3242023CC386}" type="slidenum">
              <a:rPr lang="en-GB" smtClean="0"/>
              <a:t>‹#›</a:t>
            </a:fld>
            <a:endParaRPr lang="en-GB"/>
          </a:p>
        </p:txBody>
      </p:sp>
    </p:spTree>
    <p:extLst>
      <p:ext uri="{BB962C8B-B14F-4D97-AF65-F5344CB8AC3E}">
        <p14:creationId xmlns:p14="http://schemas.microsoft.com/office/powerpoint/2010/main" val="1703223643"/>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www.wrap.org.uk/" TargetMode="Externa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45DF6-3825-44D5-B7EF-C6C23DC362C9}"/>
              </a:ext>
            </a:extLst>
          </p:cNvPr>
          <p:cNvSpPr>
            <a:spLocks noGrp="1"/>
          </p:cNvSpPr>
          <p:nvPr>
            <p:ph type="ctrTitle"/>
          </p:nvPr>
        </p:nvSpPr>
        <p:spPr>
          <a:xfrm>
            <a:off x="546755" y="2404534"/>
            <a:ext cx="8727248" cy="1646302"/>
          </a:xfrm>
        </p:spPr>
        <p:txBody>
          <a:bodyPr/>
          <a:lstStyle/>
          <a:p>
            <a:r>
              <a:rPr lang="en-GB" sz="4800" dirty="0">
                <a:latin typeface="Comic Sans MS" panose="030F0702030302020204" pitchFamily="66" charset="0"/>
              </a:rPr>
              <a:t>Monday 27</a:t>
            </a:r>
            <a:r>
              <a:rPr lang="en-GB" sz="4800" baseline="30000" dirty="0">
                <a:latin typeface="Comic Sans MS" panose="030F0702030302020204" pitchFamily="66" charset="0"/>
              </a:rPr>
              <a:t>th</a:t>
            </a:r>
            <a:r>
              <a:rPr lang="en-GB" sz="4800" dirty="0">
                <a:latin typeface="Comic Sans MS" panose="030F0702030302020204" pitchFamily="66" charset="0"/>
              </a:rPr>
              <a:t> September 2021</a:t>
            </a:r>
          </a:p>
        </p:txBody>
      </p:sp>
      <p:sp>
        <p:nvSpPr>
          <p:cNvPr id="3" name="Subtitle 2">
            <a:extLst>
              <a:ext uri="{FF2B5EF4-FFF2-40B4-BE49-F238E27FC236}">
                <a16:creationId xmlns:a16="http://schemas.microsoft.com/office/drawing/2014/main" id="{3B5AC05F-03A2-4AA1-9948-03F8902B5AE1}"/>
              </a:ext>
            </a:extLst>
          </p:cNvPr>
          <p:cNvSpPr>
            <a:spLocks noGrp="1"/>
          </p:cNvSpPr>
          <p:nvPr>
            <p:ph type="subTitle" idx="1"/>
          </p:nvPr>
        </p:nvSpPr>
        <p:spPr>
          <a:xfrm>
            <a:off x="546755" y="4050833"/>
            <a:ext cx="8727248" cy="1387441"/>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organise writing appropriately </a:t>
            </a:r>
          </a:p>
          <a:p>
            <a:pPr algn="l"/>
            <a:r>
              <a:rPr lang="en-GB" sz="2100" dirty="0">
                <a:latin typeface="Comic Sans MS" panose="030F0702030302020204" pitchFamily="66" charset="0"/>
              </a:rPr>
              <a:t>C: Newspaper Reports</a:t>
            </a:r>
          </a:p>
        </p:txBody>
      </p:sp>
    </p:spTree>
    <p:extLst>
      <p:ext uri="{BB962C8B-B14F-4D97-AF65-F5344CB8AC3E}">
        <p14:creationId xmlns:p14="http://schemas.microsoft.com/office/powerpoint/2010/main" val="1026112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70BACE-FED1-4FFD-B493-BA1DB224998F}"/>
              </a:ext>
            </a:extLst>
          </p:cNvPr>
          <p:cNvSpPr>
            <a:spLocks noGrp="1"/>
          </p:cNvSpPr>
          <p:nvPr>
            <p:ph idx="1"/>
          </p:nvPr>
        </p:nvSpPr>
        <p:spPr>
          <a:xfrm>
            <a:off x="186865" y="294082"/>
            <a:ext cx="9315354" cy="3880773"/>
          </a:xfrm>
        </p:spPr>
        <p:txBody>
          <a:bodyPr>
            <a:normAutofit/>
          </a:bodyPr>
          <a:lstStyle/>
          <a:p>
            <a:r>
              <a:rPr lang="en-GB" sz="2100" dirty="0">
                <a:latin typeface="Comic Sans MS" panose="030F0702030302020204" pitchFamily="66" charset="0"/>
              </a:rPr>
              <a:t>This week you will be writing your newspaper reports!</a:t>
            </a:r>
          </a:p>
          <a:p>
            <a:r>
              <a:rPr lang="en-GB" sz="2100" dirty="0">
                <a:latin typeface="Comic Sans MS" panose="030F0702030302020204" pitchFamily="66" charset="0"/>
              </a:rPr>
              <a:t>How should a newspaper be laid out? </a:t>
            </a:r>
          </a:p>
          <a:p>
            <a:r>
              <a:rPr lang="en-GB" sz="2100" dirty="0">
                <a:latin typeface="Comic Sans MS" panose="030F0702030302020204" pitchFamily="66" charset="0"/>
              </a:rPr>
              <a:t>What should it look like?</a:t>
            </a:r>
          </a:p>
          <a:p>
            <a:r>
              <a:rPr lang="en-GB" sz="2100" dirty="0">
                <a:latin typeface="Comic Sans MS" panose="030F0702030302020204" pitchFamily="66" charset="0"/>
              </a:rPr>
              <a:t>e.g. name of the newspaper, columns, the price of the newspaper, the newspaper website etc.</a:t>
            </a:r>
          </a:p>
        </p:txBody>
      </p:sp>
      <p:pic>
        <p:nvPicPr>
          <p:cNvPr id="4" name="Picture 2" descr="A look back at 2020 in Bracknell | Bracknell News">
            <a:extLst>
              <a:ext uri="{FF2B5EF4-FFF2-40B4-BE49-F238E27FC236}">
                <a16:creationId xmlns:a16="http://schemas.microsoft.com/office/drawing/2014/main" id="{24193C45-B253-4A3C-9711-C841F7AA90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0501" y="2469822"/>
            <a:ext cx="3552188" cy="43881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Newspaper Metro (United Kingdom). Newspapers in United Kingdom. Thursday&amp;#39;s  edition, April 8 of 2021. Kiosko.net">
            <a:extLst>
              <a:ext uri="{FF2B5EF4-FFF2-40B4-BE49-F238E27FC236}">
                <a16:creationId xmlns:a16="http://schemas.microsoft.com/office/drawing/2014/main" id="{2C18F842-7CF1-4BD5-80F7-9834F5A9C37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990" b="4427"/>
          <a:stretch/>
        </p:blipFill>
        <p:spPr bwMode="auto">
          <a:xfrm>
            <a:off x="1026651" y="2469823"/>
            <a:ext cx="3458547" cy="4388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7996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E988C-2355-4867-8649-43056EC4F094}"/>
              </a:ext>
            </a:extLst>
          </p:cNvPr>
          <p:cNvSpPr>
            <a:spLocks noGrp="1"/>
          </p:cNvSpPr>
          <p:nvPr>
            <p:ph type="title"/>
          </p:nvPr>
        </p:nvSpPr>
        <p:spPr>
          <a:xfrm>
            <a:off x="677334" y="807563"/>
            <a:ext cx="8596668" cy="1320800"/>
          </a:xfrm>
        </p:spPr>
        <p:txBody>
          <a:bodyPr>
            <a:normAutofit/>
          </a:bodyPr>
          <a:lstStyle/>
          <a:p>
            <a:r>
              <a:rPr lang="en-GB" sz="3200" b="1" dirty="0">
                <a:latin typeface="Comic Sans MS" panose="030F0702030302020204" pitchFamily="66" charset="0"/>
              </a:rPr>
              <a:t>Recap: </a:t>
            </a:r>
            <a:br>
              <a:rPr lang="en-GB" sz="3200" b="1" dirty="0">
                <a:latin typeface="Comic Sans MS" panose="030F0702030302020204" pitchFamily="66" charset="0"/>
              </a:rPr>
            </a:br>
            <a:r>
              <a:rPr lang="en-GB" sz="3200" b="1" dirty="0">
                <a:latin typeface="Comic Sans MS" panose="030F0702030302020204" pitchFamily="66" charset="0"/>
              </a:rPr>
              <a:t>The key features of a newspaper report</a:t>
            </a:r>
            <a:endParaRPr lang="en-GB" sz="32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3C8B7EF-7112-4697-B166-7CF493021252}"/>
              </a:ext>
            </a:extLst>
          </p:cNvPr>
          <p:cNvSpPr>
            <a:spLocks noGrp="1"/>
          </p:cNvSpPr>
          <p:nvPr>
            <p:ph idx="1"/>
          </p:nvPr>
        </p:nvSpPr>
        <p:spPr>
          <a:xfrm>
            <a:off x="677334" y="2243579"/>
            <a:ext cx="8596668" cy="4353964"/>
          </a:xfrm>
        </p:spPr>
        <p:txBody>
          <a:bodyPr>
            <a:noAutofit/>
          </a:bodyPr>
          <a:lstStyle/>
          <a:p>
            <a:r>
              <a:rPr lang="en-GB" sz="2100" b="1" dirty="0">
                <a:latin typeface="Comic Sans MS" panose="030F0702030302020204" pitchFamily="66" charset="0"/>
              </a:rPr>
              <a:t>Newspaper name: </a:t>
            </a:r>
            <a:r>
              <a:rPr lang="en-GB" sz="2100" dirty="0">
                <a:latin typeface="Comic Sans MS" panose="030F0702030302020204" pitchFamily="66" charset="0"/>
              </a:rPr>
              <a:t>the name of the newspaper is always at the top of the page.</a:t>
            </a:r>
          </a:p>
          <a:p>
            <a:r>
              <a:rPr lang="en-GB" sz="2100" b="1" dirty="0">
                <a:latin typeface="Comic Sans MS" panose="030F0702030302020204" pitchFamily="66" charset="0"/>
              </a:rPr>
              <a:t>Headline: </a:t>
            </a:r>
            <a:r>
              <a:rPr lang="en-GB" sz="2100" dirty="0">
                <a:latin typeface="Comic Sans MS" panose="030F0702030302020204" pitchFamily="66" charset="0"/>
              </a:rPr>
              <a:t>a headline is an eye-catching title for your story, which summarises the information in just a few words. </a:t>
            </a:r>
          </a:p>
          <a:p>
            <a:r>
              <a:rPr lang="en-GB" sz="2100" b="1" dirty="0">
                <a:latin typeface="Comic Sans MS" panose="030F0702030302020204" pitchFamily="66" charset="0"/>
              </a:rPr>
              <a:t>Short subtitle: </a:t>
            </a:r>
            <a:r>
              <a:rPr lang="en-GB" sz="2100" dirty="0">
                <a:latin typeface="Comic Sans MS" panose="030F0702030302020204" pitchFamily="66" charset="0"/>
              </a:rPr>
              <a:t>the subtitle is a short title that gives more information about the report.</a:t>
            </a:r>
          </a:p>
          <a:p>
            <a:r>
              <a:rPr lang="en-GB" sz="2100" b="1" dirty="0">
                <a:latin typeface="Comic Sans MS" panose="030F0702030302020204" pitchFamily="66" charset="0"/>
              </a:rPr>
              <a:t>Pictures:</a:t>
            </a:r>
            <a:r>
              <a:rPr lang="en-GB" sz="2100" dirty="0">
                <a:latin typeface="Comic Sans MS" panose="030F0702030302020204" pitchFamily="66" charset="0"/>
              </a:rPr>
              <a:t> pictures usually have captions beneath them to explain what is being shown.</a:t>
            </a:r>
          </a:p>
          <a:p>
            <a:r>
              <a:rPr lang="en-GB" sz="2100" b="1" dirty="0">
                <a:latin typeface="Comic Sans MS" panose="030F0702030302020204" pitchFamily="66" charset="0"/>
              </a:rPr>
              <a:t>Conclusion paragraph: </a:t>
            </a:r>
            <a:r>
              <a:rPr lang="en-GB" sz="2100" dirty="0">
                <a:latin typeface="Comic Sans MS" panose="030F0702030302020204" pitchFamily="66" charset="0"/>
              </a:rPr>
              <a:t>the conclusion paragraph can explain what might happen next.</a:t>
            </a:r>
          </a:p>
          <a:p>
            <a:endParaRPr lang="en-GB" sz="2100" dirty="0">
              <a:latin typeface="Comic Sans MS" panose="030F0702030302020204" pitchFamily="66" charset="0"/>
            </a:endParaRPr>
          </a:p>
        </p:txBody>
      </p:sp>
      <p:pic>
        <p:nvPicPr>
          <p:cNvPr id="4" name="Picture 4" descr="The Newspaper Reports Teaching Pack | Articles for kids, News articles for  kids, Newspaper report">
            <a:extLst>
              <a:ext uri="{FF2B5EF4-FFF2-40B4-BE49-F238E27FC236}">
                <a16:creationId xmlns:a16="http://schemas.microsoft.com/office/drawing/2014/main" id="{4B42C163-00AF-4921-9507-B42A598088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3102" y="0"/>
            <a:ext cx="3168897" cy="2243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510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8C83B-0F51-4E48-B49F-B92943CF3604}"/>
              </a:ext>
            </a:extLst>
          </p:cNvPr>
          <p:cNvSpPr>
            <a:spLocks noGrp="1"/>
          </p:cNvSpPr>
          <p:nvPr>
            <p:ph type="title"/>
          </p:nvPr>
        </p:nvSpPr>
        <p:spPr>
          <a:xfrm>
            <a:off x="677334" y="396730"/>
            <a:ext cx="8596668" cy="1320800"/>
          </a:xfrm>
        </p:spPr>
        <p:txBody>
          <a:bodyPr>
            <a:normAutofit/>
          </a:bodyPr>
          <a:lstStyle/>
          <a:p>
            <a:r>
              <a:rPr lang="en-GB" b="1" dirty="0">
                <a:latin typeface="Comic Sans MS" panose="030F0702030302020204" pitchFamily="66" charset="0"/>
              </a:rPr>
              <a:t>Recap:</a:t>
            </a:r>
            <a:br>
              <a:rPr lang="en-GB" b="1" dirty="0">
                <a:latin typeface="Comic Sans MS" panose="030F0702030302020204" pitchFamily="66" charset="0"/>
              </a:rPr>
            </a:br>
            <a:r>
              <a:rPr lang="en-GB" b="1" dirty="0">
                <a:latin typeface="Comic Sans MS" panose="030F0702030302020204" pitchFamily="66" charset="0"/>
              </a:rPr>
              <a:t>Writing style in newspaper articles</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8E4970A6-F7DF-4E98-87C3-3B8DA5CFB3F1}"/>
              </a:ext>
            </a:extLst>
          </p:cNvPr>
          <p:cNvSpPr>
            <a:spLocks noGrp="1"/>
          </p:cNvSpPr>
          <p:nvPr>
            <p:ph idx="1"/>
          </p:nvPr>
        </p:nvSpPr>
        <p:spPr>
          <a:xfrm>
            <a:off x="507651" y="1717530"/>
            <a:ext cx="8766351" cy="3880773"/>
          </a:xfrm>
        </p:spPr>
        <p:txBody>
          <a:bodyPr>
            <a:noAutofit/>
          </a:bodyPr>
          <a:lstStyle/>
          <a:p>
            <a:r>
              <a:rPr lang="en-GB" sz="1900" b="1" dirty="0">
                <a:latin typeface="Comic Sans MS" panose="030F0702030302020204" pitchFamily="66" charset="0"/>
              </a:rPr>
              <a:t>5Ws: </a:t>
            </a:r>
            <a:r>
              <a:rPr lang="en-GB" sz="1900" dirty="0">
                <a:latin typeface="Comic Sans MS" panose="030F0702030302020204" pitchFamily="66" charset="0"/>
              </a:rPr>
              <a:t>the first paragraph should contain all of the 5Ws - what, where, when, who and why.</a:t>
            </a:r>
          </a:p>
          <a:p>
            <a:r>
              <a:rPr lang="en-GB" sz="1900" b="1" dirty="0">
                <a:latin typeface="Comic Sans MS" panose="030F0702030302020204" pitchFamily="66" charset="0"/>
              </a:rPr>
              <a:t>Clear paragraphs: </a:t>
            </a:r>
            <a:r>
              <a:rPr lang="en-GB" sz="1900" dirty="0">
                <a:latin typeface="Comic Sans MS" panose="030F0702030302020204" pitchFamily="66" charset="0"/>
              </a:rPr>
              <a:t>each paragraph should give more detail about the story and be presented in a clear way.</a:t>
            </a:r>
          </a:p>
          <a:p>
            <a:r>
              <a:rPr lang="en-GB" sz="1900" b="1" dirty="0">
                <a:latin typeface="Comic Sans MS" panose="030F0702030302020204" pitchFamily="66" charset="0"/>
              </a:rPr>
              <a:t>Speech: </a:t>
            </a:r>
            <a:r>
              <a:rPr lang="en-GB" sz="1900" dirty="0">
                <a:latin typeface="Comic Sans MS" panose="030F0702030302020204" pitchFamily="66" charset="0"/>
              </a:rPr>
              <a:t>can be used to show the what other people have said about the event.</a:t>
            </a:r>
          </a:p>
          <a:p>
            <a:r>
              <a:rPr lang="en-GB" sz="1900" b="1" dirty="0">
                <a:latin typeface="Comic Sans MS" panose="030F0702030302020204" pitchFamily="66" charset="0"/>
              </a:rPr>
              <a:t>Facts: </a:t>
            </a:r>
            <a:r>
              <a:rPr lang="en-GB" sz="1900" dirty="0">
                <a:latin typeface="Comic Sans MS" panose="030F0702030302020204" pitchFamily="66" charset="0"/>
              </a:rPr>
              <a:t>facts or statistics can be used to support your points and avoid using your own opinion.</a:t>
            </a:r>
          </a:p>
          <a:p>
            <a:r>
              <a:rPr lang="en-GB" sz="1900" b="1" dirty="0">
                <a:latin typeface="Comic Sans MS" panose="030F0702030302020204" pitchFamily="66" charset="0"/>
              </a:rPr>
              <a:t>Formal language:</a:t>
            </a:r>
            <a:r>
              <a:rPr lang="en-GB" sz="1900" dirty="0">
                <a:latin typeface="Comic Sans MS" panose="030F0702030302020204" pitchFamily="66" charset="0"/>
              </a:rPr>
              <a:t> avoid chatty, friendly language in your report as it should be written to inform.</a:t>
            </a:r>
          </a:p>
          <a:p>
            <a:r>
              <a:rPr lang="en-GB" sz="1900" b="1" dirty="0">
                <a:latin typeface="Comic Sans MS" panose="030F0702030302020204" pitchFamily="66" charset="0"/>
              </a:rPr>
              <a:t>Third person: </a:t>
            </a:r>
            <a:r>
              <a:rPr lang="en-GB" sz="1900" dirty="0">
                <a:latin typeface="Comic Sans MS" panose="030F0702030302020204" pitchFamily="66" charset="0"/>
              </a:rPr>
              <a:t>newspaper reports are written in the third person using the names of those involved and pronouns such as ‘he’, ‘she’ or ‘they’.</a:t>
            </a:r>
          </a:p>
          <a:p>
            <a:r>
              <a:rPr lang="en-GB" sz="1900" b="1" dirty="0">
                <a:latin typeface="Comic Sans MS" panose="030F0702030302020204" pitchFamily="66" charset="0"/>
              </a:rPr>
              <a:t>Past tense: </a:t>
            </a:r>
            <a:r>
              <a:rPr lang="en-GB" sz="1900" dirty="0">
                <a:latin typeface="Comic Sans MS" panose="030F0702030302020204" pitchFamily="66" charset="0"/>
              </a:rPr>
              <a:t>the main part of the report should be written in the past as the event has already happened.</a:t>
            </a:r>
          </a:p>
          <a:p>
            <a:endParaRPr lang="en-GB" sz="1900" dirty="0">
              <a:latin typeface="Comic Sans MS" panose="030F0702030302020204" pitchFamily="66" charset="0"/>
            </a:endParaRPr>
          </a:p>
        </p:txBody>
      </p:sp>
      <p:pic>
        <p:nvPicPr>
          <p:cNvPr id="5124" name="Picture 4" descr="The Newspaper Reports Teaching Pack | Articles for kids, News articles for  kids, Newspaper report">
            <a:extLst>
              <a:ext uri="{FF2B5EF4-FFF2-40B4-BE49-F238E27FC236}">
                <a16:creationId xmlns:a16="http://schemas.microsoft.com/office/drawing/2014/main" id="{0B27BADE-1D31-4025-8BFA-A33EC26D0A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3102" y="0"/>
            <a:ext cx="3168897" cy="2243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1851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CC57B-807B-47A1-A312-56E978F3DFC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BED3723-5E31-4FFD-B99F-DA1A06CD1BDE}"/>
              </a:ext>
            </a:extLst>
          </p:cNvPr>
          <p:cNvSpPr>
            <a:spLocks noGrp="1"/>
          </p:cNvSpPr>
          <p:nvPr>
            <p:ph idx="1"/>
          </p:nvPr>
        </p:nvSpPr>
        <p:spPr>
          <a:xfrm>
            <a:off x="677334" y="2160589"/>
            <a:ext cx="6760414" cy="3880773"/>
          </a:xfrm>
        </p:spPr>
        <p:txBody>
          <a:bodyPr>
            <a:normAutofit/>
          </a:bodyPr>
          <a:lstStyle/>
          <a:p>
            <a:r>
              <a:rPr lang="en-GB" sz="2100" dirty="0">
                <a:latin typeface="Comic Sans MS" panose="030F0702030302020204" pitchFamily="66" charset="0"/>
              </a:rPr>
              <a:t>Before you begin writing your newspaper report today, you need to set your newspaper out correctly!</a:t>
            </a:r>
          </a:p>
          <a:p>
            <a:endParaRPr lang="en-GB" sz="2100" dirty="0">
              <a:latin typeface="Comic Sans MS" panose="030F0702030302020204" pitchFamily="66" charset="0"/>
            </a:endParaRPr>
          </a:p>
          <a:p>
            <a:r>
              <a:rPr lang="en-GB" sz="2100" dirty="0">
                <a:latin typeface="Comic Sans MS" panose="030F0702030302020204" pitchFamily="66" charset="0"/>
              </a:rPr>
              <a:t>You can fold your page in half to create columns. </a:t>
            </a:r>
          </a:p>
        </p:txBody>
      </p:sp>
      <p:pic>
        <p:nvPicPr>
          <p:cNvPr id="4" name="Picture 3">
            <a:extLst>
              <a:ext uri="{FF2B5EF4-FFF2-40B4-BE49-F238E27FC236}">
                <a16:creationId xmlns:a16="http://schemas.microsoft.com/office/drawing/2014/main" id="{BF5FDDF8-E79A-41FB-A672-E204D0AA3F8B}"/>
              </a:ext>
            </a:extLst>
          </p:cNvPr>
          <p:cNvPicPr>
            <a:picLocks noChangeAspect="1"/>
          </p:cNvPicPr>
          <p:nvPr/>
        </p:nvPicPr>
        <p:blipFill rotWithShape="1">
          <a:blip r:embed="rId2"/>
          <a:srcRect l="31237" t="26391" r="47809" b="11909"/>
          <a:stretch/>
        </p:blipFill>
        <p:spPr>
          <a:xfrm>
            <a:off x="7437748" y="-1"/>
            <a:ext cx="4754253" cy="6875397"/>
          </a:xfrm>
          <a:prstGeom prst="rect">
            <a:avLst/>
          </a:prstGeom>
        </p:spPr>
      </p:pic>
    </p:spTree>
    <p:extLst>
      <p:ext uri="{BB962C8B-B14F-4D97-AF65-F5344CB8AC3E}">
        <p14:creationId xmlns:p14="http://schemas.microsoft.com/office/powerpoint/2010/main" val="1962365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6B4E222-E246-43BE-8D65-BDE5E617BCD7}"/>
              </a:ext>
            </a:extLst>
          </p:cNvPr>
          <p:cNvPicPr>
            <a:picLocks noChangeAspect="1"/>
          </p:cNvPicPr>
          <p:nvPr/>
        </p:nvPicPr>
        <p:blipFill rotWithShape="1">
          <a:blip r:embed="rId2"/>
          <a:srcRect l="52038" t="18419" r="18272" b="11828"/>
          <a:stretch/>
        </p:blipFill>
        <p:spPr>
          <a:xfrm>
            <a:off x="3501213" y="0"/>
            <a:ext cx="5189575" cy="6858000"/>
          </a:xfrm>
          <a:prstGeom prst="rect">
            <a:avLst/>
          </a:prstGeom>
        </p:spPr>
      </p:pic>
    </p:spTree>
    <p:extLst>
      <p:ext uri="{BB962C8B-B14F-4D97-AF65-F5344CB8AC3E}">
        <p14:creationId xmlns:p14="http://schemas.microsoft.com/office/powerpoint/2010/main" val="4107579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195BD4-1FBE-4EF9-AC15-B4DEE312DFC7}"/>
              </a:ext>
            </a:extLst>
          </p:cNvPr>
          <p:cNvSpPr>
            <a:spLocks noGrp="1"/>
          </p:cNvSpPr>
          <p:nvPr>
            <p:ph idx="1"/>
          </p:nvPr>
        </p:nvSpPr>
        <p:spPr>
          <a:xfrm>
            <a:off x="677334" y="3810000"/>
            <a:ext cx="8596668" cy="3880773"/>
          </a:xfrm>
        </p:spPr>
        <p:txBody>
          <a:bodyPr>
            <a:normAutofit/>
          </a:bodyPr>
          <a:lstStyle/>
          <a:p>
            <a:r>
              <a:rPr lang="en-GB" sz="2100" dirty="0">
                <a:latin typeface="Comic Sans MS" panose="030F0702030302020204" pitchFamily="66" charset="0"/>
              </a:rPr>
              <a:t>Remember, the headline should be large, bold and eye-catching.</a:t>
            </a:r>
          </a:p>
          <a:p>
            <a:r>
              <a:rPr lang="en-GB" sz="2100" dirty="0">
                <a:latin typeface="Comic Sans MS" panose="030F0702030302020204" pitchFamily="66" charset="0"/>
              </a:rPr>
              <a:t>How will you write your headline? What size will it be?</a:t>
            </a:r>
          </a:p>
          <a:p>
            <a:endParaRPr lang="en-GB" sz="2100" dirty="0">
              <a:latin typeface="Comic Sans MS" panose="030F0702030302020204" pitchFamily="66" charset="0"/>
            </a:endParaRPr>
          </a:p>
          <a:p>
            <a:r>
              <a:rPr lang="en-GB" sz="2100" dirty="0">
                <a:latin typeface="Comic Sans MS" panose="030F0702030302020204" pitchFamily="66" charset="0"/>
              </a:rPr>
              <a:t>Think about the headlines and subtitles we thought of last week.</a:t>
            </a:r>
          </a:p>
          <a:p>
            <a:r>
              <a:rPr lang="en-GB" sz="2100" dirty="0">
                <a:latin typeface="Comic Sans MS" panose="030F0702030302020204" pitchFamily="66" charset="0"/>
              </a:rPr>
              <a:t>What headline and subtitle are you going to use?</a:t>
            </a:r>
          </a:p>
        </p:txBody>
      </p:sp>
      <p:pic>
        <p:nvPicPr>
          <p:cNvPr id="1026" name="Picture 2" descr="Features of a Newspaper Report KS2 | First News Education">
            <a:extLst>
              <a:ext uri="{FF2B5EF4-FFF2-40B4-BE49-F238E27FC236}">
                <a16:creationId xmlns:a16="http://schemas.microsoft.com/office/drawing/2014/main" id="{6CE879C5-207D-4423-92E4-D9DE47318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0668" y="25400"/>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4232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AFDA1-A2A8-4D7E-B49F-84DC02DD2C05}"/>
              </a:ext>
            </a:extLst>
          </p:cNvPr>
          <p:cNvSpPr>
            <a:spLocks noGrp="1"/>
          </p:cNvSpPr>
          <p:nvPr>
            <p:ph type="title"/>
          </p:nvPr>
        </p:nvSpPr>
        <p:spPr/>
        <p:txBody>
          <a:bodyPr>
            <a:normAutofit/>
          </a:bodyPr>
          <a:lstStyle/>
          <a:p>
            <a:r>
              <a:rPr lang="en-GB" sz="5400" dirty="0">
                <a:latin typeface="Comic Sans MS" panose="030F0702030302020204" pitchFamily="66" charset="0"/>
              </a:rPr>
              <a:t>Activity 1</a:t>
            </a:r>
          </a:p>
        </p:txBody>
      </p:sp>
      <p:sp>
        <p:nvSpPr>
          <p:cNvPr id="3" name="Content Placeholder 2">
            <a:extLst>
              <a:ext uri="{FF2B5EF4-FFF2-40B4-BE49-F238E27FC236}">
                <a16:creationId xmlns:a16="http://schemas.microsoft.com/office/drawing/2014/main" id="{D88B79AE-5D57-4A03-8217-14FD8D5644E8}"/>
              </a:ext>
            </a:extLst>
          </p:cNvPr>
          <p:cNvSpPr>
            <a:spLocks noGrp="1"/>
          </p:cNvSpPr>
          <p:nvPr>
            <p:ph idx="1"/>
          </p:nvPr>
        </p:nvSpPr>
        <p:spPr>
          <a:xfrm>
            <a:off x="405353" y="1930400"/>
            <a:ext cx="6956982" cy="3880773"/>
          </a:xfrm>
        </p:spPr>
        <p:txBody>
          <a:bodyPr>
            <a:noAutofit/>
          </a:bodyPr>
          <a:lstStyle/>
          <a:p>
            <a:r>
              <a:rPr lang="en-GB" sz="2100" dirty="0">
                <a:latin typeface="Comic Sans MS" panose="030F0702030302020204" pitchFamily="66" charset="0"/>
              </a:rPr>
              <a:t>Set your page up like a newspaper!</a:t>
            </a:r>
          </a:p>
          <a:p>
            <a:endParaRPr lang="en-GB" sz="2100" dirty="0">
              <a:latin typeface="Comic Sans MS" panose="030F0702030302020204" pitchFamily="66" charset="0"/>
            </a:endParaRPr>
          </a:p>
          <a:p>
            <a:r>
              <a:rPr lang="en-GB" sz="2100" dirty="0">
                <a:latin typeface="Comic Sans MS" panose="030F0702030302020204" pitchFamily="66" charset="0"/>
              </a:rPr>
              <a:t>1. Fold the page in half (to create columns)</a:t>
            </a:r>
          </a:p>
          <a:p>
            <a:r>
              <a:rPr lang="en-GB" sz="2100" dirty="0">
                <a:latin typeface="Comic Sans MS" panose="030F0702030302020204" pitchFamily="66" charset="0"/>
              </a:rPr>
              <a:t>2. Write the name of the newspaper at the top of your page</a:t>
            </a:r>
          </a:p>
          <a:p>
            <a:r>
              <a:rPr lang="en-GB" sz="2100" dirty="0">
                <a:latin typeface="Comic Sans MS" panose="030F0702030302020204" pitchFamily="66" charset="0"/>
              </a:rPr>
              <a:t>3. Write the price of the newspaper and the newspaper website underneath</a:t>
            </a:r>
          </a:p>
          <a:p>
            <a:r>
              <a:rPr lang="en-GB" sz="2100" dirty="0">
                <a:latin typeface="Comic Sans MS" panose="030F0702030302020204" pitchFamily="66" charset="0"/>
              </a:rPr>
              <a:t>4. Write the headline of your newspaper report</a:t>
            </a:r>
          </a:p>
          <a:p>
            <a:r>
              <a:rPr lang="en-GB" sz="2100" dirty="0">
                <a:latin typeface="Comic Sans MS" panose="030F0702030302020204" pitchFamily="66" charset="0"/>
              </a:rPr>
              <a:t>5. Write the subtitle of your newspaper report</a:t>
            </a:r>
          </a:p>
          <a:p>
            <a:r>
              <a:rPr lang="en-GB" sz="2100" dirty="0">
                <a:latin typeface="Comic Sans MS" panose="030F0702030302020204" pitchFamily="66" charset="0"/>
              </a:rPr>
              <a:t>6. Write your name (as the journalist) underneath</a:t>
            </a:r>
          </a:p>
        </p:txBody>
      </p:sp>
      <p:pic>
        <p:nvPicPr>
          <p:cNvPr id="4" name="Picture 3">
            <a:extLst>
              <a:ext uri="{FF2B5EF4-FFF2-40B4-BE49-F238E27FC236}">
                <a16:creationId xmlns:a16="http://schemas.microsoft.com/office/drawing/2014/main" id="{A29EA48F-1820-45CA-9DB6-CBFA6AE1B4A6}"/>
              </a:ext>
            </a:extLst>
          </p:cNvPr>
          <p:cNvPicPr>
            <a:picLocks noChangeAspect="1"/>
          </p:cNvPicPr>
          <p:nvPr/>
        </p:nvPicPr>
        <p:blipFill rotWithShape="1">
          <a:blip r:embed="rId2"/>
          <a:srcRect l="52749" t="18419" r="19153" b="11828"/>
          <a:stretch/>
        </p:blipFill>
        <p:spPr>
          <a:xfrm>
            <a:off x="7280634" y="0"/>
            <a:ext cx="4911366" cy="6858000"/>
          </a:xfrm>
          <a:prstGeom prst="rect">
            <a:avLst/>
          </a:prstGeom>
        </p:spPr>
      </p:pic>
    </p:spTree>
    <p:extLst>
      <p:ext uri="{BB962C8B-B14F-4D97-AF65-F5344CB8AC3E}">
        <p14:creationId xmlns:p14="http://schemas.microsoft.com/office/powerpoint/2010/main" val="36649329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E8B94CC-8FF8-41AF-A809-BE56D7C72B30}"/>
              </a:ext>
            </a:extLst>
          </p:cNvPr>
          <p:cNvSpPr>
            <a:spLocks noGrp="1"/>
          </p:cNvSpPr>
          <p:nvPr>
            <p:ph idx="1"/>
          </p:nvPr>
        </p:nvSpPr>
        <p:spPr>
          <a:xfrm>
            <a:off x="464166" y="3998120"/>
            <a:ext cx="9895892" cy="3880773"/>
          </a:xfrm>
        </p:spPr>
        <p:txBody>
          <a:bodyPr>
            <a:normAutofit/>
          </a:bodyPr>
          <a:lstStyle/>
          <a:p>
            <a:r>
              <a:rPr lang="en-GB" sz="2100" dirty="0">
                <a:latin typeface="Comic Sans MS" panose="030F0702030302020204" pitchFamily="66" charset="0"/>
              </a:rPr>
              <a:t>You will be writing the first paragraph of your newspaper report today.</a:t>
            </a:r>
          </a:p>
          <a:p>
            <a:endParaRPr lang="en-GB" sz="2100" dirty="0">
              <a:latin typeface="Comic Sans MS" panose="030F0702030302020204" pitchFamily="66" charset="0"/>
            </a:endParaRPr>
          </a:p>
          <a:p>
            <a:r>
              <a:rPr lang="en-GB" sz="2100" dirty="0">
                <a:latin typeface="Comic Sans MS" panose="030F0702030302020204" pitchFamily="66" charset="0"/>
              </a:rPr>
              <a:t>What can you remember about the first paragraph?</a:t>
            </a:r>
          </a:p>
          <a:p>
            <a:r>
              <a:rPr lang="en-GB" sz="2100" dirty="0">
                <a:latin typeface="Comic Sans MS" panose="030F0702030302020204" pitchFamily="66" charset="0"/>
              </a:rPr>
              <a:t>What does it need?</a:t>
            </a:r>
          </a:p>
          <a:p>
            <a:endParaRPr lang="en-GB" sz="2100" dirty="0">
              <a:latin typeface="Comic Sans MS" panose="030F0702030302020204" pitchFamily="66" charset="0"/>
            </a:endParaRPr>
          </a:p>
          <a:p>
            <a:r>
              <a:rPr lang="en-GB" sz="2100" i="1" dirty="0">
                <a:latin typeface="Comic Sans MS" panose="030F0702030302020204" pitchFamily="66" charset="0"/>
              </a:rPr>
              <a:t>It needs to answer the 5Ws.</a:t>
            </a:r>
          </a:p>
        </p:txBody>
      </p:sp>
      <p:pic>
        <p:nvPicPr>
          <p:cNvPr id="2050" name="Picture 2" descr="Learn How to Ask the 5 W&amp;#39;s + H + E Questions | The Wrightslaw Way">
            <a:extLst>
              <a:ext uri="{FF2B5EF4-FFF2-40B4-BE49-F238E27FC236}">
                <a16:creationId xmlns:a16="http://schemas.microsoft.com/office/drawing/2014/main" id="{88567485-E486-4644-82B3-E803B46E85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0862" y="92870"/>
            <a:ext cx="4762500" cy="390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853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62A16D-5EF6-4D67-8801-DF9EBDB721EF}"/>
              </a:ext>
            </a:extLst>
          </p:cNvPr>
          <p:cNvSpPr>
            <a:spLocks noGrp="1"/>
          </p:cNvSpPr>
          <p:nvPr>
            <p:ph idx="1"/>
          </p:nvPr>
        </p:nvSpPr>
        <p:spPr>
          <a:xfrm>
            <a:off x="405353" y="4359897"/>
            <a:ext cx="9502218" cy="2498103"/>
          </a:xfrm>
        </p:spPr>
        <p:txBody>
          <a:bodyPr>
            <a:normAutofit/>
          </a:bodyPr>
          <a:lstStyle/>
          <a:p>
            <a:r>
              <a:rPr lang="en-GB" sz="2100" dirty="0">
                <a:latin typeface="Comic Sans MS" panose="030F0702030302020204" pitchFamily="66" charset="0"/>
              </a:rPr>
              <a:t>What are the answers to these questions for your newspaper article?</a:t>
            </a:r>
          </a:p>
          <a:p>
            <a:r>
              <a:rPr lang="en-GB" sz="2100" dirty="0">
                <a:latin typeface="Comic Sans MS" panose="030F0702030302020204" pitchFamily="66" charset="0"/>
              </a:rPr>
              <a:t>What will you include in your first paragraph?</a:t>
            </a:r>
          </a:p>
        </p:txBody>
      </p:sp>
      <p:pic>
        <p:nvPicPr>
          <p:cNvPr id="4" name="Picture 2" descr="Learn How to Ask the 5 W&amp;#39;s + H + E Questions | The Wrightslaw Way">
            <a:extLst>
              <a:ext uri="{FF2B5EF4-FFF2-40B4-BE49-F238E27FC236}">
                <a16:creationId xmlns:a16="http://schemas.microsoft.com/office/drawing/2014/main" id="{3545C3B9-D113-4BCC-9186-006585C696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0862" y="92870"/>
            <a:ext cx="4762500" cy="390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02578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77BC7-2771-4C57-BDF5-3FC57C97218C}"/>
              </a:ext>
            </a:extLst>
          </p:cNvPr>
          <p:cNvSpPr>
            <a:spLocks noGrp="1"/>
          </p:cNvSpPr>
          <p:nvPr>
            <p:ph type="title"/>
          </p:nvPr>
        </p:nvSpPr>
        <p:spPr/>
        <p:txBody>
          <a:bodyPr>
            <a:normAutofit/>
          </a:bodyPr>
          <a:lstStyle/>
          <a:p>
            <a:r>
              <a:rPr lang="en-GB" sz="5400" dirty="0">
                <a:latin typeface="Comic Sans MS" panose="030F0702030302020204" pitchFamily="66" charset="0"/>
              </a:rPr>
              <a:t>My Introduction</a:t>
            </a:r>
          </a:p>
        </p:txBody>
      </p:sp>
      <p:sp>
        <p:nvSpPr>
          <p:cNvPr id="3" name="Content Placeholder 2">
            <a:extLst>
              <a:ext uri="{FF2B5EF4-FFF2-40B4-BE49-F238E27FC236}">
                <a16:creationId xmlns:a16="http://schemas.microsoft.com/office/drawing/2014/main" id="{257AEB1A-4834-488F-B6D0-804E022EB622}"/>
              </a:ext>
            </a:extLst>
          </p:cNvPr>
          <p:cNvSpPr>
            <a:spLocks noGrp="1"/>
          </p:cNvSpPr>
          <p:nvPr>
            <p:ph idx="1"/>
          </p:nvPr>
        </p:nvSpPr>
        <p:spPr>
          <a:xfrm>
            <a:off x="677334" y="2535810"/>
            <a:ext cx="8596668" cy="3505552"/>
          </a:xfrm>
        </p:spPr>
        <p:txBody>
          <a:bodyPr>
            <a:normAutofit/>
          </a:bodyPr>
          <a:lstStyle/>
          <a:p>
            <a:r>
              <a:rPr lang="en-GB" sz="2100" dirty="0">
                <a:latin typeface="Comic Sans MS" panose="030F0702030302020204" pitchFamily="66" charset="0"/>
              </a:rPr>
              <a:t>Globally, people waste almost a billion tonnes of food a year, a UN Report has revealed. The report, conducted in 2020, highlighted two main reasons for this. Firstly, people are simply buying too much food. This is exacerbated by food deals such as ‘buy one get one free.’ Additionally, people are not using food in time. They throw it away too soon, because of the date on the packaging. This is, in part, due to uncertainty around food labels such as ‘best by’ and ‘sell by.’ </a:t>
            </a:r>
          </a:p>
          <a:p>
            <a:endParaRPr lang="en-GB" sz="2100" dirty="0">
              <a:latin typeface="Comic Sans MS" panose="030F0702030302020204" pitchFamily="66" charset="0"/>
            </a:endParaRPr>
          </a:p>
        </p:txBody>
      </p:sp>
      <p:sp>
        <p:nvSpPr>
          <p:cNvPr id="4" name="Rectangle 3">
            <a:extLst>
              <a:ext uri="{FF2B5EF4-FFF2-40B4-BE49-F238E27FC236}">
                <a16:creationId xmlns:a16="http://schemas.microsoft.com/office/drawing/2014/main" id="{7C548D14-B754-4ECB-92F8-7A2913470DF5}"/>
              </a:ext>
            </a:extLst>
          </p:cNvPr>
          <p:cNvSpPr/>
          <p:nvPr/>
        </p:nvSpPr>
        <p:spPr>
          <a:xfrm>
            <a:off x="6478955" y="129264"/>
            <a:ext cx="5590094" cy="2031325"/>
          </a:xfrm>
          <a:prstGeom prst="rect">
            <a:avLst/>
          </a:prstGeom>
          <a:solidFill>
            <a:srgbClr val="FFFF00"/>
          </a:solidFill>
        </p:spPr>
        <p:txBody>
          <a:bodyPr wrap="square">
            <a:spAutoFit/>
          </a:bodyPr>
          <a:lstStyle/>
          <a:p>
            <a:pPr algn="ctr"/>
            <a:r>
              <a:rPr lang="en-GB" dirty="0">
                <a:latin typeface="Comic Sans MS" panose="030F0702030302020204" pitchFamily="66" charset="0"/>
              </a:rPr>
              <a:t>What features of writing can you spot?</a:t>
            </a:r>
          </a:p>
          <a:p>
            <a:pPr algn="ctr"/>
            <a:r>
              <a:rPr lang="en-GB" dirty="0">
                <a:latin typeface="Comic Sans MS" panose="030F0702030302020204" pitchFamily="66" charset="0"/>
              </a:rPr>
              <a:t>What has impressed you with my writing?</a:t>
            </a:r>
          </a:p>
          <a:p>
            <a:pPr algn="ctr"/>
            <a:r>
              <a:rPr lang="en-GB" dirty="0">
                <a:latin typeface="Comic Sans MS" panose="030F0702030302020204" pitchFamily="66" charset="0"/>
              </a:rPr>
              <a:t>Is there anything I could do to improve?</a:t>
            </a:r>
          </a:p>
          <a:p>
            <a:pPr algn="ctr"/>
            <a:r>
              <a:rPr lang="en-GB" dirty="0">
                <a:latin typeface="Comic Sans MS" panose="030F0702030302020204" pitchFamily="66" charset="0"/>
              </a:rPr>
              <a:t>What have I included from the checklist?</a:t>
            </a:r>
          </a:p>
          <a:p>
            <a:pPr algn="ctr"/>
            <a:r>
              <a:rPr lang="en-GB" dirty="0">
                <a:latin typeface="Comic Sans MS" panose="030F0702030302020204" pitchFamily="66" charset="0"/>
              </a:rPr>
              <a:t>What is left to include?</a:t>
            </a:r>
          </a:p>
          <a:p>
            <a:pPr algn="ctr"/>
            <a:r>
              <a:rPr lang="en-GB" dirty="0">
                <a:latin typeface="Comic Sans MS" panose="030F0702030302020204" pitchFamily="66" charset="0"/>
              </a:rPr>
              <a:t>Jot down any impressive words/phrases you would like to magpie on your whiteboards.</a:t>
            </a:r>
          </a:p>
        </p:txBody>
      </p:sp>
    </p:spTree>
    <p:extLst>
      <p:ext uri="{BB962C8B-B14F-4D97-AF65-F5344CB8AC3E}">
        <p14:creationId xmlns:p14="http://schemas.microsoft.com/office/powerpoint/2010/main" val="18843668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5C04CF-D648-4CC5-A10B-3091D3B47AD2}"/>
              </a:ext>
            </a:extLst>
          </p:cNvPr>
          <p:cNvSpPr>
            <a:spLocks noGrp="1"/>
          </p:cNvSpPr>
          <p:nvPr>
            <p:ph idx="1"/>
          </p:nvPr>
        </p:nvSpPr>
        <p:spPr>
          <a:xfrm>
            <a:off x="583066" y="3847987"/>
            <a:ext cx="8596668" cy="3880773"/>
          </a:xfrm>
        </p:spPr>
        <p:txBody>
          <a:bodyPr>
            <a:normAutofit/>
          </a:bodyPr>
          <a:lstStyle/>
          <a:p>
            <a:r>
              <a:rPr lang="en-GB" sz="2100" dirty="0">
                <a:latin typeface="Comic Sans MS" panose="030F0702030302020204" pitchFamily="66" charset="0"/>
              </a:rPr>
              <a:t>I am looking for all of these things in your writing </a:t>
            </a:r>
            <a:r>
              <a:rPr lang="en-GB" sz="2100" b="1" u="sng" dirty="0">
                <a:latin typeface="Comic Sans MS" panose="030F0702030302020204" pitchFamily="66" charset="0"/>
              </a:rPr>
              <a:t>this week</a:t>
            </a:r>
            <a:r>
              <a:rPr lang="en-GB" sz="2100" dirty="0">
                <a:latin typeface="Comic Sans MS" panose="030F0702030302020204" pitchFamily="66" charset="0"/>
              </a:rPr>
              <a:t>.</a:t>
            </a:r>
          </a:p>
          <a:p>
            <a:r>
              <a:rPr lang="en-GB" sz="2100" dirty="0">
                <a:latin typeface="Comic Sans MS" panose="030F0702030302020204" pitchFamily="66" charset="0"/>
              </a:rPr>
              <a:t>You don’t have to include </a:t>
            </a:r>
            <a:r>
              <a:rPr lang="en-GB" sz="2100" b="1" u="sng" dirty="0">
                <a:latin typeface="Comic Sans MS" panose="030F0702030302020204" pitchFamily="66" charset="0"/>
              </a:rPr>
              <a:t>everything</a:t>
            </a:r>
            <a:r>
              <a:rPr lang="en-GB" sz="2100" dirty="0">
                <a:latin typeface="Comic Sans MS" panose="030F0702030302020204" pitchFamily="66" charset="0"/>
              </a:rPr>
              <a:t> on the checklist in your writing today.</a:t>
            </a:r>
          </a:p>
          <a:p>
            <a:endParaRPr lang="en-GB" sz="2100" dirty="0">
              <a:latin typeface="Comic Sans MS" panose="030F0702030302020204" pitchFamily="66" charset="0"/>
            </a:endParaRPr>
          </a:p>
          <a:p>
            <a:r>
              <a:rPr lang="en-GB" sz="2100" dirty="0">
                <a:latin typeface="Comic Sans MS" panose="030F0702030302020204" pitchFamily="66" charset="0"/>
              </a:rPr>
              <a:t>We have looked at each of the features on the checklist in our English lessons over the last week or so.</a:t>
            </a:r>
          </a:p>
        </p:txBody>
      </p:sp>
      <p:pic>
        <p:nvPicPr>
          <p:cNvPr id="4" name="Picture 3">
            <a:extLst>
              <a:ext uri="{FF2B5EF4-FFF2-40B4-BE49-F238E27FC236}">
                <a16:creationId xmlns:a16="http://schemas.microsoft.com/office/drawing/2014/main" id="{37B19F55-7651-4DF7-A512-00AE05907D7D}"/>
              </a:ext>
            </a:extLst>
          </p:cNvPr>
          <p:cNvPicPr>
            <a:picLocks noChangeAspect="1"/>
          </p:cNvPicPr>
          <p:nvPr/>
        </p:nvPicPr>
        <p:blipFill rotWithShape="1">
          <a:blip r:embed="rId2"/>
          <a:srcRect l="42989" t="28148" r="17423" b="33334"/>
          <a:stretch/>
        </p:blipFill>
        <p:spPr>
          <a:xfrm>
            <a:off x="1487749" y="0"/>
            <a:ext cx="6779558" cy="3710512"/>
          </a:xfrm>
          <a:prstGeom prst="rect">
            <a:avLst/>
          </a:prstGeom>
        </p:spPr>
      </p:pic>
    </p:spTree>
    <p:extLst>
      <p:ext uri="{BB962C8B-B14F-4D97-AF65-F5344CB8AC3E}">
        <p14:creationId xmlns:p14="http://schemas.microsoft.com/office/powerpoint/2010/main" val="3250507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3D71D-65E8-40BC-8CE8-EDE68FD28823}"/>
              </a:ext>
            </a:extLst>
          </p:cNvPr>
          <p:cNvSpPr>
            <a:spLocks noGrp="1"/>
          </p:cNvSpPr>
          <p:nvPr>
            <p:ph type="title"/>
          </p:nvPr>
        </p:nvSpPr>
        <p:spPr/>
        <p:txBody>
          <a:bodyPr>
            <a:normAutofit/>
          </a:bodyPr>
          <a:lstStyle/>
          <a:p>
            <a:r>
              <a:rPr lang="en-GB" sz="5400" dirty="0">
                <a:latin typeface="Comic Sans MS" panose="030F0702030302020204" pitchFamily="66" charset="0"/>
              </a:rPr>
              <a:t>Activity: modelled writing </a:t>
            </a:r>
          </a:p>
        </p:txBody>
      </p:sp>
      <p:sp>
        <p:nvSpPr>
          <p:cNvPr id="3" name="Content Placeholder 2">
            <a:extLst>
              <a:ext uri="{FF2B5EF4-FFF2-40B4-BE49-F238E27FC236}">
                <a16:creationId xmlns:a16="http://schemas.microsoft.com/office/drawing/2014/main" id="{58A111B9-91CC-4B3B-8930-9E09D1059733}"/>
              </a:ext>
            </a:extLst>
          </p:cNvPr>
          <p:cNvSpPr>
            <a:spLocks noGrp="1"/>
          </p:cNvSpPr>
          <p:nvPr>
            <p:ph idx="1"/>
          </p:nvPr>
        </p:nvSpPr>
        <p:spPr/>
        <p:txBody>
          <a:bodyPr>
            <a:normAutofit/>
          </a:bodyPr>
          <a:lstStyle/>
          <a:p>
            <a:r>
              <a:rPr lang="en-GB" sz="2400" dirty="0">
                <a:latin typeface="Comic Sans MS" panose="030F0702030302020204" pitchFamily="66" charset="0"/>
              </a:rPr>
              <a:t>Use your planning template to write the introduction for your newspaper report. </a:t>
            </a:r>
            <a:endParaRPr lang="en-GB" sz="2400" b="1" dirty="0">
              <a:latin typeface="Comic Sans MS" panose="030F0702030302020204" pitchFamily="66" charset="0"/>
            </a:endParaRPr>
          </a:p>
        </p:txBody>
      </p:sp>
      <p:pic>
        <p:nvPicPr>
          <p:cNvPr id="4" name="Picture 3">
            <a:extLst>
              <a:ext uri="{FF2B5EF4-FFF2-40B4-BE49-F238E27FC236}">
                <a16:creationId xmlns:a16="http://schemas.microsoft.com/office/drawing/2014/main" id="{EB6F96D3-8773-425C-8AF4-0120C01A2C71}"/>
              </a:ext>
            </a:extLst>
          </p:cNvPr>
          <p:cNvPicPr>
            <a:picLocks noChangeAspect="1"/>
          </p:cNvPicPr>
          <p:nvPr/>
        </p:nvPicPr>
        <p:blipFill rotWithShape="1">
          <a:blip r:embed="rId2"/>
          <a:srcRect l="42989" t="28148" r="17423" b="33334"/>
          <a:stretch/>
        </p:blipFill>
        <p:spPr>
          <a:xfrm>
            <a:off x="1585889" y="2978870"/>
            <a:ext cx="6779558" cy="3710512"/>
          </a:xfrm>
          <a:prstGeom prst="rect">
            <a:avLst/>
          </a:prstGeom>
        </p:spPr>
      </p:pic>
    </p:spTree>
    <p:extLst>
      <p:ext uri="{BB962C8B-B14F-4D97-AF65-F5344CB8AC3E}">
        <p14:creationId xmlns:p14="http://schemas.microsoft.com/office/powerpoint/2010/main" val="1609787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9E53B-5419-44A4-BA6A-04EB74FCBA04}"/>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D6B1EE54-14D9-4EC1-A17A-5868070B40A6}"/>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Read back over your work and check that it makes sense.</a:t>
            </a:r>
          </a:p>
          <a:p>
            <a:r>
              <a:rPr lang="en-GB" sz="2100" dirty="0">
                <a:solidFill>
                  <a:srgbClr val="FF0000"/>
                </a:solidFill>
                <a:latin typeface="Comic Sans MS" panose="030F0702030302020204" pitchFamily="66" charset="0"/>
              </a:rPr>
              <a:t>Have you omitted any words?</a:t>
            </a:r>
          </a:p>
          <a:p>
            <a:r>
              <a:rPr lang="en-GB" sz="2100" dirty="0">
                <a:solidFill>
                  <a:srgbClr val="FF0000"/>
                </a:solidFill>
                <a:latin typeface="Comic Sans MS" panose="030F0702030302020204" pitchFamily="66" charset="0"/>
              </a:rPr>
              <a:t>Are your words spelt correctly? </a:t>
            </a:r>
          </a:p>
          <a:p>
            <a:r>
              <a:rPr lang="en-GB" sz="2100" dirty="0">
                <a:solidFill>
                  <a:srgbClr val="FF0000"/>
                </a:solidFill>
                <a:latin typeface="Comic Sans MS" panose="030F0702030302020204" pitchFamily="66" charset="0"/>
              </a:rPr>
              <a:t>Have you used commas in the correct places – especially with your relative clauses?</a:t>
            </a:r>
          </a:p>
          <a:p>
            <a:r>
              <a:rPr lang="en-GB" sz="2100" dirty="0">
                <a:solidFill>
                  <a:srgbClr val="FF0000"/>
                </a:solidFill>
                <a:latin typeface="Comic Sans MS" panose="030F0702030302020204" pitchFamily="66" charset="0"/>
              </a:rPr>
              <a:t>Have you written formally?</a:t>
            </a:r>
          </a:p>
          <a:p>
            <a:endParaRPr lang="en-GB" sz="2100" dirty="0">
              <a:solidFill>
                <a:srgbClr val="FF0000"/>
              </a:solidFill>
              <a:latin typeface="Comic Sans MS" panose="030F0702030302020204" pitchFamily="66" charset="0"/>
            </a:endParaRPr>
          </a:p>
          <a:p>
            <a:r>
              <a:rPr lang="en-GB" sz="2100" dirty="0">
                <a:solidFill>
                  <a:srgbClr val="FF0000"/>
                </a:solidFill>
                <a:latin typeface="Comic Sans MS" panose="030F0702030302020204" pitchFamily="66" charset="0"/>
              </a:rPr>
              <a:t>Edit and improve your work. </a:t>
            </a:r>
          </a:p>
        </p:txBody>
      </p:sp>
    </p:spTree>
    <p:extLst>
      <p:ext uri="{BB962C8B-B14F-4D97-AF65-F5344CB8AC3E}">
        <p14:creationId xmlns:p14="http://schemas.microsoft.com/office/powerpoint/2010/main" val="1652861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156E449-D237-415E-8801-3877E4CF8A29}"/>
              </a:ext>
            </a:extLst>
          </p:cNvPr>
          <p:cNvSpPr>
            <a:spLocks noGrp="1"/>
          </p:cNvSpPr>
          <p:nvPr>
            <p:ph type="ctrTitle"/>
          </p:nvPr>
        </p:nvSpPr>
        <p:spPr>
          <a:xfrm>
            <a:off x="537328" y="2404534"/>
            <a:ext cx="9209987" cy="1646302"/>
          </a:xfrm>
        </p:spPr>
        <p:txBody>
          <a:bodyPr/>
          <a:lstStyle/>
          <a:p>
            <a:r>
              <a:rPr lang="en-GB" sz="4800" dirty="0">
                <a:latin typeface="Comic Sans MS" panose="030F0702030302020204" pitchFamily="66" charset="0"/>
              </a:rPr>
              <a:t>Tuesday 28</a:t>
            </a:r>
            <a:r>
              <a:rPr lang="en-GB" sz="4800" baseline="30000" dirty="0">
                <a:latin typeface="Comic Sans MS" panose="030F0702030302020204" pitchFamily="66" charset="0"/>
              </a:rPr>
              <a:t>th</a:t>
            </a:r>
            <a:r>
              <a:rPr lang="en-GB" sz="4800" dirty="0">
                <a:latin typeface="Comic Sans MS" panose="030F0702030302020204" pitchFamily="66" charset="0"/>
              </a:rPr>
              <a:t> September 2021</a:t>
            </a:r>
          </a:p>
        </p:txBody>
      </p:sp>
      <p:sp>
        <p:nvSpPr>
          <p:cNvPr id="5" name="Subtitle 4">
            <a:extLst>
              <a:ext uri="{FF2B5EF4-FFF2-40B4-BE49-F238E27FC236}">
                <a16:creationId xmlns:a16="http://schemas.microsoft.com/office/drawing/2014/main" id="{C25BD716-32BF-48BE-A845-32A25CB2A9B5}"/>
              </a:ext>
            </a:extLst>
          </p:cNvPr>
          <p:cNvSpPr>
            <a:spLocks noGrp="1"/>
          </p:cNvSpPr>
          <p:nvPr>
            <p:ph type="subTitle" idx="1"/>
          </p:nvPr>
        </p:nvSpPr>
        <p:spPr>
          <a:xfrm>
            <a:off x="537328" y="4050833"/>
            <a:ext cx="8736675" cy="1368660"/>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organise writing appropriately</a:t>
            </a:r>
          </a:p>
          <a:p>
            <a:pPr algn="l"/>
            <a:r>
              <a:rPr lang="en-GB" sz="2100" dirty="0">
                <a:latin typeface="Comic Sans MS" panose="030F0702030302020204" pitchFamily="66" charset="0"/>
              </a:rPr>
              <a:t>C: Newspaper Reports</a:t>
            </a:r>
          </a:p>
        </p:txBody>
      </p:sp>
    </p:spTree>
    <p:extLst>
      <p:ext uri="{BB962C8B-B14F-4D97-AF65-F5344CB8AC3E}">
        <p14:creationId xmlns:p14="http://schemas.microsoft.com/office/powerpoint/2010/main" val="3825305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9F28E-A748-4A00-B27B-910BCD26007D}"/>
              </a:ext>
            </a:extLst>
          </p:cNvPr>
          <p:cNvSpPr>
            <a:spLocks noGrp="1"/>
          </p:cNvSpPr>
          <p:nvPr>
            <p:ph type="title"/>
          </p:nvPr>
        </p:nvSpPr>
        <p:spPr/>
        <p:txBody>
          <a:bodyPr>
            <a:normAutofit fontScale="90000"/>
          </a:bodyPr>
          <a:lstStyle/>
          <a:p>
            <a:r>
              <a:rPr lang="en-GB" sz="8800" dirty="0">
                <a:latin typeface="Showcard Gothic" panose="04020904020102020604" pitchFamily="82" charset="0"/>
              </a:rPr>
              <a:t>Homophones </a:t>
            </a:r>
          </a:p>
        </p:txBody>
      </p:sp>
      <p:sp>
        <p:nvSpPr>
          <p:cNvPr id="3" name="Content Placeholder 2">
            <a:extLst>
              <a:ext uri="{FF2B5EF4-FFF2-40B4-BE49-F238E27FC236}">
                <a16:creationId xmlns:a16="http://schemas.microsoft.com/office/drawing/2014/main" id="{E7139E58-C3D2-4028-9EF1-3450F7061BCF}"/>
              </a:ext>
            </a:extLst>
          </p:cNvPr>
          <p:cNvSpPr>
            <a:spLocks noGrp="1"/>
          </p:cNvSpPr>
          <p:nvPr>
            <p:ph idx="1"/>
          </p:nvPr>
        </p:nvSpPr>
        <p:spPr/>
        <p:txBody>
          <a:bodyPr>
            <a:normAutofit/>
          </a:bodyPr>
          <a:lstStyle/>
          <a:p>
            <a:r>
              <a:rPr lang="en-GB" sz="2100" dirty="0">
                <a:latin typeface="Comic Sans MS" panose="030F0702030302020204" pitchFamily="66" charset="0"/>
              </a:rPr>
              <a:t>What do you know about homophones?</a:t>
            </a:r>
          </a:p>
          <a:p>
            <a:endParaRPr lang="en-GB" sz="2100" dirty="0">
              <a:latin typeface="Comic Sans MS" panose="030F0702030302020204" pitchFamily="66" charset="0"/>
            </a:endParaRPr>
          </a:p>
          <a:p>
            <a:r>
              <a:rPr lang="en-US" sz="2100" i="1" dirty="0">
                <a:latin typeface="Comic Sans MS" panose="030F0702030302020204" pitchFamily="66" charset="0"/>
              </a:rPr>
              <a:t>Homophones are words which are spelt and pronounced the same but have different meanings. 'Homo' means 'same' and 'phone' comes from the Greek word meaning 'sound,’ so the literal meaning of 'homophone' is 'same sound.'</a:t>
            </a:r>
            <a:endParaRPr lang="en-GB" sz="2100" dirty="0">
              <a:latin typeface="Comic Sans MS" panose="030F0702030302020204" pitchFamily="66" charset="0"/>
            </a:endParaRPr>
          </a:p>
          <a:p>
            <a:endParaRPr lang="en-GB" sz="2100" dirty="0">
              <a:latin typeface="Comic Sans MS" panose="030F0702030302020204" pitchFamily="66" charset="0"/>
            </a:endParaRPr>
          </a:p>
          <a:p>
            <a:r>
              <a:rPr lang="en-GB" sz="2100" dirty="0">
                <a:latin typeface="Comic Sans MS" panose="030F0702030302020204" pitchFamily="66" charset="0"/>
              </a:rPr>
              <a:t>Lots of children are using the wrong homophones in their writing!</a:t>
            </a:r>
          </a:p>
        </p:txBody>
      </p:sp>
    </p:spTree>
    <p:extLst>
      <p:ext uri="{BB962C8B-B14F-4D97-AF65-F5344CB8AC3E}">
        <p14:creationId xmlns:p14="http://schemas.microsoft.com/office/powerpoint/2010/main" val="18574793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ir, there and they&amp;#39;re poster in 2021 | Teaching writing, Teaching  phonics, Writing skills">
            <a:extLst>
              <a:ext uri="{FF2B5EF4-FFF2-40B4-BE49-F238E27FC236}">
                <a16:creationId xmlns:a16="http://schemas.microsoft.com/office/drawing/2014/main" id="{5C49EA29-8D02-4410-AAEE-9B3F075F0D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3312" y="-1"/>
            <a:ext cx="4845377" cy="6865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976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Your and You&amp;#39;re Grammar Poster by Penny Lane | Teachers Pay Teachers">
            <a:extLst>
              <a:ext uri="{FF2B5EF4-FFF2-40B4-BE49-F238E27FC236}">
                <a16:creationId xmlns:a16="http://schemas.microsoft.com/office/drawing/2014/main" id="{9E57500B-C180-4887-8D3D-75DEAE8A81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8025" y="0"/>
            <a:ext cx="4835951" cy="6852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763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omophones: their, there, &amp;amp; they&amp;#39;re and to, too, &amp;amp; two Posters | TpT">
            <a:extLst>
              <a:ext uri="{FF2B5EF4-FFF2-40B4-BE49-F238E27FC236}">
                <a16:creationId xmlns:a16="http://schemas.microsoft.com/office/drawing/2014/main" id="{80C26F05-38D8-4FA6-BC66-FBC8B29247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7402" y="0"/>
            <a:ext cx="88571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255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8EBB28-07BB-4E33-9542-3589250CC75A}"/>
              </a:ext>
            </a:extLst>
          </p:cNvPr>
          <p:cNvSpPr>
            <a:spLocks noGrp="1"/>
          </p:cNvSpPr>
          <p:nvPr>
            <p:ph idx="1"/>
          </p:nvPr>
        </p:nvSpPr>
        <p:spPr>
          <a:xfrm>
            <a:off x="451091" y="3880773"/>
            <a:ext cx="8596668" cy="3880773"/>
          </a:xfrm>
        </p:spPr>
        <p:txBody>
          <a:bodyPr>
            <a:normAutofit/>
          </a:bodyPr>
          <a:lstStyle/>
          <a:p>
            <a:r>
              <a:rPr lang="en-GB" sz="2100" dirty="0">
                <a:latin typeface="Comic Sans MS" panose="030F0702030302020204" pitchFamily="66" charset="0"/>
              </a:rPr>
              <a:t>Think of some sentences involving these homophones that you could use in your newspaper reports this week!</a:t>
            </a:r>
          </a:p>
          <a:p>
            <a:endParaRPr lang="en-GB" sz="2100" dirty="0">
              <a:latin typeface="Comic Sans MS" panose="030F0702030302020204" pitchFamily="66" charset="0"/>
            </a:endParaRPr>
          </a:p>
          <a:p>
            <a:r>
              <a:rPr lang="en-GB" sz="2100" b="1" dirty="0">
                <a:latin typeface="Comic Sans MS" panose="030F0702030302020204" pitchFamily="66" charset="0"/>
              </a:rPr>
              <a:t>Note</a:t>
            </a:r>
            <a:r>
              <a:rPr lang="en-GB" sz="2100" dirty="0">
                <a:latin typeface="Comic Sans MS" panose="030F0702030302020204" pitchFamily="66" charset="0"/>
              </a:rPr>
              <a:t>: we will not be using they’re or you’re in our newspaper reports as these are contractions!</a:t>
            </a:r>
          </a:p>
          <a:p>
            <a:endParaRPr lang="en-GB" sz="2100" dirty="0">
              <a:latin typeface="Comic Sans MS" panose="030F0702030302020204" pitchFamily="66" charset="0"/>
            </a:endParaRPr>
          </a:p>
          <a:p>
            <a:r>
              <a:rPr lang="en-GB" sz="2100" dirty="0">
                <a:latin typeface="Comic Sans MS" panose="030F0702030302020204" pitchFamily="66" charset="0"/>
              </a:rPr>
              <a:t>Contractions should not be used when writing formally. </a:t>
            </a:r>
          </a:p>
        </p:txBody>
      </p:sp>
      <p:pic>
        <p:nvPicPr>
          <p:cNvPr id="7170" name="Picture 2" descr="Thinking Light Bulb Clip Art Idea Clipart Light Bulb Idea 821688 Jpg  #3t1KZT - Clipart Suggest">
            <a:extLst>
              <a:ext uri="{FF2B5EF4-FFF2-40B4-BE49-F238E27FC236}">
                <a16:creationId xmlns:a16="http://schemas.microsoft.com/office/drawing/2014/main" id="{43E77EA6-11B0-49C6-ABA1-AC831F6C59CE}"/>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r="11153"/>
          <a:stretch/>
        </p:blipFill>
        <p:spPr bwMode="auto">
          <a:xfrm>
            <a:off x="3459813" y="0"/>
            <a:ext cx="2579224" cy="38807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90515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5C04CF-D648-4CC5-A10B-3091D3B47AD2}"/>
              </a:ext>
            </a:extLst>
          </p:cNvPr>
          <p:cNvSpPr>
            <a:spLocks noGrp="1"/>
          </p:cNvSpPr>
          <p:nvPr>
            <p:ph idx="1"/>
          </p:nvPr>
        </p:nvSpPr>
        <p:spPr>
          <a:xfrm>
            <a:off x="583066" y="3847987"/>
            <a:ext cx="8596668" cy="3880773"/>
          </a:xfrm>
        </p:spPr>
        <p:txBody>
          <a:bodyPr>
            <a:normAutofit/>
          </a:bodyPr>
          <a:lstStyle/>
          <a:p>
            <a:r>
              <a:rPr lang="en-GB" sz="2000" dirty="0">
                <a:latin typeface="Comic Sans MS" panose="030F0702030302020204" pitchFamily="66" charset="0"/>
              </a:rPr>
              <a:t>Remember: I am looking for all of these things in your writing </a:t>
            </a:r>
            <a:r>
              <a:rPr lang="en-GB" sz="2000" b="1" u="sng" dirty="0">
                <a:latin typeface="Comic Sans MS" panose="030F0702030302020204" pitchFamily="66" charset="0"/>
              </a:rPr>
              <a:t>this week</a:t>
            </a:r>
            <a:r>
              <a:rPr lang="en-GB" sz="2000" dirty="0">
                <a:latin typeface="Comic Sans MS" panose="030F0702030302020204" pitchFamily="66" charset="0"/>
              </a:rPr>
              <a:t>.</a:t>
            </a:r>
          </a:p>
          <a:p>
            <a:r>
              <a:rPr lang="en-GB" sz="2000" dirty="0">
                <a:latin typeface="Comic Sans MS" panose="030F0702030302020204" pitchFamily="66" charset="0"/>
              </a:rPr>
              <a:t>You don’t have to include </a:t>
            </a:r>
            <a:r>
              <a:rPr lang="en-GB" sz="2000" b="1" u="sng" dirty="0">
                <a:latin typeface="Comic Sans MS" panose="030F0702030302020204" pitchFamily="66" charset="0"/>
              </a:rPr>
              <a:t>everything</a:t>
            </a:r>
            <a:r>
              <a:rPr lang="en-GB" sz="2000" dirty="0">
                <a:latin typeface="Comic Sans MS" panose="030F0702030302020204" pitchFamily="66" charset="0"/>
              </a:rPr>
              <a:t> on the checklist in your writing today.</a:t>
            </a:r>
          </a:p>
          <a:p>
            <a:endParaRPr lang="en-GB" sz="2000" dirty="0">
              <a:latin typeface="Comic Sans MS" panose="030F0702030302020204" pitchFamily="66" charset="0"/>
            </a:endParaRPr>
          </a:p>
          <a:p>
            <a:r>
              <a:rPr lang="en-GB" sz="2000" dirty="0">
                <a:latin typeface="Comic Sans MS" panose="030F0702030302020204" pitchFamily="66" charset="0"/>
              </a:rPr>
              <a:t>We have looked at each of the features on the checklist in our English lessons over the last week or so.</a:t>
            </a:r>
          </a:p>
        </p:txBody>
      </p:sp>
      <p:pic>
        <p:nvPicPr>
          <p:cNvPr id="4" name="Picture 3">
            <a:extLst>
              <a:ext uri="{FF2B5EF4-FFF2-40B4-BE49-F238E27FC236}">
                <a16:creationId xmlns:a16="http://schemas.microsoft.com/office/drawing/2014/main" id="{37B19F55-7651-4DF7-A512-00AE05907D7D}"/>
              </a:ext>
            </a:extLst>
          </p:cNvPr>
          <p:cNvPicPr>
            <a:picLocks noChangeAspect="1"/>
          </p:cNvPicPr>
          <p:nvPr/>
        </p:nvPicPr>
        <p:blipFill rotWithShape="1">
          <a:blip r:embed="rId2"/>
          <a:srcRect l="42989" t="28148" r="17423" b="33334"/>
          <a:stretch/>
        </p:blipFill>
        <p:spPr>
          <a:xfrm>
            <a:off x="1487749" y="0"/>
            <a:ext cx="6779558" cy="3710512"/>
          </a:xfrm>
          <a:prstGeom prst="rect">
            <a:avLst/>
          </a:prstGeom>
        </p:spPr>
      </p:pic>
    </p:spTree>
    <p:extLst>
      <p:ext uri="{BB962C8B-B14F-4D97-AF65-F5344CB8AC3E}">
        <p14:creationId xmlns:p14="http://schemas.microsoft.com/office/powerpoint/2010/main" val="23996129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D0EB2B-F41A-4E14-A490-8E912192140D}"/>
              </a:ext>
            </a:extLst>
          </p:cNvPr>
          <p:cNvSpPr>
            <a:spLocks noGrp="1"/>
          </p:cNvSpPr>
          <p:nvPr>
            <p:ph sz="half" idx="1"/>
          </p:nvPr>
        </p:nvSpPr>
        <p:spPr>
          <a:xfrm>
            <a:off x="677334" y="2697725"/>
            <a:ext cx="4184035" cy="3880772"/>
          </a:xfrm>
        </p:spPr>
        <p:txBody>
          <a:bodyPr>
            <a:normAutofit fontScale="92500" lnSpcReduction="20000"/>
          </a:bodyPr>
          <a:lstStyle/>
          <a:p>
            <a:r>
              <a:rPr lang="en-GB" sz="1900" dirty="0">
                <a:latin typeface="Comic Sans MS" panose="030F0702030302020204" pitchFamily="66" charset="0"/>
              </a:rPr>
              <a:t>Consumers around the world could be wasting more than twice as much food as thought. Previous estimates have been gross underestimates. The new UN report estimated that over 900 million tonnes of food is wasted each year, while around a third of all food produced is never eaten. Richard </a:t>
            </a:r>
            <a:r>
              <a:rPr lang="en-GB" sz="1900" dirty="0" err="1">
                <a:latin typeface="Comic Sans MS" panose="030F0702030302020204" pitchFamily="66" charset="0"/>
              </a:rPr>
              <a:t>Swannell</a:t>
            </a:r>
            <a:r>
              <a:rPr lang="en-GB" sz="1900" dirty="0">
                <a:latin typeface="Comic Sans MS" panose="030F0702030302020204" pitchFamily="66" charset="0"/>
              </a:rPr>
              <a:t> from Wrap told Fenner News, “The 923 million tonnes of food being wasted each year would fill 23 million 40-tonne trucks. Bumper to bumper, that is enough to circle the Earth seven times.” </a:t>
            </a:r>
          </a:p>
        </p:txBody>
      </p:sp>
      <p:sp>
        <p:nvSpPr>
          <p:cNvPr id="10" name="Content Placeholder 9">
            <a:extLst>
              <a:ext uri="{FF2B5EF4-FFF2-40B4-BE49-F238E27FC236}">
                <a16:creationId xmlns:a16="http://schemas.microsoft.com/office/drawing/2014/main" id="{09AC66DC-E847-46E7-B50A-CA4809D6A50C}"/>
              </a:ext>
            </a:extLst>
          </p:cNvPr>
          <p:cNvSpPr>
            <a:spLocks noGrp="1"/>
          </p:cNvSpPr>
          <p:nvPr>
            <p:ph sz="half" idx="2"/>
          </p:nvPr>
        </p:nvSpPr>
        <p:spPr>
          <a:xfrm>
            <a:off x="5089968" y="2697724"/>
            <a:ext cx="4184034" cy="3880773"/>
          </a:xfrm>
        </p:spPr>
        <p:txBody>
          <a:bodyPr>
            <a:normAutofit fontScale="92500" lnSpcReduction="20000"/>
          </a:bodyPr>
          <a:lstStyle/>
          <a:p>
            <a:r>
              <a:rPr lang="en-GB" dirty="0">
                <a:latin typeface="Comic Sans MS" panose="030F0702030302020204" pitchFamily="66" charset="0"/>
              </a:rPr>
              <a:t>Food waste, which exceeds £13.5 billion a year, is damaging the environment, as farming creates between 10 and 30% of the world’s greenhouse gas emissions. When food is thrown out, the pollution is created for nothing. The UN estimates that wasted food is responsible for 8-10% of global greenhouse gas emissions. “Reducing food waste would cut greenhouse gas emissions and slow the destruction of nature through land conversion and pollution,” stated Inger Andersen, the head of the UN Environment Programme.</a:t>
            </a:r>
          </a:p>
          <a:p>
            <a:endParaRPr lang="en-GB" dirty="0"/>
          </a:p>
        </p:txBody>
      </p:sp>
      <p:sp>
        <p:nvSpPr>
          <p:cNvPr id="4" name="Rectangle 3">
            <a:extLst>
              <a:ext uri="{FF2B5EF4-FFF2-40B4-BE49-F238E27FC236}">
                <a16:creationId xmlns:a16="http://schemas.microsoft.com/office/drawing/2014/main" id="{5F80B3E7-3A35-4D05-8E6B-8BF6E4A09ABA}"/>
              </a:ext>
            </a:extLst>
          </p:cNvPr>
          <p:cNvSpPr/>
          <p:nvPr/>
        </p:nvSpPr>
        <p:spPr>
          <a:xfrm>
            <a:off x="2136742" y="188565"/>
            <a:ext cx="5590094" cy="2031325"/>
          </a:xfrm>
          <a:prstGeom prst="rect">
            <a:avLst/>
          </a:prstGeom>
          <a:solidFill>
            <a:srgbClr val="FFFF00"/>
          </a:solidFill>
        </p:spPr>
        <p:txBody>
          <a:bodyPr wrap="square">
            <a:spAutoFit/>
          </a:bodyPr>
          <a:lstStyle/>
          <a:p>
            <a:pPr algn="ctr"/>
            <a:r>
              <a:rPr lang="en-GB" dirty="0">
                <a:latin typeface="Comic Sans MS" panose="030F0702030302020204" pitchFamily="66" charset="0"/>
              </a:rPr>
              <a:t>What features of writing can you spot?</a:t>
            </a:r>
          </a:p>
          <a:p>
            <a:pPr algn="ctr"/>
            <a:r>
              <a:rPr lang="en-GB" dirty="0">
                <a:latin typeface="Comic Sans MS" panose="030F0702030302020204" pitchFamily="66" charset="0"/>
              </a:rPr>
              <a:t>What has impressed you with my writing?</a:t>
            </a:r>
          </a:p>
          <a:p>
            <a:pPr algn="ctr"/>
            <a:r>
              <a:rPr lang="en-GB" dirty="0">
                <a:latin typeface="Comic Sans MS" panose="030F0702030302020204" pitchFamily="66" charset="0"/>
              </a:rPr>
              <a:t>Is there anything I could do to improve?</a:t>
            </a:r>
          </a:p>
          <a:p>
            <a:pPr algn="ctr"/>
            <a:r>
              <a:rPr lang="en-GB" dirty="0">
                <a:latin typeface="Comic Sans MS" panose="030F0702030302020204" pitchFamily="66" charset="0"/>
              </a:rPr>
              <a:t>What have I included from the checklist?</a:t>
            </a:r>
          </a:p>
          <a:p>
            <a:pPr algn="ctr"/>
            <a:r>
              <a:rPr lang="en-GB" dirty="0">
                <a:latin typeface="Comic Sans MS" panose="030F0702030302020204" pitchFamily="66" charset="0"/>
              </a:rPr>
              <a:t>What is left to include?</a:t>
            </a:r>
          </a:p>
          <a:p>
            <a:pPr algn="ctr"/>
            <a:r>
              <a:rPr lang="en-GB" dirty="0">
                <a:latin typeface="Comic Sans MS" panose="030F0702030302020204" pitchFamily="66" charset="0"/>
              </a:rPr>
              <a:t>Jot down any impressive words/phrases you would like to magpie on your whiteboards.</a:t>
            </a:r>
          </a:p>
        </p:txBody>
      </p:sp>
    </p:spTree>
    <p:extLst>
      <p:ext uri="{BB962C8B-B14F-4D97-AF65-F5344CB8AC3E}">
        <p14:creationId xmlns:p14="http://schemas.microsoft.com/office/powerpoint/2010/main" val="1535817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C87DC-F5AB-4CF5-BA54-3CCABA0A25F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CC9E282-D9EA-44A9-A193-877D79B5FF4E}"/>
              </a:ext>
            </a:extLst>
          </p:cNvPr>
          <p:cNvSpPr>
            <a:spLocks noGrp="1"/>
          </p:cNvSpPr>
          <p:nvPr>
            <p:ph idx="1"/>
          </p:nvPr>
        </p:nvSpPr>
        <p:spPr/>
        <p:txBody>
          <a:bodyPr>
            <a:normAutofit/>
          </a:bodyPr>
          <a:lstStyle/>
          <a:p>
            <a:r>
              <a:rPr lang="en-GB" sz="2100" dirty="0">
                <a:latin typeface="Comic Sans MS" panose="030F0702030302020204" pitchFamily="66" charset="0"/>
              </a:rPr>
              <a:t>Did you notice that I have written in columns and paragraphs?</a:t>
            </a:r>
          </a:p>
          <a:p>
            <a:endParaRPr lang="en-GB" sz="2100" dirty="0">
              <a:latin typeface="Comic Sans MS" panose="030F0702030302020204" pitchFamily="66" charset="0"/>
            </a:endParaRPr>
          </a:p>
          <a:p>
            <a:r>
              <a:rPr lang="en-GB" sz="2100" dirty="0">
                <a:latin typeface="Comic Sans MS" panose="030F0702030302020204" pitchFamily="66" charset="0"/>
              </a:rPr>
              <a:t>You should be writing in columns </a:t>
            </a:r>
            <a:r>
              <a:rPr lang="en-GB" sz="2100" i="1" dirty="0">
                <a:latin typeface="Comic Sans MS" panose="030F0702030302020204" pitchFamily="66" charset="0"/>
              </a:rPr>
              <a:t>and</a:t>
            </a:r>
            <a:r>
              <a:rPr lang="en-GB" sz="2100" dirty="0">
                <a:latin typeface="Comic Sans MS" panose="030F0702030302020204" pitchFamily="66" charset="0"/>
              </a:rPr>
              <a:t> paragraphs this week.</a:t>
            </a:r>
          </a:p>
          <a:p>
            <a:r>
              <a:rPr lang="en-GB" sz="2100" dirty="0">
                <a:latin typeface="Comic Sans MS" panose="030F0702030302020204" pitchFamily="66" charset="0"/>
              </a:rPr>
              <a:t>Remember, you have already created your columns in your books and your plan is structured into 4 different paragraphs!</a:t>
            </a:r>
          </a:p>
        </p:txBody>
      </p:sp>
    </p:spTree>
    <p:extLst>
      <p:ext uri="{BB962C8B-B14F-4D97-AF65-F5344CB8AC3E}">
        <p14:creationId xmlns:p14="http://schemas.microsoft.com/office/powerpoint/2010/main" val="10705020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CA376-FB54-4C16-A5BA-CCBCD9534994}"/>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5B60F606-06C3-4E27-B27F-239D6902C488}"/>
              </a:ext>
            </a:extLst>
          </p:cNvPr>
          <p:cNvSpPr>
            <a:spLocks noGrp="1"/>
          </p:cNvSpPr>
          <p:nvPr>
            <p:ph idx="1"/>
          </p:nvPr>
        </p:nvSpPr>
        <p:spPr>
          <a:xfrm>
            <a:off x="611346" y="1930400"/>
            <a:ext cx="8596668" cy="3880773"/>
          </a:xfrm>
        </p:spPr>
        <p:txBody>
          <a:bodyPr>
            <a:noAutofit/>
          </a:bodyPr>
          <a:lstStyle/>
          <a:p>
            <a:r>
              <a:rPr lang="en-GB" sz="2100" dirty="0">
                <a:latin typeface="Comic Sans MS" panose="030F0702030302020204" pitchFamily="66" charset="0"/>
              </a:rPr>
              <a:t>Use the planning template from last week to write paragraphs 2 and 3.</a:t>
            </a:r>
          </a:p>
          <a:p>
            <a:r>
              <a:rPr lang="en-GB" sz="2100" dirty="0">
                <a:latin typeface="Comic Sans MS" panose="030F0702030302020204" pitchFamily="66" charset="0"/>
              </a:rPr>
              <a:t>*You may not finish paragraph 3 today*</a:t>
            </a:r>
          </a:p>
          <a:p>
            <a:endParaRPr lang="en-GB" sz="2100" dirty="0">
              <a:latin typeface="Comic Sans MS" panose="030F0702030302020204" pitchFamily="66" charset="0"/>
            </a:endParaRPr>
          </a:p>
          <a:p>
            <a:r>
              <a:rPr lang="en-GB" sz="2100" dirty="0">
                <a:latin typeface="Comic Sans MS" panose="030F0702030302020204" pitchFamily="66" charset="0"/>
              </a:rPr>
              <a:t>Look at the food waste pictures.</a:t>
            </a:r>
          </a:p>
          <a:p>
            <a:r>
              <a:rPr lang="en-GB" sz="2100" dirty="0">
                <a:latin typeface="Comic Sans MS" panose="030F0702030302020204" pitchFamily="66" charset="0"/>
              </a:rPr>
              <a:t>Choose one or two to include in your newspaper.</a:t>
            </a:r>
          </a:p>
          <a:p>
            <a:r>
              <a:rPr lang="en-GB" sz="2100" dirty="0">
                <a:latin typeface="Comic Sans MS" panose="030F0702030302020204" pitchFamily="66" charset="0"/>
              </a:rPr>
              <a:t>Cut out the picture(s), stick it on your page and write a caption underneath.</a:t>
            </a:r>
          </a:p>
          <a:p>
            <a:r>
              <a:rPr lang="en-GB" sz="2100" dirty="0">
                <a:latin typeface="Comic Sans MS" panose="030F0702030302020204" pitchFamily="66" charset="0"/>
              </a:rPr>
              <a:t>Think about where you want the picture to go – near the beginning, at the top of the second column, at the end?</a:t>
            </a:r>
          </a:p>
        </p:txBody>
      </p:sp>
      <p:pic>
        <p:nvPicPr>
          <p:cNvPr id="10242" name="Picture 2" descr="Dragon sighting newspaper report | Teaching Resources">
            <a:extLst>
              <a:ext uri="{FF2B5EF4-FFF2-40B4-BE49-F238E27FC236}">
                <a16:creationId xmlns:a16="http://schemas.microsoft.com/office/drawing/2014/main" id="{5E19CD7A-D50A-4F16-9C23-E83A473AA9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6810" y="0"/>
            <a:ext cx="2565189" cy="362314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3291D3F-DCF1-4D78-8937-CF41D1B7D7D7}"/>
              </a:ext>
            </a:extLst>
          </p:cNvPr>
          <p:cNvPicPr>
            <a:picLocks noChangeAspect="1"/>
          </p:cNvPicPr>
          <p:nvPr/>
        </p:nvPicPr>
        <p:blipFill rotWithShape="1">
          <a:blip r:embed="rId3"/>
          <a:srcRect l="31237" t="26391" r="47809" b="11909"/>
          <a:stretch/>
        </p:blipFill>
        <p:spPr>
          <a:xfrm>
            <a:off x="9686638" y="3252247"/>
            <a:ext cx="2505363" cy="3623149"/>
          </a:xfrm>
          <a:prstGeom prst="rect">
            <a:avLst/>
          </a:prstGeom>
        </p:spPr>
      </p:pic>
    </p:spTree>
    <p:extLst>
      <p:ext uri="{BB962C8B-B14F-4D97-AF65-F5344CB8AC3E}">
        <p14:creationId xmlns:p14="http://schemas.microsoft.com/office/powerpoint/2010/main" val="625301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1E1C9-3A77-4ADC-A851-9CA87151ABA7}"/>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9F358B96-33FC-42BD-9C63-BBE60B1BD5B0}"/>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Look back over your writing from today.</a:t>
            </a:r>
          </a:p>
          <a:p>
            <a:r>
              <a:rPr lang="en-GB" sz="2100" dirty="0">
                <a:solidFill>
                  <a:srgbClr val="FF0000"/>
                </a:solidFill>
                <a:latin typeface="Comic Sans MS" panose="030F0702030302020204" pitchFamily="66" charset="0"/>
              </a:rPr>
              <a:t>Do all of your sentences make sense?</a:t>
            </a:r>
          </a:p>
          <a:p>
            <a:r>
              <a:rPr lang="en-GB" sz="2100" dirty="0">
                <a:solidFill>
                  <a:srgbClr val="FF0000"/>
                </a:solidFill>
                <a:latin typeface="Comic Sans MS" panose="030F0702030302020204" pitchFamily="66" charset="0"/>
              </a:rPr>
              <a:t>Have you written in the third person?</a:t>
            </a:r>
          </a:p>
          <a:p>
            <a:r>
              <a:rPr lang="en-GB" sz="2100" dirty="0">
                <a:solidFill>
                  <a:srgbClr val="FF0000"/>
                </a:solidFill>
                <a:latin typeface="Comic Sans MS" panose="030F0702030302020204" pitchFamily="66" charset="0"/>
              </a:rPr>
              <a:t>Have you remembered all of your punctuation, e.g. commas?</a:t>
            </a:r>
          </a:p>
          <a:p>
            <a:r>
              <a:rPr lang="en-GB" sz="2100" dirty="0">
                <a:solidFill>
                  <a:srgbClr val="FF0000"/>
                </a:solidFill>
                <a:latin typeface="Comic Sans MS" panose="030F0702030302020204" pitchFamily="66" charset="0"/>
              </a:rPr>
              <a:t>Check your use of punctuation for speech </a:t>
            </a:r>
            <a:r>
              <a:rPr lang="en-GB" sz="2100" b="1" u="sng" dirty="0">
                <a:solidFill>
                  <a:srgbClr val="FF0000"/>
                </a:solidFill>
                <a:latin typeface="Comic Sans MS" panose="030F0702030302020204" pitchFamily="66" charset="0"/>
              </a:rPr>
              <a:t>carefully</a:t>
            </a:r>
            <a:r>
              <a:rPr lang="en-GB" sz="2100" dirty="0">
                <a:solidFill>
                  <a:srgbClr val="FF0000"/>
                </a:solidFill>
                <a:latin typeface="Comic Sans MS" panose="030F0702030302020204" pitchFamily="66" charset="0"/>
              </a:rPr>
              <a:t>. </a:t>
            </a:r>
          </a:p>
          <a:p>
            <a:r>
              <a:rPr lang="en-GB" sz="2100" dirty="0">
                <a:solidFill>
                  <a:srgbClr val="FF0000"/>
                </a:solidFill>
                <a:latin typeface="Comic Sans MS" panose="030F0702030302020204" pitchFamily="66" charset="0"/>
              </a:rPr>
              <a:t>How many features of the checklist have you included?</a:t>
            </a:r>
          </a:p>
          <a:p>
            <a:r>
              <a:rPr lang="en-GB" sz="2100" dirty="0">
                <a:solidFill>
                  <a:srgbClr val="FF0000"/>
                </a:solidFill>
                <a:latin typeface="Comic Sans MS" panose="030F0702030302020204" pitchFamily="66" charset="0"/>
              </a:rPr>
              <a:t>Have you used them correctly?</a:t>
            </a:r>
          </a:p>
          <a:p>
            <a:r>
              <a:rPr lang="en-GB" sz="2100" dirty="0">
                <a:solidFill>
                  <a:srgbClr val="FF0000"/>
                </a:solidFill>
                <a:latin typeface="Comic Sans MS" panose="030F0702030302020204" pitchFamily="66" charset="0"/>
              </a:rPr>
              <a:t>Could you write a sentence or two now to tick off any more items on the checklist? </a:t>
            </a:r>
          </a:p>
        </p:txBody>
      </p:sp>
    </p:spTree>
    <p:extLst>
      <p:ext uri="{BB962C8B-B14F-4D97-AF65-F5344CB8AC3E}">
        <p14:creationId xmlns:p14="http://schemas.microsoft.com/office/powerpoint/2010/main" val="12982468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206E0-5D21-4151-83DB-A73F623575BE}"/>
              </a:ext>
            </a:extLst>
          </p:cNvPr>
          <p:cNvSpPr>
            <a:spLocks noGrp="1"/>
          </p:cNvSpPr>
          <p:nvPr>
            <p:ph type="ctrTitle"/>
          </p:nvPr>
        </p:nvSpPr>
        <p:spPr>
          <a:xfrm>
            <a:off x="527900" y="2404534"/>
            <a:ext cx="9200561" cy="1646302"/>
          </a:xfrm>
        </p:spPr>
        <p:txBody>
          <a:bodyPr/>
          <a:lstStyle/>
          <a:p>
            <a:r>
              <a:rPr lang="en-GB" sz="4400" dirty="0">
                <a:latin typeface="Comic Sans MS" panose="030F0702030302020204" pitchFamily="66" charset="0"/>
              </a:rPr>
              <a:t>Wednesday 29</a:t>
            </a:r>
            <a:r>
              <a:rPr lang="en-GB" sz="4400" baseline="30000" dirty="0">
                <a:latin typeface="Comic Sans MS" panose="030F0702030302020204" pitchFamily="66" charset="0"/>
              </a:rPr>
              <a:t>th</a:t>
            </a:r>
            <a:r>
              <a:rPr lang="en-GB" sz="4400" dirty="0">
                <a:latin typeface="Comic Sans MS" panose="030F0702030302020204" pitchFamily="66" charset="0"/>
              </a:rPr>
              <a:t> September 2021</a:t>
            </a:r>
          </a:p>
        </p:txBody>
      </p:sp>
      <p:sp>
        <p:nvSpPr>
          <p:cNvPr id="3" name="Subtitle 2">
            <a:extLst>
              <a:ext uri="{FF2B5EF4-FFF2-40B4-BE49-F238E27FC236}">
                <a16:creationId xmlns:a16="http://schemas.microsoft.com/office/drawing/2014/main" id="{1049448D-5092-4F32-AD4D-02DA53B5F9E9}"/>
              </a:ext>
            </a:extLst>
          </p:cNvPr>
          <p:cNvSpPr>
            <a:spLocks noGrp="1"/>
          </p:cNvSpPr>
          <p:nvPr>
            <p:ph type="subTitle" idx="1"/>
          </p:nvPr>
        </p:nvSpPr>
        <p:spPr>
          <a:xfrm>
            <a:off x="527900" y="4050833"/>
            <a:ext cx="8746103"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organise writing appropriately </a:t>
            </a:r>
          </a:p>
          <a:p>
            <a:pPr algn="l"/>
            <a:r>
              <a:rPr lang="en-GB" sz="2100" dirty="0">
                <a:latin typeface="Comic Sans MS" panose="030F0702030302020204" pitchFamily="66" charset="0"/>
              </a:rPr>
              <a:t>C: Newspaper Report</a:t>
            </a:r>
          </a:p>
        </p:txBody>
      </p:sp>
    </p:spTree>
    <p:extLst>
      <p:ext uri="{BB962C8B-B14F-4D97-AF65-F5344CB8AC3E}">
        <p14:creationId xmlns:p14="http://schemas.microsoft.com/office/powerpoint/2010/main" val="10550316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EB4D81-091C-4E87-A2C9-5659B885B8A6}"/>
              </a:ext>
            </a:extLst>
          </p:cNvPr>
          <p:cNvSpPr>
            <a:spLocks noGrp="1"/>
          </p:cNvSpPr>
          <p:nvPr>
            <p:ph idx="1"/>
          </p:nvPr>
        </p:nvSpPr>
        <p:spPr>
          <a:xfrm>
            <a:off x="677334" y="4379833"/>
            <a:ext cx="8596668" cy="2675258"/>
          </a:xfrm>
        </p:spPr>
        <p:txBody>
          <a:bodyPr>
            <a:normAutofit/>
          </a:bodyPr>
          <a:lstStyle/>
          <a:p>
            <a:r>
              <a:rPr lang="en-GB" sz="2100" dirty="0">
                <a:latin typeface="Comic Sans MS" panose="030F0702030302020204" pitchFamily="66" charset="0"/>
              </a:rPr>
              <a:t>Do you know what these words are?</a:t>
            </a:r>
          </a:p>
          <a:p>
            <a:endParaRPr lang="en-GB" sz="2100" dirty="0">
              <a:latin typeface="Comic Sans MS" panose="030F0702030302020204" pitchFamily="66" charset="0"/>
            </a:endParaRPr>
          </a:p>
          <a:p>
            <a:r>
              <a:rPr lang="en-GB" sz="2100" i="1" dirty="0">
                <a:latin typeface="Comic Sans MS" panose="030F0702030302020204" pitchFamily="66" charset="0"/>
              </a:rPr>
              <a:t>Conjunctions are joining words that link together parts of a sentence.</a:t>
            </a:r>
          </a:p>
          <a:p>
            <a:r>
              <a:rPr lang="en-GB" sz="2100" dirty="0">
                <a:latin typeface="Comic Sans MS" panose="030F0702030302020204" pitchFamily="66" charset="0"/>
              </a:rPr>
              <a:t>Do you know the difference between the two sets of conjunctions?</a:t>
            </a:r>
          </a:p>
          <a:p>
            <a:endParaRPr lang="en-GB" sz="2100" dirty="0">
              <a:latin typeface="Comic Sans MS" panose="030F0702030302020204" pitchFamily="66" charset="0"/>
            </a:endParaRPr>
          </a:p>
        </p:txBody>
      </p:sp>
      <p:pic>
        <p:nvPicPr>
          <p:cNvPr id="4" name="Picture 2" descr="FANBOYS Display Banner - FANBOYS Table Prompt">
            <a:extLst>
              <a:ext uri="{FF2B5EF4-FFF2-40B4-BE49-F238E27FC236}">
                <a16:creationId xmlns:a16="http://schemas.microsoft.com/office/drawing/2014/main" id="{C83D1417-89AB-4605-9159-D8F2BFAD3968}"/>
              </a:ext>
            </a:extLst>
          </p:cNvPr>
          <p:cNvPicPr>
            <a:picLocks noChangeAspect="1" noChangeArrowheads="1"/>
          </p:cNvPicPr>
          <p:nvPr/>
        </p:nvPicPr>
        <p:blipFill rotWithShape="1">
          <a:blip r:embed="rId2">
            <a:clrChange>
              <a:clrFrom>
                <a:srgbClr val="A6DCFE"/>
              </a:clrFrom>
              <a:clrTo>
                <a:srgbClr val="A6DCFE">
                  <a:alpha val="0"/>
                </a:srgbClr>
              </a:clrTo>
            </a:clrChange>
            <a:extLst>
              <a:ext uri="{28A0092B-C50C-407E-A947-70E740481C1C}">
                <a14:useLocalDpi xmlns:a14="http://schemas.microsoft.com/office/drawing/2010/main" val="0"/>
              </a:ext>
            </a:extLst>
          </a:blip>
          <a:srcRect b="50000"/>
          <a:stretch/>
        </p:blipFill>
        <p:spPr bwMode="auto">
          <a:xfrm>
            <a:off x="677334" y="0"/>
            <a:ext cx="8920784" cy="2230195"/>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https://images.twinkl.co.uk/tw1n/image/private/t_630_eco/image_repo/2b/e1/t-l-9397-i-saw-a-wabub-display-banner-_ver_1.jpg">
            <a:extLst>
              <a:ext uri="{FF2B5EF4-FFF2-40B4-BE49-F238E27FC236}">
                <a16:creationId xmlns:a16="http://schemas.microsoft.com/office/drawing/2014/main" id="{7C88FBD1-7D56-4E66-8B51-F7737C19CC56}"/>
              </a:ext>
            </a:extLst>
          </p:cNvPr>
          <p:cNvPicPr>
            <a:picLocks noChangeAspect="1" noChangeArrowheads="1"/>
          </p:cNvPicPr>
          <p:nvPr/>
        </p:nvPicPr>
        <p:blipFill rotWithShape="1">
          <a:blip r:embed="rId3">
            <a:clrChange>
              <a:clrFrom>
                <a:srgbClr val="FFEC90"/>
              </a:clrFrom>
              <a:clrTo>
                <a:srgbClr val="FFEC90">
                  <a:alpha val="0"/>
                </a:srgbClr>
              </a:clrTo>
            </a:clrChange>
            <a:extLst>
              <a:ext uri="{28A0092B-C50C-407E-A947-70E740481C1C}">
                <a14:useLocalDpi xmlns:a14="http://schemas.microsoft.com/office/drawing/2010/main" val="0"/>
              </a:ext>
            </a:extLst>
          </a:blip>
          <a:srcRect l="1055" t="957" r="1390" b="50972"/>
          <a:stretch/>
        </p:blipFill>
        <p:spPr bwMode="auto">
          <a:xfrm>
            <a:off x="771604" y="2078262"/>
            <a:ext cx="8700940" cy="2143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1361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F55D2-DCFD-4635-8791-97242DD1196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6C903-118D-4640-9FDA-E24A33C150B0}"/>
              </a:ext>
            </a:extLst>
          </p:cNvPr>
          <p:cNvSpPr>
            <a:spLocks noGrp="1"/>
          </p:cNvSpPr>
          <p:nvPr>
            <p:ph idx="1"/>
          </p:nvPr>
        </p:nvSpPr>
        <p:spPr>
          <a:xfrm>
            <a:off x="677334" y="2835837"/>
            <a:ext cx="8596668" cy="3880773"/>
          </a:xfrm>
        </p:spPr>
        <p:txBody>
          <a:bodyPr>
            <a:normAutofit/>
          </a:bodyPr>
          <a:lstStyle/>
          <a:p>
            <a:r>
              <a:rPr lang="en-GB" sz="2100" dirty="0">
                <a:latin typeface="Comic Sans MS" panose="030F0702030302020204" pitchFamily="66" charset="0"/>
              </a:rPr>
              <a:t>FANBOYS conjunctions are coordinating conjunctions.</a:t>
            </a:r>
          </a:p>
          <a:p>
            <a:r>
              <a:rPr lang="en-GB" sz="2100" dirty="0">
                <a:latin typeface="Comic Sans MS" panose="030F0702030302020204" pitchFamily="66" charset="0"/>
              </a:rPr>
              <a:t>They can be used to join together two clauses in a sentence.</a:t>
            </a:r>
          </a:p>
          <a:p>
            <a:r>
              <a:rPr lang="en-GB" sz="2100" dirty="0">
                <a:latin typeface="Comic Sans MS" panose="030F0702030302020204" pitchFamily="66" charset="0"/>
              </a:rPr>
              <a:t>The clauses need to make sense on their own.</a:t>
            </a:r>
          </a:p>
          <a:p>
            <a:r>
              <a:rPr lang="en-GB" sz="2100" dirty="0">
                <a:latin typeface="Comic Sans MS" panose="030F0702030302020204" pitchFamily="66" charset="0"/>
              </a:rPr>
              <a:t>Coordinating conjunctions join two parts of a sentence that are of equal weight or importance.</a:t>
            </a:r>
          </a:p>
          <a:p>
            <a:r>
              <a:rPr lang="en-GB" sz="2100" dirty="0">
                <a:latin typeface="Comic Sans MS" panose="030F0702030302020204" pitchFamily="66" charset="0"/>
              </a:rPr>
              <a:t>Coordinating conjunctions DO NOT start a sentence. They can only go in the middle of the sentence between the two clauses.</a:t>
            </a:r>
          </a:p>
          <a:p>
            <a:r>
              <a:rPr lang="en-GB" sz="2100" dirty="0">
                <a:latin typeface="Comic Sans MS" panose="030F0702030302020204" pitchFamily="66" charset="0"/>
              </a:rPr>
              <a:t>Coordinating conjunctions are used in compound sentences. </a:t>
            </a:r>
          </a:p>
        </p:txBody>
      </p:sp>
      <p:pic>
        <p:nvPicPr>
          <p:cNvPr id="4" name="Picture 2" descr="FANBOYS Display Banner - FANBOYS Table Prompt">
            <a:extLst>
              <a:ext uri="{FF2B5EF4-FFF2-40B4-BE49-F238E27FC236}">
                <a16:creationId xmlns:a16="http://schemas.microsoft.com/office/drawing/2014/main" id="{514744B6-0795-482A-8367-7CE17E133358}"/>
              </a:ext>
            </a:extLst>
          </p:cNvPr>
          <p:cNvPicPr>
            <a:picLocks noChangeAspect="1" noChangeArrowheads="1"/>
          </p:cNvPicPr>
          <p:nvPr/>
        </p:nvPicPr>
        <p:blipFill rotWithShape="1">
          <a:blip r:embed="rId2">
            <a:clrChange>
              <a:clrFrom>
                <a:srgbClr val="A6DCFE"/>
              </a:clrFrom>
              <a:clrTo>
                <a:srgbClr val="A6DCFE">
                  <a:alpha val="0"/>
                </a:srgbClr>
              </a:clrTo>
            </a:clrChange>
            <a:extLst>
              <a:ext uri="{28A0092B-C50C-407E-A947-70E740481C1C}">
                <a14:useLocalDpi xmlns:a14="http://schemas.microsoft.com/office/drawing/2010/main" val="0"/>
              </a:ext>
            </a:extLst>
          </a:blip>
          <a:srcRect b="50000"/>
          <a:stretch/>
        </p:blipFill>
        <p:spPr bwMode="auto">
          <a:xfrm>
            <a:off x="515276" y="0"/>
            <a:ext cx="8920784" cy="2230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60148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92BBFF-6FF8-4DA4-8842-596FC40A246B}"/>
              </a:ext>
            </a:extLst>
          </p:cNvPr>
          <p:cNvSpPr>
            <a:spLocks noGrp="1"/>
          </p:cNvSpPr>
          <p:nvPr>
            <p:ph idx="1"/>
          </p:nvPr>
        </p:nvSpPr>
        <p:spPr>
          <a:xfrm>
            <a:off x="677334" y="2540000"/>
            <a:ext cx="8596668" cy="3880773"/>
          </a:xfrm>
        </p:spPr>
        <p:txBody>
          <a:bodyPr>
            <a:noAutofit/>
          </a:bodyPr>
          <a:lstStyle/>
          <a:p>
            <a:r>
              <a:rPr lang="en-GB" sz="2100" dirty="0">
                <a:latin typeface="Comic Sans MS" panose="030F0702030302020204" pitchFamily="66" charset="0"/>
              </a:rPr>
              <a:t>Subordinating conjunctions introduce a subordinate clause (a clause that does not make sense on its own).</a:t>
            </a:r>
          </a:p>
          <a:p>
            <a:r>
              <a:rPr lang="en-GB" sz="2100" dirty="0">
                <a:latin typeface="Comic Sans MS" panose="030F0702030302020204" pitchFamily="66" charset="0"/>
              </a:rPr>
              <a:t>A subordinating clause is a part of a sentence that adds additional information to the main clause. </a:t>
            </a:r>
          </a:p>
          <a:p>
            <a:r>
              <a:rPr lang="en-GB" sz="2100" dirty="0">
                <a:latin typeface="Comic Sans MS" panose="030F0702030302020204" pitchFamily="66" charset="0"/>
              </a:rPr>
              <a:t>A subordinating conjunction is simply the word that is used to join a subordinating clause to another clause or sentence.</a:t>
            </a:r>
          </a:p>
          <a:p>
            <a:r>
              <a:rPr lang="en-GB" sz="2100" dirty="0">
                <a:latin typeface="Comic Sans MS" panose="030F0702030302020204" pitchFamily="66" charset="0"/>
              </a:rPr>
              <a:t>Subordinating conjunctions can go at the start of the sentence as we can swap the main clause and the subordinate clause.</a:t>
            </a:r>
          </a:p>
          <a:p>
            <a:r>
              <a:rPr lang="en-GB" sz="2100" dirty="0">
                <a:latin typeface="Comic Sans MS" panose="030F0702030302020204" pitchFamily="66" charset="0"/>
              </a:rPr>
              <a:t>E.g. </a:t>
            </a:r>
            <a:r>
              <a:rPr lang="en-GB" sz="2100" i="1" dirty="0">
                <a:latin typeface="Comic Sans MS" panose="030F0702030302020204" pitchFamily="66" charset="0"/>
              </a:rPr>
              <a:t>Make sure you turn off the oven if it gets too hot.</a:t>
            </a:r>
          </a:p>
          <a:p>
            <a:r>
              <a:rPr lang="en-GB" sz="2100" i="1" dirty="0">
                <a:latin typeface="Comic Sans MS" panose="030F0702030302020204" pitchFamily="66" charset="0"/>
              </a:rPr>
              <a:t>If it gets too hot, make sure you turn the oven off.</a:t>
            </a:r>
          </a:p>
        </p:txBody>
      </p:sp>
      <p:sp>
        <p:nvSpPr>
          <p:cNvPr id="6" name="Title 5">
            <a:extLst>
              <a:ext uri="{FF2B5EF4-FFF2-40B4-BE49-F238E27FC236}">
                <a16:creationId xmlns:a16="http://schemas.microsoft.com/office/drawing/2014/main" id="{B323222A-0312-4A47-B450-087654C917B8}"/>
              </a:ext>
            </a:extLst>
          </p:cNvPr>
          <p:cNvSpPr>
            <a:spLocks noGrp="1"/>
          </p:cNvSpPr>
          <p:nvPr>
            <p:ph type="title"/>
          </p:nvPr>
        </p:nvSpPr>
        <p:spPr/>
        <p:txBody>
          <a:bodyPr/>
          <a:lstStyle/>
          <a:p>
            <a:endParaRPr lang="en-GB"/>
          </a:p>
        </p:txBody>
      </p:sp>
      <p:pic>
        <p:nvPicPr>
          <p:cNvPr id="7" name="Picture 2" descr="https://images.twinkl.co.uk/tw1n/image/private/t_630_eco/image_repo/2b/e1/t-l-9397-i-saw-a-wabub-display-banner-_ver_1.jpg">
            <a:extLst>
              <a:ext uri="{FF2B5EF4-FFF2-40B4-BE49-F238E27FC236}">
                <a16:creationId xmlns:a16="http://schemas.microsoft.com/office/drawing/2014/main" id="{EE0212F1-D645-4671-9D29-7DD1BBBA84FF}"/>
              </a:ext>
            </a:extLst>
          </p:cNvPr>
          <p:cNvPicPr>
            <a:picLocks noChangeAspect="1" noChangeArrowheads="1"/>
          </p:cNvPicPr>
          <p:nvPr/>
        </p:nvPicPr>
        <p:blipFill rotWithShape="1">
          <a:blip r:embed="rId2">
            <a:clrChange>
              <a:clrFrom>
                <a:srgbClr val="FFEC90"/>
              </a:clrFrom>
              <a:clrTo>
                <a:srgbClr val="FFEC90">
                  <a:alpha val="0"/>
                </a:srgbClr>
              </a:clrTo>
            </a:clrChange>
            <a:extLst>
              <a:ext uri="{28A0092B-C50C-407E-A947-70E740481C1C}">
                <a14:useLocalDpi xmlns:a14="http://schemas.microsoft.com/office/drawing/2010/main" val="0"/>
              </a:ext>
            </a:extLst>
          </a:blip>
          <a:srcRect l="1055" t="957" r="1390" b="50972"/>
          <a:stretch/>
        </p:blipFill>
        <p:spPr bwMode="auto">
          <a:xfrm>
            <a:off x="573062" y="91489"/>
            <a:ext cx="8700940" cy="2143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91317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D0C0D-12D8-4A06-8BD8-74DBFF88BCD9}"/>
              </a:ext>
            </a:extLst>
          </p:cNvPr>
          <p:cNvSpPr>
            <a:spLocks noGrp="1"/>
          </p:cNvSpPr>
          <p:nvPr>
            <p:ph type="title"/>
          </p:nvPr>
        </p:nvSpPr>
        <p:spPr/>
        <p:txBody>
          <a:bodyPr>
            <a:normAutofit/>
          </a:bodyPr>
          <a:lstStyle/>
          <a:p>
            <a:r>
              <a:rPr lang="en-GB" sz="5400" dirty="0">
                <a:latin typeface="Comic Sans MS" panose="030F0702030302020204" pitchFamily="66" charset="0"/>
              </a:rPr>
              <a:t>What a difference! </a:t>
            </a:r>
          </a:p>
        </p:txBody>
      </p:sp>
      <p:sp>
        <p:nvSpPr>
          <p:cNvPr id="3" name="Content Placeholder 2">
            <a:extLst>
              <a:ext uri="{FF2B5EF4-FFF2-40B4-BE49-F238E27FC236}">
                <a16:creationId xmlns:a16="http://schemas.microsoft.com/office/drawing/2014/main" id="{B164C82A-FAD1-4CA3-9874-497A4575280E}"/>
              </a:ext>
            </a:extLst>
          </p:cNvPr>
          <p:cNvSpPr>
            <a:spLocks noGrp="1"/>
          </p:cNvSpPr>
          <p:nvPr>
            <p:ph idx="1"/>
          </p:nvPr>
        </p:nvSpPr>
        <p:spPr>
          <a:xfrm>
            <a:off x="411410" y="3161471"/>
            <a:ext cx="8862592" cy="3880773"/>
          </a:xfrm>
        </p:spPr>
        <p:txBody>
          <a:bodyPr>
            <a:normAutofit/>
          </a:bodyPr>
          <a:lstStyle/>
          <a:p>
            <a:r>
              <a:rPr lang="en-GB" i="1" dirty="0">
                <a:latin typeface="Comic Sans MS" panose="030F0702030302020204" pitchFamily="66" charset="0"/>
              </a:rPr>
              <a:t>All the schools were closed.</a:t>
            </a:r>
            <a:endParaRPr lang="en-GB" dirty="0">
              <a:latin typeface="Comic Sans MS" panose="030F0702030302020204" pitchFamily="66" charset="0"/>
            </a:endParaRPr>
          </a:p>
          <a:p>
            <a:r>
              <a:rPr lang="en-GB" dirty="0">
                <a:latin typeface="Comic Sans MS" panose="030F0702030302020204" pitchFamily="66" charset="0"/>
              </a:rPr>
              <a:t>The clause introduced by the conjunction can begin the sentence, or continue the sentence.</a:t>
            </a:r>
          </a:p>
          <a:p>
            <a:r>
              <a:rPr lang="en-GB" dirty="0">
                <a:latin typeface="Comic Sans MS" panose="030F0702030302020204" pitchFamily="66" charset="0"/>
              </a:rPr>
              <a:t>E.g. because aliens had landed in the area, </a:t>
            </a:r>
            <a:r>
              <a:rPr lang="en-GB" u="sng" dirty="0">
                <a:latin typeface="Comic Sans MS" panose="030F0702030302020204" pitchFamily="66" charset="0"/>
              </a:rPr>
              <a:t>all the schools were closed</a:t>
            </a:r>
            <a:r>
              <a:rPr lang="en-GB" dirty="0">
                <a:latin typeface="Comic Sans MS" panose="030F0702030302020204" pitchFamily="66" charset="0"/>
              </a:rPr>
              <a:t>.</a:t>
            </a:r>
          </a:p>
          <a:p>
            <a:r>
              <a:rPr lang="en-GB" u="sng" dirty="0">
                <a:latin typeface="Comic Sans MS" panose="030F0702030302020204" pitchFamily="66" charset="0"/>
              </a:rPr>
              <a:t>All the schools were closed</a:t>
            </a:r>
            <a:r>
              <a:rPr lang="en-GB" dirty="0">
                <a:latin typeface="Comic Sans MS" panose="030F0702030302020204" pitchFamily="66" charset="0"/>
              </a:rPr>
              <a:t>, because aliens had landed in the area.</a:t>
            </a:r>
          </a:p>
          <a:p>
            <a:endParaRPr lang="en-GB" u="sng" dirty="0">
              <a:latin typeface="Comic Sans MS" panose="030F0702030302020204" pitchFamily="66" charset="0"/>
            </a:endParaRPr>
          </a:p>
          <a:p>
            <a:r>
              <a:rPr lang="en-GB" dirty="0">
                <a:latin typeface="Comic Sans MS" panose="030F0702030302020204" pitchFamily="66" charset="0"/>
              </a:rPr>
              <a:t>Write sentences including the main clause using each conjunction in turn to see how the conjunction can change the direction of a sentence.</a:t>
            </a:r>
          </a:p>
          <a:p>
            <a:r>
              <a:rPr lang="en-GB" dirty="0">
                <a:latin typeface="Comic Sans MS" panose="030F0702030302020204" pitchFamily="66" charset="0"/>
              </a:rPr>
              <a:t>If the subordinating conjunction begins the sentence, the end of the clause it introduced should be marked by a comma.</a:t>
            </a:r>
          </a:p>
        </p:txBody>
      </p:sp>
      <p:graphicFrame>
        <p:nvGraphicFramePr>
          <p:cNvPr id="4" name="Table 3">
            <a:extLst>
              <a:ext uri="{FF2B5EF4-FFF2-40B4-BE49-F238E27FC236}">
                <a16:creationId xmlns:a16="http://schemas.microsoft.com/office/drawing/2014/main" id="{FDD59DFA-0782-488E-BBC3-EB5C8D80546E}"/>
              </a:ext>
            </a:extLst>
          </p:cNvPr>
          <p:cNvGraphicFramePr>
            <a:graphicFrameLocks noGrp="1"/>
          </p:cNvGraphicFramePr>
          <p:nvPr>
            <p:extLst>
              <p:ext uri="{D42A27DB-BD31-4B8C-83A1-F6EECF244321}">
                <p14:modId xmlns:p14="http://schemas.microsoft.com/office/powerpoint/2010/main" val="1205035107"/>
              </p:ext>
            </p:extLst>
          </p:nvPr>
        </p:nvGraphicFramePr>
        <p:xfrm>
          <a:off x="1146003" y="1718907"/>
          <a:ext cx="8127999" cy="123444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531212481"/>
                    </a:ext>
                  </a:extLst>
                </a:gridCol>
                <a:gridCol w="2709333">
                  <a:extLst>
                    <a:ext uri="{9D8B030D-6E8A-4147-A177-3AD203B41FA5}">
                      <a16:colId xmlns:a16="http://schemas.microsoft.com/office/drawing/2014/main" val="1230923907"/>
                    </a:ext>
                  </a:extLst>
                </a:gridCol>
                <a:gridCol w="2709333">
                  <a:extLst>
                    <a:ext uri="{9D8B030D-6E8A-4147-A177-3AD203B41FA5}">
                      <a16:colId xmlns:a16="http://schemas.microsoft.com/office/drawing/2014/main" val="219285061"/>
                    </a:ext>
                  </a:extLst>
                </a:gridCol>
              </a:tblGrid>
              <a:tr h="370840">
                <a:tc>
                  <a:txBody>
                    <a:bodyPr/>
                    <a:lstStyle/>
                    <a:p>
                      <a:pPr algn="ctr"/>
                      <a:r>
                        <a:rPr lang="en-GB" sz="2100" b="0" dirty="0">
                          <a:solidFill>
                            <a:schemeClr val="tx1"/>
                          </a:solidFill>
                          <a:latin typeface="Comic Sans MS" panose="030F0702030302020204" pitchFamily="66" charset="0"/>
                        </a:rPr>
                        <a:t>Because </a:t>
                      </a:r>
                    </a:p>
                  </a:txBody>
                  <a:tcPr/>
                </a:tc>
                <a:tc>
                  <a:txBody>
                    <a:bodyPr/>
                    <a:lstStyle/>
                    <a:p>
                      <a:pPr algn="ctr"/>
                      <a:r>
                        <a:rPr lang="en-GB" sz="2100" b="0" dirty="0">
                          <a:solidFill>
                            <a:schemeClr val="tx1"/>
                          </a:solidFill>
                          <a:latin typeface="Comic Sans MS" panose="030F0702030302020204" pitchFamily="66" charset="0"/>
                        </a:rPr>
                        <a:t>Until </a:t>
                      </a:r>
                    </a:p>
                  </a:txBody>
                  <a:tcPr/>
                </a:tc>
                <a:tc>
                  <a:txBody>
                    <a:bodyPr/>
                    <a:lstStyle/>
                    <a:p>
                      <a:pPr algn="ctr"/>
                      <a:r>
                        <a:rPr lang="en-GB" sz="2100" b="0" dirty="0">
                          <a:solidFill>
                            <a:schemeClr val="tx1"/>
                          </a:solidFill>
                          <a:latin typeface="Comic Sans MS" panose="030F0702030302020204" pitchFamily="66" charset="0"/>
                        </a:rPr>
                        <a:t>If </a:t>
                      </a:r>
                    </a:p>
                  </a:txBody>
                  <a:tcPr/>
                </a:tc>
                <a:extLst>
                  <a:ext uri="{0D108BD9-81ED-4DB2-BD59-A6C34878D82A}">
                    <a16:rowId xmlns:a16="http://schemas.microsoft.com/office/drawing/2014/main" val="1380037549"/>
                  </a:ext>
                </a:extLst>
              </a:tr>
              <a:tr h="370840">
                <a:tc>
                  <a:txBody>
                    <a:bodyPr/>
                    <a:lstStyle/>
                    <a:p>
                      <a:pPr algn="ctr"/>
                      <a:r>
                        <a:rPr lang="en-GB" sz="2100" dirty="0">
                          <a:solidFill>
                            <a:schemeClr val="tx1"/>
                          </a:solidFill>
                          <a:latin typeface="Comic Sans MS" panose="030F0702030302020204" pitchFamily="66" charset="0"/>
                        </a:rPr>
                        <a:t>Although </a:t>
                      </a:r>
                    </a:p>
                  </a:txBody>
                  <a:tcPr/>
                </a:tc>
                <a:tc>
                  <a:txBody>
                    <a:bodyPr/>
                    <a:lstStyle/>
                    <a:p>
                      <a:pPr algn="ctr"/>
                      <a:r>
                        <a:rPr lang="en-GB" sz="2100" dirty="0">
                          <a:solidFill>
                            <a:schemeClr val="tx1"/>
                          </a:solidFill>
                          <a:latin typeface="Comic Sans MS" panose="030F0702030302020204" pitchFamily="66" charset="0"/>
                        </a:rPr>
                        <a:t>While </a:t>
                      </a:r>
                    </a:p>
                  </a:txBody>
                  <a:tcPr/>
                </a:tc>
                <a:tc>
                  <a:txBody>
                    <a:bodyPr/>
                    <a:lstStyle/>
                    <a:p>
                      <a:pPr algn="ctr"/>
                      <a:r>
                        <a:rPr lang="en-GB" sz="2100" dirty="0">
                          <a:solidFill>
                            <a:schemeClr val="tx1"/>
                          </a:solidFill>
                          <a:latin typeface="Comic Sans MS" panose="030F0702030302020204" pitchFamily="66" charset="0"/>
                        </a:rPr>
                        <a:t>When </a:t>
                      </a:r>
                    </a:p>
                  </a:txBody>
                  <a:tcPr/>
                </a:tc>
                <a:extLst>
                  <a:ext uri="{0D108BD9-81ED-4DB2-BD59-A6C34878D82A}">
                    <a16:rowId xmlns:a16="http://schemas.microsoft.com/office/drawing/2014/main" val="4092997322"/>
                  </a:ext>
                </a:extLst>
              </a:tr>
              <a:tr h="370840">
                <a:tc>
                  <a:txBody>
                    <a:bodyPr/>
                    <a:lstStyle/>
                    <a:p>
                      <a:pPr algn="ctr"/>
                      <a:r>
                        <a:rPr lang="en-GB" sz="2100" dirty="0">
                          <a:solidFill>
                            <a:schemeClr val="tx1"/>
                          </a:solidFill>
                          <a:latin typeface="Comic Sans MS" panose="030F0702030302020204" pitchFamily="66" charset="0"/>
                        </a:rPr>
                        <a:t>Before </a:t>
                      </a:r>
                    </a:p>
                  </a:txBody>
                  <a:tcPr/>
                </a:tc>
                <a:tc>
                  <a:txBody>
                    <a:bodyPr/>
                    <a:lstStyle/>
                    <a:p>
                      <a:pPr algn="ctr"/>
                      <a:r>
                        <a:rPr lang="en-GB" sz="2100" dirty="0">
                          <a:solidFill>
                            <a:schemeClr val="tx1"/>
                          </a:solidFill>
                          <a:latin typeface="Comic Sans MS" panose="030F0702030302020204" pitchFamily="66" charset="0"/>
                        </a:rPr>
                        <a:t>After </a:t>
                      </a:r>
                    </a:p>
                  </a:txBody>
                  <a:tcPr/>
                </a:tc>
                <a:tc>
                  <a:txBody>
                    <a:bodyPr/>
                    <a:lstStyle/>
                    <a:p>
                      <a:pPr algn="ctr"/>
                      <a:r>
                        <a:rPr lang="en-GB" sz="2100" dirty="0">
                          <a:solidFill>
                            <a:schemeClr val="tx1"/>
                          </a:solidFill>
                          <a:latin typeface="Comic Sans MS" panose="030F0702030302020204" pitchFamily="66" charset="0"/>
                        </a:rPr>
                        <a:t>As </a:t>
                      </a:r>
                    </a:p>
                  </a:txBody>
                  <a:tcPr/>
                </a:tc>
                <a:extLst>
                  <a:ext uri="{0D108BD9-81ED-4DB2-BD59-A6C34878D82A}">
                    <a16:rowId xmlns:a16="http://schemas.microsoft.com/office/drawing/2014/main" val="523114508"/>
                  </a:ext>
                </a:extLst>
              </a:tr>
            </a:tbl>
          </a:graphicData>
        </a:graphic>
      </p:graphicFrame>
    </p:spTree>
    <p:extLst>
      <p:ext uri="{BB962C8B-B14F-4D97-AF65-F5344CB8AC3E}">
        <p14:creationId xmlns:p14="http://schemas.microsoft.com/office/powerpoint/2010/main" val="9989049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6EDEB-B0F3-4548-B3E7-9ABF11E3C6FF}"/>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2FC41EC6-93EE-491F-A826-E97EBF747636}"/>
              </a:ext>
            </a:extLst>
          </p:cNvPr>
          <p:cNvSpPr>
            <a:spLocks noGrp="1"/>
          </p:cNvSpPr>
          <p:nvPr>
            <p:ph idx="1"/>
          </p:nvPr>
        </p:nvSpPr>
        <p:spPr>
          <a:xfrm>
            <a:off x="677334" y="3827282"/>
            <a:ext cx="8596668" cy="3030718"/>
          </a:xfrm>
        </p:spPr>
        <p:txBody>
          <a:bodyPr>
            <a:normAutofit/>
          </a:bodyPr>
          <a:lstStyle/>
          <a:p>
            <a:r>
              <a:rPr lang="en-GB" sz="2100" dirty="0">
                <a:latin typeface="Comic Sans MS" panose="030F0702030302020204" pitchFamily="66" charset="0"/>
              </a:rPr>
              <a:t>Remember: we have looked at each of the features on the checklist in our English lessons over the last week or so.</a:t>
            </a:r>
          </a:p>
          <a:p>
            <a:r>
              <a:rPr lang="en-GB" sz="2100" dirty="0">
                <a:latin typeface="Comic Sans MS" panose="030F0702030302020204" pitchFamily="66" charset="0"/>
              </a:rPr>
              <a:t>Look back in your books to remind yourself.</a:t>
            </a:r>
          </a:p>
          <a:p>
            <a:r>
              <a:rPr lang="en-GB" sz="2100" dirty="0">
                <a:latin typeface="Comic Sans MS" panose="030F0702030302020204" pitchFamily="66" charset="0"/>
              </a:rPr>
              <a:t>Look at the checklist in your books to see which features you have included in your writing already and which features you will need to include in your writing today.</a:t>
            </a:r>
          </a:p>
        </p:txBody>
      </p:sp>
      <p:pic>
        <p:nvPicPr>
          <p:cNvPr id="4" name="Picture 3">
            <a:extLst>
              <a:ext uri="{FF2B5EF4-FFF2-40B4-BE49-F238E27FC236}">
                <a16:creationId xmlns:a16="http://schemas.microsoft.com/office/drawing/2014/main" id="{06492F61-5407-4C27-AFE9-DFDC4466C8B8}"/>
              </a:ext>
            </a:extLst>
          </p:cNvPr>
          <p:cNvPicPr>
            <a:picLocks noChangeAspect="1"/>
          </p:cNvPicPr>
          <p:nvPr/>
        </p:nvPicPr>
        <p:blipFill rotWithShape="1">
          <a:blip r:embed="rId2"/>
          <a:srcRect l="42989" t="28148" r="17423" b="33334"/>
          <a:stretch/>
        </p:blipFill>
        <p:spPr>
          <a:xfrm>
            <a:off x="1487749" y="0"/>
            <a:ext cx="6779558" cy="3710512"/>
          </a:xfrm>
          <a:prstGeom prst="rect">
            <a:avLst/>
          </a:prstGeom>
        </p:spPr>
      </p:pic>
    </p:spTree>
    <p:extLst>
      <p:ext uri="{BB962C8B-B14F-4D97-AF65-F5344CB8AC3E}">
        <p14:creationId xmlns:p14="http://schemas.microsoft.com/office/powerpoint/2010/main" val="32853554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D0EB2B-F41A-4E14-A490-8E912192140D}"/>
              </a:ext>
            </a:extLst>
          </p:cNvPr>
          <p:cNvSpPr>
            <a:spLocks noGrp="1"/>
          </p:cNvSpPr>
          <p:nvPr>
            <p:ph sz="half" idx="1"/>
          </p:nvPr>
        </p:nvSpPr>
        <p:spPr>
          <a:xfrm>
            <a:off x="677334" y="2384981"/>
            <a:ext cx="4184035" cy="4374038"/>
          </a:xfrm>
        </p:spPr>
        <p:txBody>
          <a:bodyPr>
            <a:normAutofit fontScale="85000" lnSpcReduction="20000"/>
          </a:bodyPr>
          <a:lstStyle/>
          <a:p>
            <a:r>
              <a:rPr lang="en-GB" sz="1900" dirty="0">
                <a:latin typeface="Comic Sans MS" panose="030F0702030302020204" pitchFamily="66" charset="0"/>
              </a:rPr>
              <a:t>Most food waste happens at home (about 61%), where approximately 74kg of food per person is thrown away every year. Restaurants were responsible for about 26% of the food wasted, while the remaining 13% was thrown away by stores, for example supermarkets. Food waste in homes wasn’t limited to higher income countries such as the US, UK and Australia. It was noted that food is sometimes wasted in poor countries, because they do not have reliable home refrigerators. People in richer countries tended to eat out more which meant food waste simply shifted from the homes to restaurants.</a:t>
            </a:r>
          </a:p>
        </p:txBody>
      </p:sp>
      <p:sp>
        <p:nvSpPr>
          <p:cNvPr id="10" name="Content Placeholder 9">
            <a:extLst>
              <a:ext uri="{FF2B5EF4-FFF2-40B4-BE49-F238E27FC236}">
                <a16:creationId xmlns:a16="http://schemas.microsoft.com/office/drawing/2014/main" id="{09AC66DC-E847-46E7-B50A-CA4809D6A50C}"/>
              </a:ext>
            </a:extLst>
          </p:cNvPr>
          <p:cNvSpPr>
            <a:spLocks noGrp="1"/>
          </p:cNvSpPr>
          <p:nvPr>
            <p:ph sz="half" idx="2"/>
          </p:nvPr>
        </p:nvSpPr>
        <p:spPr>
          <a:xfrm>
            <a:off x="5089968" y="2384981"/>
            <a:ext cx="4184034" cy="4374037"/>
          </a:xfrm>
        </p:spPr>
        <p:txBody>
          <a:bodyPr>
            <a:normAutofit fontScale="85000" lnSpcReduction="20000"/>
          </a:bodyPr>
          <a:lstStyle/>
          <a:p>
            <a:r>
              <a:rPr lang="en-GB" dirty="0">
                <a:latin typeface="Comic Sans MS" panose="030F0702030302020204" pitchFamily="66" charset="0"/>
              </a:rPr>
              <a:t>Looking ahead to the future, government and corporate action is needed. Food waste must be a priority for governments. The UN Report stated that it is important for countries to study food waste more carefully in order to identify solutions. This is a global issue which needs addressing. However, individual action is also important. Wrap, a local sustainability charity, is suggesting ways to reduce food waste, including: planning meals and portion sizes to only buy what is needed; knowing what labels like ‘best before’ and ‘use by’ mean; using up leftovers and freezing food to give you more time to eat it. Wrap has started a food waste action week in the UK to raise awareness of the issue and drive change. To find out how you can get involved, visit </a:t>
            </a:r>
            <a:r>
              <a:rPr lang="en-GB" dirty="0">
                <a:latin typeface="Comic Sans MS" panose="030F0702030302020204" pitchFamily="66" charset="0"/>
                <a:hlinkClick r:id="rId2"/>
              </a:rPr>
              <a:t>www.wrap.org.uk</a:t>
            </a:r>
            <a:r>
              <a:rPr lang="en-GB" dirty="0">
                <a:latin typeface="Comic Sans MS" panose="030F0702030302020204" pitchFamily="66" charset="0"/>
              </a:rPr>
              <a:t>. </a:t>
            </a:r>
            <a:endParaRPr lang="en-GB" dirty="0"/>
          </a:p>
        </p:txBody>
      </p:sp>
      <p:sp>
        <p:nvSpPr>
          <p:cNvPr id="4" name="Rectangle 3">
            <a:extLst>
              <a:ext uri="{FF2B5EF4-FFF2-40B4-BE49-F238E27FC236}">
                <a16:creationId xmlns:a16="http://schemas.microsoft.com/office/drawing/2014/main" id="{5F80B3E7-3A35-4D05-8E6B-8BF6E4A09ABA}"/>
              </a:ext>
            </a:extLst>
          </p:cNvPr>
          <p:cNvSpPr/>
          <p:nvPr/>
        </p:nvSpPr>
        <p:spPr>
          <a:xfrm>
            <a:off x="2136742" y="188565"/>
            <a:ext cx="5590094" cy="2031325"/>
          </a:xfrm>
          <a:prstGeom prst="rect">
            <a:avLst/>
          </a:prstGeom>
          <a:solidFill>
            <a:srgbClr val="FFFF00"/>
          </a:solidFill>
        </p:spPr>
        <p:txBody>
          <a:bodyPr wrap="square">
            <a:spAutoFit/>
          </a:bodyPr>
          <a:lstStyle/>
          <a:p>
            <a:pPr algn="ctr"/>
            <a:r>
              <a:rPr lang="en-GB" dirty="0">
                <a:latin typeface="Comic Sans MS" panose="030F0702030302020204" pitchFamily="66" charset="0"/>
              </a:rPr>
              <a:t>What features of writing can you spot?</a:t>
            </a:r>
          </a:p>
          <a:p>
            <a:pPr algn="ctr"/>
            <a:r>
              <a:rPr lang="en-GB" dirty="0">
                <a:latin typeface="Comic Sans MS" panose="030F0702030302020204" pitchFamily="66" charset="0"/>
              </a:rPr>
              <a:t>What has impressed you with my writing?</a:t>
            </a:r>
          </a:p>
          <a:p>
            <a:pPr algn="ctr"/>
            <a:r>
              <a:rPr lang="en-GB" dirty="0">
                <a:latin typeface="Comic Sans MS" panose="030F0702030302020204" pitchFamily="66" charset="0"/>
              </a:rPr>
              <a:t>Is there anything I could do to improve?</a:t>
            </a:r>
          </a:p>
          <a:p>
            <a:pPr algn="ctr"/>
            <a:r>
              <a:rPr lang="en-GB" dirty="0">
                <a:latin typeface="Comic Sans MS" panose="030F0702030302020204" pitchFamily="66" charset="0"/>
              </a:rPr>
              <a:t>What have I included from the checklist?</a:t>
            </a:r>
          </a:p>
          <a:p>
            <a:pPr algn="ctr"/>
            <a:r>
              <a:rPr lang="en-GB" dirty="0">
                <a:latin typeface="Comic Sans MS" panose="030F0702030302020204" pitchFamily="66" charset="0"/>
              </a:rPr>
              <a:t>What is left to include?</a:t>
            </a:r>
          </a:p>
          <a:p>
            <a:pPr algn="ctr"/>
            <a:r>
              <a:rPr lang="en-GB" dirty="0">
                <a:latin typeface="Comic Sans MS" panose="030F0702030302020204" pitchFamily="66" charset="0"/>
              </a:rPr>
              <a:t>Jot down any impressive words/phrases you would like to magpie on your whiteboards.</a:t>
            </a:r>
          </a:p>
        </p:txBody>
      </p:sp>
    </p:spTree>
    <p:extLst>
      <p:ext uri="{BB962C8B-B14F-4D97-AF65-F5344CB8AC3E}">
        <p14:creationId xmlns:p14="http://schemas.microsoft.com/office/powerpoint/2010/main" val="33500162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2223B-36A8-46DC-ACEE-D8C5C4735C5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F060F11-5210-43D8-AB0D-9F4632C6437F}"/>
              </a:ext>
            </a:extLst>
          </p:cNvPr>
          <p:cNvSpPr>
            <a:spLocks noGrp="1"/>
          </p:cNvSpPr>
          <p:nvPr>
            <p:ph idx="1"/>
          </p:nvPr>
        </p:nvSpPr>
        <p:spPr>
          <a:xfrm>
            <a:off x="677334" y="4242062"/>
            <a:ext cx="8596668" cy="1799300"/>
          </a:xfrm>
        </p:spPr>
        <p:txBody>
          <a:bodyPr>
            <a:normAutofit/>
          </a:bodyPr>
          <a:lstStyle/>
          <a:p>
            <a:r>
              <a:rPr lang="en-GB" sz="2100" dirty="0">
                <a:latin typeface="Comic Sans MS" panose="030F0702030302020204" pitchFamily="66" charset="0"/>
              </a:rPr>
              <a:t>Remember: you should be writing in columns </a:t>
            </a:r>
            <a:r>
              <a:rPr lang="en-GB" sz="2100" i="1" dirty="0">
                <a:latin typeface="Comic Sans MS" panose="030F0702030302020204" pitchFamily="66" charset="0"/>
              </a:rPr>
              <a:t>and</a:t>
            </a:r>
            <a:r>
              <a:rPr lang="en-GB" sz="2100" dirty="0">
                <a:latin typeface="Comic Sans MS" panose="030F0702030302020204" pitchFamily="66" charset="0"/>
              </a:rPr>
              <a:t> paragraphs this week.</a:t>
            </a:r>
          </a:p>
          <a:p>
            <a:r>
              <a:rPr lang="en-GB" sz="2100" dirty="0">
                <a:latin typeface="Comic Sans MS" panose="030F0702030302020204" pitchFamily="66" charset="0"/>
              </a:rPr>
              <a:t>Remember, you have already created your columns in your books and your plan is structured into 4 different paragraphs!</a:t>
            </a:r>
          </a:p>
          <a:p>
            <a:endParaRPr lang="en-GB" sz="2100" dirty="0">
              <a:latin typeface="Comic Sans MS" panose="030F0702030302020204" pitchFamily="66" charset="0"/>
            </a:endParaRPr>
          </a:p>
        </p:txBody>
      </p:sp>
      <p:pic>
        <p:nvPicPr>
          <p:cNvPr id="12290" name="Picture 2" descr="Clipart remember me">
            <a:extLst>
              <a:ext uri="{FF2B5EF4-FFF2-40B4-BE49-F238E27FC236}">
                <a16:creationId xmlns:a16="http://schemas.microsoft.com/office/drawing/2014/main" id="{417A7864-0E95-4B37-B713-9D32DFC77A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7998" y="157402"/>
            <a:ext cx="4016555" cy="3545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03811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CA376-FB54-4C16-A5BA-CCBCD9534994}"/>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5B60F606-06C3-4E27-B27F-239D6902C488}"/>
              </a:ext>
            </a:extLst>
          </p:cNvPr>
          <p:cNvSpPr>
            <a:spLocks noGrp="1"/>
          </p:cNvSpPr>
          <p:nvPr>
            <p:ph idx="1"/>
          </p:nvPr>
        </p:nvSpPr>
        <p:spPr/>
        <p:txBody>
          <a:bodyPr>
            <a:noAutofit/>
          </a:bodyPr>
          <a:lstStyle/>
          <a:p>
            <a:r>
              <a:rPr lang="en-GB" sz="2100" dirty="0">
                <a:latin typeface="Comic Sans MS" panose="030F0702030302020204" pitchFamily="66" charset="0"/>
              </a:rPr>
              <a:t>Use the planning template from last week to finish writing paragraph 3 and your conclusion.</a:t>
            </a:r>
          </a:p>
          <a:p>
            <a:endParaRPr lang="en-GB" sz="2100" dirty="0">
              <a:latin typeface="Comic Sans MS" panose="030F0702030302020204" pitchFamily="66" charset="0"/>
            </a:endParaRPr>
          </a:p>
          <a:p>
            <a:r>
              <a:rPr lang="en-GB" sz="2100" b="1" dirty="0">
                <a:highlight>
                  <a:srgbClr val="FFFF00"/>
                </a:highlight>
                <a:latin typeface="Comic Sans MS" panose="030F0702030302020204" pitchFamily="66" charset="0"/>
              </a:rPr>
              <a:t>If you didn’t do this yesterday:</a:t>
            </a:r>
          </a:p>
          <a:p>
            <a:r>
              <a:rPr lang="en-GB" sz="2100" dirty="0">
                <a:latin typeface="Comic Sans MS" panose="030F0702030302020204" pitchFamily="66" charset="0"/>
              </a:rPr>
              <a:t>Look at the food waste pictures.</a:t>
            </a:r>
          </a:p>
          <a:p>
            <a:r>
              <a:rPr lang="en-GB" sz="2100" dirty="0">
                <a:latin typeface="Comic Sans MS" panose="030F0702030302020204" pitchFamily="66" charset="0"/>
              </a:rPr>
              <a:t>Choose one or two to include in your newspaper.</a:t>
            </a:r>
          </a:p>
          <a:p>
            <a:r>
              <a:rPr lang="en-GB" sz="2100" dirty="0">
                <a:latin typeface="Comic Sans MS" panose="030F0702030302020204" pitchFamily="66" charset="0"/>
              </a:rPr>
              <a:t>Cut out the picture(s), stick it on your page and write a caption underneath.</a:t>
            </a:r>
          </a:p>
          <a:p>
            <a:r>
              <a:rPr lang="en-GB" sz="2100" dirty="0">
                <a:latin typeface="Comic Sans MS" panose="030F0702030302020204" pitchFamily="66" charset="0"/>
              </a:rPr>
              <a:t>Think about where you want the picture to go – near the beginning, at the top of the second column, at the end?</a:t>
            </a:r>
          </a:p>
        </p:txBody>
      </p:sp>
      <p:pic>
        <p:nvPicPr>
          <p:cNvPr id="4" name="Picture 2" descr="Dragon sighting newspaper report | Teaching Resources">
            <a:extLst>
              <a:ext uri="{FF2B5EF4-FFF2-40B4-BE49-F238E27FC236}">
                <a16:creationId xmlns:a16="http://schemas.microsoft.com/office/drawing/2014/main" id="{0C84AF56-384E-41DB-88E4-85CD49C662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6810" y="0"/>
            <a:ext cx="2565189" cy="36231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6C3158E-A504-4A28-8C70-6B4F3A90294A}"/>
              </a:ext>
            </a:extLst>
          </p:cNvPr>
          <p:cNvPicPr>
            <a:picLocks noChangeAspect="1"/>
          </p:cNvPicPr>
          <p:nvPr/>
        </p:nvPicPr>
        <p:blipFill rotWithShape="1">
          <a:blip r:embed="rId3"/>
          <a:srcRect l="31237" t="26391" r="47809" b="11909"/>
          <a:stretch/>
        </p:blipFill>
        <p:spPr>
          <a:xfrm>
            <a:off x="9686638" y="3252247"/>
            <a:ext cx="2505363" cy="3623149"/>
          </a:xfrm>
          <a:prstGeom prst="rect">
            <a:avLst/>
          </a:prstGeom>
        </p:spPr>
      </p:pic>
    </p:spTree>
    <p:extLst>
      <p:ext uri="{BB962C8B-B14F-4D97-AF65-F5344CB8AC3E}">
        <p14:creationId xmlns:p14="http://schemas.microsoft.com/office/powerpoint/2010/main" val="31750862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1E1C9-3A77-4ADC-A851-9CA87151ABA7}"/>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9F358B96-33FC-42BD-9C63-BBE60B1BD5B0}"/>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Look back over your writing from today.</a:t>
            </a:r>
          </a:p>
          <a:p>
            <a:r>
              <a:rPr lang="en-GB" sz="2100" dirty="0">
                <a:solidFill>
                  <a:srgbClr val="FF0000"/>
                </a:solidFill>
                <a:latin typeface="Comic Sans MS" panose="030F0702030302020204" pitchFamily="66" charset="0"/>
              </a:rPr>
              <a:t>Do all of your sentences make sense?</a:t>
            </a:r>
          </a:p>
          <a:p>
            <a:r>
              <a:rPr lang="en-GB" sz="2100" dirty="0">
                <a:solidFill>
                  <a:srgbClr val="FF0000"/>
                </a:solidFill>
                <a:latin typeface="Comic Sans MS" panose="030F0702030302020204" pitchFamily="66" charset="0"/>
              </a:rPr>
              <a:t>Have you written in the third person?</a:t>
            </a:r>
          </a:p>
          <a:p>
            <a:r>
              <a:rPr lang="en-GB" sz="2100" dirty="0">
                <a:solidFill>
                  <a:srgbClr val="FF0000"/>
                </a:solidFill>
                <a:latin typeface="Comic Sans MS" panose="030F0702030302020204" pitchFamily="66" charset="0"/>
              </a:rPr>
              <a:t>Have you remembered all of your punctuation, e.g. commas?</a:t>
            </a:r>
          </a:p>
          <a:p>
            <a:r>
              <a:rPr lang="en-GB" sz="2100" dirty="0">
                <a:solidFill>
                  <a:srgbClr val="FF0000"/>
                </a:solidFill>
                <a:latin typeface="Comic Sans MS" panose="030F0702030302020204" pitchFamily="66" charset="0"/>
              </a:rPr>
              <a:t>Check your use of punctuation for speech </a:t>
            </a:r>
            <a:r>
              <a:rPr lang="en-GB" sz="2100" b="1" u="sng" dirty="0">
                <a:solidFill>
                  <a:srgbClr val="FF0000"/>
                </a:solidFill>
                <a:latin typeface="Comic Sans MS" panose="030F0702030302020204" pitchFamily="66" charset="0"/>
              </a:rPr>
              <a:t>carefully</a:t>
            </a:r>
            <a:r>
              <a:rPr lang="en-GB" sz="2100" dirty="0">
                <a:solidFill>
                  <a:srgbClr val="FF0000"/>
                </a:solidFill>
                <a:latin typeface="Comic Sans MS" panose="030F0702030302020204" pitchFamily="66" charset="0"/>
              </a:rPr>
              <a:t>. </a:t>
            </a:r>
          </a:p>
          <a:p>
            <a:r>
              <a:rPr lang="en-GB" sz="2100" dirty="0">
                <a:solidFill>
                  <a:srgbClr val="FF0000"/>
                </a:solidFill>
                <a:latin typeface="Comic Sans MS" panose="030F0702030302020204" pitchFamily="66" charset="0"/>
              </a:rPr>
              <a:t>How many features of the checklist have you included?</a:t>
            </a:r>
          </a:p>
          <a:p>
            <a:r>
              <a:rPr lang="en-GB" sz="2100" dirty="0">
                <a:solidFill>
                  <a:srgbClr val="FF0000"/>
                </a:solidFill>
                <a:latin typeface="Comic Sans MS" panose="030F0702030302020204" pitchFamily="66" charset="0"/>
              </a:rPr>
              <a:t>Have you used them correctly?</a:t>
            </a:r>
          </a:p>
          <a:p>
            <a:r>
              <a:rPr lang="en-GB" sz="2100" dirty="0">
                <a:solidFill>
                  <a:srgbClr val="FF0000"/>
                </a:solidFill>
                <a:latin typeface="Comic Sans MS" panose="030F0702030302020204" pitchFamily="66" charset="0"/>
              </a:rPr>
              <a:t>Could you write a sentence or two now to tick off any more items on the checklist? </a:t>
            </a:r>
          </a:p>
        </p:txBody>
      </p:sp>
    </p:spTree>
    <p:extLst>
      <p:ext uri="{BB962C8B-B14F-4D97-AF65-F5344CB8AC3E}">
        <p14:creationId xmlns:p14="http://schemas.microsoft.com/office/powerpoint/2010/main" val="13678543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E0637-1DB1-458A-99AD-3AA27109E508}"/>
              </a:ext>
            </a:extLst>
          </p:cNvPr>
          <p:cNvSpPr>
            <a:spLocks noGrp="1"/>
          </p:cNvSpPr>
          <p:nvPr>
            <p:ph type="ctrTitle"/>
          </p:nvPr>
        </p:nvSpPr>
        <p:spPr>
          <a:xfrm>
            <a:off x="527900" y="2404534"/>
            <a:ext cx="9389097" cy="1646302"/>
          </a:xfrm>
        </p:spPr>
        <p:txBody>
          <a:bodyPr/>
          <a:lstStyle/>
          <a:p>
            <a:r>
              <a:rPr lang="en-GB" sz="4800" dirty="0">
                <a:latin typeface="Comic Sans MS" panose="030F0702030302020204" pitchFamily="66" charset="0"/>
              </a:rPr>
              <a:t>Thursday 30</a:t>
            </a:r>
            <a:r>
              <a:rPr lang="en-GB" sz="4800" baseline="30000" dirty="0">
                <a:latin typeface="Comic Sans MS" panose="030F0702030302020204" pitchFamily="66" charset="0"/>
              </a:rPr>
              <a:t>th</a:t>
            </a:r>
            <a:r>
              <a:rPr lang="en-GB" sz="4800" dirty="0">
                <a:latin typeface="Comic Sans MS" panose="030F0702030302020204" pitchFamily="66" charset="0"/>
              </a:rPr>
              <a:t> September 2021</a:t>
            </a:r>
          </a:p>
        </p:txBody>
      </p:sp>
      <p:sp>
        <p:nvSpPr>
          <p:cNvPr id="3" name="Subtitle 2">
            <a:extLst>
              <a:ext uri="{FF2B5EF4-FFF2-40B4-BE49-F238E27FC236}">
                <a16:creationId xmlns:a16="http://schemas.microsoft.com/office/drawing/2014/main" id="{6AAD59EB-F565-450B-BB31-B80A82FE5E5E}"/>
              </a:ext>
            </a:extLst>
          </p:cNvPr>
          <p:cNvSpPr>
            <a:spLocks noGrp="1"/>
          </p:cNvSpPr>
          <p:nvPr>
            <p:ph type="subTitle" idx="1"/>
          </p:nvPr>
        </p:nvSpPr>
        <p:spPr>
          <a:xfrm>
            <a:off x="527900" y="4050833"/>
            <a:ext cx="8746103"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organise writing appropriately</a:t>
            </a:r>
          </a:p>
          <a:p>
            <a:pPr algn="l"/>
            <a:r>
              <a:rPr lang="en-GB" sz="2100" dirty="0">
                <a:latin typeface="Comic Sans MS" panose="030F0702030302020204" pitchFamily="66" charset="0"/>
              </a:rPr>
              <a:t>C: Newspaper Reports</a:t>
            </a:r>
          </a:p>
        </p:txBody>
      </p:sp>
    </p:spTree>
    <p:extLst>
      <p:ext uri="{BB962C8B-B14F-4D97-AF65-F5344CB8AC3E}">
        <p14:creationId xmlns:p14="http://schemas.microsoft.com/office/powerpoint/2010/main" val="18875889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6CB8B5-0887-4C1C-A5BB-B7F06367D7BB}"/>
              </a:ext>
            </a:extLst>
          </p:cNvPr>
          <p:cNvSpPr>
            <a:spLocks noGrp="1"/>
          </p:cNvSpPr>
          <p:nvPr>
            <p:ph type="title"/>
          </p:nvPr>
        </p:nvSpPr>
        <p:spPr/>
        <p:txBody>
          <a:bodyPr>
            <a:normAutofit/>
          </a:bodyPr>
          <a:lstStyle/>
          <a:p>
            <a:r>
              <a:rPr lang="en-GB" sz="5400" dirty="0">
                <a:latin typeface="Comic Sans MS" panose="030F0702030302020204" pitchFamily="66" charset="0"/>
              </a:rPr>
              <a:t>Making Sentences</a:t>
            </a:r>
          </a:p>
        </p:txBody>
      </p:sp>
      <p:sp>
        <p:nvSpPr>
          <p:cNvPr id="3" name="Content Placeholder 2">
            <a:extLst>
              <a:ext uri="{FF2B5EF4-FFF2-40B4-BE49-F238E27FC236}">
                <a16:creationId xmlns:a16="http://schemas.microsoft.com/office/drawing/2014/main" id="{2224BB7D-114D-403C-8F96-505828F7530F}"/>
              </a:ext>
            </a:extLst>
          </p:cNvPr>
          <p:cNvSpPr>
            <a:spLocks noGrp="1"/>
          </p:cNvSpPr>
          <p:nvPr>
            <p:ph idx="1"/>
          </p:nvPr>
        </p:nvSpPr>
        <p:spPr>
          <a:xfrm>
            <a:off x="677334" y="2160589"/>
            <a:ext cx="8596668" cy="4485308"/>
          </a:xfrm>
        </p:spPr>
        <p:txBody>
          <a:bodyPr>
            <a:normAutofit lnSpcReduction="10000"/>
          </a:bodyPr>
          <a:lstStyle/>
          <a:p>
            <a:pPr marL="0" indent="0" algn="ctr">
              <a:buNone/>
            </a:pPr>
            <a:r>
              <a:rPr lang="en-GB" sz="8800" dirty="0">
                <a:solidFill>
                  <a:schemeClr val="accent1"/>
                </a:solidFill>
                <a:latin typeface="Showcard Gothic" panose="04020904020102020604" pitchFamily="82" charset="0"/>
              </a:rPr>
              <a:t>Snake</a:t>
            </a:r>
          </a:p>
          <a:p>
            <a:endParaRPr lang="en-GB" dirty="0"/>
          </a:p>
          <a:p>
            <a:r>
              <a:rPr lang="en-GB" sz="2100" dirty="0">
                <a:latin typeface="Comic Sans MS" panose="030F0702030302020204" pitchFamily="66" charset="0"/>
              </a:rPr>
              <a:t>Write a sentence containing this word rapidly on a sheet of paper</a:t>
            </a:r>
          </a:p>
          <a:p>
            <a:r>
              <a:rPr lang="en-GB" sz="2100" dirty="0">
                <a:latin typeface="Comic Sans MS" panose="030F0702030302020204" pitchFamily="66" charset="0"/>
              </a:rPr>
              <a:t>Your sentence MUST have a capital letter, full stop and it must make sense.</a:t>
            </a:r>
          </a:p>
          <a:p>
            <a:r>
              <a:rPr lang="en-GB" sz="2100" dirty="0">
                <a:latin typeface="Comic Sans MS" panose="030F0702030302020204" pitchFamily="66" charset="0"/>
              </a:rPr>
              <a:t>Reread your sentence before sharing it with an adult.</a:t>
            </a:r>
          </a:p>
          <a:p>
            <a:endParaRPr lang="en-GB" sz="2100" dirty="0">
              <a:latin typeface="Comic Sans MS" panose="030F0702030302020204" pitchFamily="66" charset="0"/>
            </a:endParaRPr>
          </a:p>
          <a:p>
            <a:r>
              <a:rPr lang="en-GB" sz="2100" dirty="0">
                <a:latin typeface="Comic Sans MS" panose="030F0702030302020204" pitchFamily="66" charset="0"/>
              </a:rPr>
              <a:t>E.g. </a:t>
            </a:r>
            <a:r>
              <a:rPr lang="en-GB" sz="2100" i="1" dirty="0">
                <a:latin typeface="Comic Sans MS" panose="030F0702030302020204" pitchFamily="66" charset="0"/>
              </a:rPr>
              <a:t>The snake slithered along the top of the sand dune.</a:t>
            </a:r>
            <a:endParaRPr lang="en-GB" sz="2100" dirty="0">
              <a:latin typeface="Comic Sans MS" panose="030F0702030302020204" pitchFamily="66" charset="0"/>
            </a:endParaRPr>
          </a:p>
        </p:txBody>
      </p:sp>
      <p:pic>
        <p:nvPicPr>
          <p:cNvPr id="16386" name="Picture 2" descr="Do snakes have ears? | Live Science">
            <a:extLst>
              <a:ext uri="{FF2B5EF4-FFF2-40B4-BE49-F238E27FC236}">
                <a16:creationId xmlns:a16="http://schemas.microsoft.com/office/drawing/2014/main" id="{AFAC1013-852D-4DF8-944E-0D02D2282D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4722" y="0"/>
            <a:ext cx="4357278" cy="2450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9362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2559C-C32C-4561-924A-E5F6283D0AEF}"/>
              </a:ext>
            </a:extLst>
          </p:cNvPr>
          <p:cNvSpPr>
            <a:spLocks noGrp="1"/>
          </p:cNvSpPr>
          <p:nvPr>
            <p:ph type="title"/>
          </p:nvPr>
        </p:nvSpPr>
        <p:spPr/>
        <p:txBody>
          <a:bodyPr>
            <a:normAutofit fontScale="90000"/>
          </a:bodyPr>
          <a:lstStyle/>
          <a:p>
            <a:pPr algn="ctr"/>
            <a:r>
              <a:rPr lang="en-GB" sz="8800" dirty="0">
                <a:latin typeface="Showcard Gothic" panose="04020904020102020604" pitchFamily="82" charset="0"/>
              </a:rPr>
              <a:t>Jelly / shark </a:t>
            </a:r>
          </a:p>
        </p:txBody>
      </p:sp>
      <p:sp>
        <p:nvSpPr>
          <p:cNvPr id="3" name="Content Placeholder 2">
            <a:extLst>
              <a:ext uri="{FF2B5EF4-FFF2-40B4-BE49-F238E27FC236}">
                <a16:creationId xmlns:a16="http://schemas.microsoft.com/office/drawing/2014/main" id="{E17BEF6B-A385-4AE0-BCD7-4591A11B1AD3}"/>
              </a:ext>
            </a:extLst>
          </p:cNvPr>
          <p:cNvSpPr>
            <a:spLocks noGrp="1"/>
          </p:cNvSpPr>
          <p:nvPr>
            <p:ph idx="1"/>
          </p:nvPr>
        </p:nvSpPr>
        <p:spPr>
          <a:xfrm>
            <a:off x="677333" y="2160589"/>
            <a:ext cx="8806031" cy="3880773"/>
          </a:xfrm>
        </p:spPr>
        <p:txBody>
          <a:bodyPr>
            <a:noAutofit/>
          </a:bodyPr>
          <a:lstStyle/>
          <a:p>
            <a:r>
              <a:rPr lang="en-GB" sz="2100" dirty="0">
                <a:latin typeface="Comic Sans MS" panose="030F0702030302020204" pitchFamily="66" charset="0"/>
              </a:rPr>
              <a:t>Write a sentence containing these words rapidly on a piece of paper.</a:t>
            </a:r>
          </a:p>
          <a:p>
            <a:r>
              <a:rPr lang="en-GB" sz="2100" dirty="0">
                <a:latin typeface="Comic Sans MS" panose="030F0702030302020204" pitchFamily="66" charset="0"/>
              </a:rPr>
              <a:t>Your sentence MUST have a capital letter, full stop and it must make sense.</a:t>
            </a:r>
          </a:p>
          <a:p>
            <a:r>
              <a:rPr lang="en-GB" sz="2100" dirty="0">
                <a:latin typeface="Comic Sans MS" panose="030F0702030302020204" pitchFamily="66" charset="0"/>
              </a:rPr>
              <a:t>Reread your sentence before sharing it with an adult.</a:t>
            </a:r>
          </a:p>
          <a:p>
            <a:endParaRPr lang="en-GB" sz="2100" dirty="0">
              <a:latin typeface="Comic Sans MS" panose="030F0702030302020204" pitchFamily="66" charset="0"/>
            </a:endParaRPr>
          </a:p>
          <a:p>
            <a:r>
              <a:rPr lang="en-GB" sz="2100" dirty="0">
                <a:latin typeface="Comic Sans MS" panose="030F0702030302020204" pitchFamily="66" charset="0"/>
              </a:rPr>
              <a:t>You might think of some funny sentences but watch out! As soon as the brain becomes excited about the sentence, you run the risk of forgetting the full stop!</a:t>
            </a:r>
          </a:p>
          <a:p>
            <a:endParaRPr lang="en-GB" sz="2100" dirty="0">
              <a:latin typeface="Comic Sans MS" panose="030F0702030302020204" pitchFamily="66" charset="0"/>
            </a:endParaRPr>
          </a:p>
          <a:p>
            <a:r>
              <a:rPr lang="en-GB" sz="2100" b="1" dirty="0">
                <a:latin typeface="Comic Sans MS" panose="030F0702030302020204" pitchFamily="66" charset="0"/>
              </a:rPr>
              <a:t>Challenge: </a:t>
            </a:r>
            <a:r>
              <a:rPr lang="en-GB" sz="2100" dirty="0">
                <a:latin typeface="Comic Sans MS" panose="030F0702030302020204" pitchFamily="66" charset="0"/>
              </a:rPr>
              <a:t>add in a word, choose a ‘better’ word, extend the sentence using a conjunction etc. </a:t>
            </a:r>
            <a:endParaRPr lang="en-GB" sz="2100" b="1" dirty="0">
              <a:latin typeface="Comic Sans MS" panose="030F0702030302020204" pitchFamily="66" charset="0"/>
            </a:endParaRPr>
          </a:p>
          <a:p>
            <a:endParaRPr lang="en-GB" sz="2100" dirty="0">
              <a:latin typeface="Comic Sans MS" panose="030F0702030302020204" pitchFamily="66" charset="0"/>
            </a:endParaRPr>
          </a:p>
        </p:txBody>
      </p:sp>
      <p:pic>
        <p:nvPicPr>
          <p:cNvPr id="18434" name="Picture 2" descr="Fruit Jelly | Dessert Recipes | GoodtoKnow">
            <a:extLst>
              <a:ext uri="{FF2B5EF4-FFF2-40B4-BE49-F238E27FC236}">
                <a16:creationId xmlns:a16="http://schemas.microsoft.com/office/drawing/2014/main" id="{59EB0E97-1B33-4D99-8637-C120106E88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16061" y="-31774"/>
            <a:ext cx="2982116" cy="1962174"/>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Adopt a Great White Shark | Symbolic Adoptions from WWF">
            <a:extLst>
              <a:ext uri="{FF2B5EF4-FFF2-40B4-BE49-F238E27FC236}">
                <a16:creationId xmlns:a16="http://schemas.microsoft.com/office/drawing/2014/main" id="{669C01F1-B1F4-4FFB-90AE-218F25F740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1400" y="1930401"/>
            <a:ext cx="2970599" cy="1849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40549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07CD2-FF39-4E2D-A520-E071A8B73E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794F176-1E74-469B-9B05-162886D7C863}"/>
              </a:ext>
            </a:extLst>
          </p:cNvPr>
          <p:cNvSpPr>
            <a:spLocks noGrp="1"/>
          </p:cNvSpPr>
          <p:nvPr>
            <p:ph idx="1"/>
          </p:nvPr>
        </p:nvSpPr>
        <p:spPr/>
        <p:txBody>
          <a:bodyPr>
            <a:normAutofit/>
          </a:bodyPr>
          <a:lstStyle/>
          <a:p>
            <a:r>
              <a:rPr lang="en-US" sz="2100" dirty="0">
                <a:latin typeface="Comic Sans MS" panose="030F0702030302020204" pitchFamily="66" charset="0"/>
              </a:rPr>
              <a:t>Look back at your work.</a:t>
            </a:r>
          </a:p>
          <a:p>
            <a:r>
              <a:rPr lang="en-US" sz="2100" dirty="0">
                <a:latin typeface="Comic Sans MS" panose="030F0702030302020204" pitchFamily="66" charset="0"/>
              </a:rPr>
              <a:t>What have you done well? </a:t>
            </a:r>
          </a:p>
          <a:p>
            <a:r>
              <a:rPr lang="en-US" sz="2100" dirty="0">
                <a:latin typeface="Comic Sans MS" panose="030F0702030302020204" pitchFamily="66" charset="0"/>
              </a:rPr>
              <a:t>What features have you correctly used? </a:t>
            </a:r>
          </a:p>
          <a:p>
            <a:endParaRPr lang="en-US" sz="2100" dirty="0">
              <a:latin typeface="Comic Sans MS" panose="030F0702030302020204" pitchFamily="66" charset="0"/>
            </a:endParaRPr>
          </a:p>
          <a:p>
            <a:r>
              <a:rPr lang="en-US" sz="2100" dirty="0">
                <a:latin typeface="Comic Sans MS" panose="030F0702030302020204" pitchFamily="66" charset="0"/>
              </a:rPr>
              <a:t>What do you need to improve? </a:t>
            </a:r>
          </a:p>
          <a:p>
            <a:r>
              <a:rPr lang="en-US" sz="2100" dirty="0">
                <a:latin typeface="Comic Sans MS" panose="030F0702030302020204" pitchFamily="66" charset="0"/>
              </a:rPr>
              <a:t>What features have you </a:t>
            </a:r>
            <a:r>
              <a:rPr lang="en-US" sz="2100" i="1" dirty="0">
                <a:latin typeface="Comic Sans MS" panose="030F0702030302020204" pitchFamily="66" charset="0"/>
              </a:rPr>
              <a:t>not</a:t>
            </a:r>
            <a:r>
              <a:rPr lang="en-US" sz="2100" dirty="0">
                <a:latin typeface="Comic Sans MS" panose="030F0702030302020204" pitchFamily="66" charset="0"/>
              </a:rPr>
              <a:t> included from the checklist?</a:t>
            </a:r>
            <a:endParaRPr lang="en-GB" sz="2100" dirty="0">
              <a:latin typeface="Comic Sans MS" panose="030F0702030302020204" pitchFamily="66" charset="0"/>
            </a:endParaRPr>
          </a:p>
        </p:txBody>
      </p:sp>
      <p:pic>
        <p:nvPicPr>
          <p:cNvPr id="14338" name="Picture 2" descr="Eyeball Clipart Look And Listen - Look Clipart Hd Png, Transparent Png - vhv">
            <a:extLst>
              <a:ext uri="{FF2B5EF4-FFF2-40B4-BE49-F238E27FC236}">
                <a16:creationId xmlns:a16="http://schemas.microsoft.com/office/drawing/2014/main" id="{525C047C-085F-445A-8A27-62A7B158C1C8}"/>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5954" b="89506" l="6744" r="95349">
                        <a14:foregroundMark x1="49767" y1="8577" x2="41512" y2="4945"/>
                        <a14:foregroundMark x1="41512" y1="4945" x2="23488" y2="9082"/>
                        <a14:foregroundMark x1="23488" y1="9082" x2="18605" y2="12008"/>
                        <a14:foregroundMark x1="48837" y1="7366" x2="39302" y2="6357"/>
                        <a14:foregroundMark x1="39302" y1="6357" x2="50116" y2="6054"/>
                        <a14:foregroundMark x1="92093" y1="45913" x2="90349" y2="53683"/>
                        <a14:foregroundMark x1="90349" y1="53683" x2="93372" y2="44702"/>
                        <a14:foregroundMark x1="93372" y1="44702" x2="90581" y2="36327"/>
                        <a14:foregroundMark x1="90581" y1="36327" x2="89884" y2="46418"/>
                        <a14:foregroundMark x1="89884" y1="46418" x2="89070" y2="46418"/>
                        <a14:foregroundMark x1="20233" y1="40868" x2="28837" y2="38749"/>
                        <a14:foregroundMark x1="28837" y1="38749" x2="41395" y2="47730"/>
                        <a14:foregroundMark x1="41395" y1="47730" x2="24651" y2="44601"/>
                        <a14:foregroundMark x1="24651" y1="44601" x2="20930" y2="38345"/>
                        <a14:foregroundMark x1="20930" y1="38345" x2="34535" y2="38042"/>
                        <a14:foregroundMark x1="34535" y1="38042" x2="45349" y2="41574"/>
                        <a14:foregroundMark x1="45349" y1="41574" x2="49302" y2="49546"/>
                        <a14:foregroundMark x1="49302" y1="49546" x2="49070" y2="50858"/>
                        <a14:foregroundMark x1="95349" y1="49243" x2="94535" y2="43189"/>
                        <a14:foregroundMark x1="46395" y1="89405" x2="51279" y2="89606"/>
                        <a14:foregroundMark x1="11512" y1="56509" x2="7558" y2="48940"/>
                        <a14:foregroundMark x1="7558" y1="48940" x2="6860" y2="40061"/>
                        <a14:foregroundMark x1="6860" y1="40061" x2="9884" y2="33401"/>
                        <a14:foregroundMark x1="9884" y1="33401" x2="17209" y2="28153"/>
                        <a14:foregroundMark x1="17209" y1="28153" x2="10814" y2="35520"/>
                        <a14:foregroundMark x1="10814" y1="35520" x2="11047" y2="43693"/>
                        <a14:foregroundMark x1="11047" y1="43693" x2="21744" y2="58729"/>
                        <a14:foregroundMark x1="37791" y1="54087" x2="30698" y2="46216"/>
                        <a14:foregroundMark x1="30698" y1="46216" x2="21047" y2="40363"/>
                        <a14:foregroundMark x1="21047" y1="40363" x2="28721" y2="47931"/>
                        <a14:foregroundMark x1="28721" y1="47931" x2="41279" y2="44601"/>
                        <a14:foregroundMark x1="41279" y1="44601" x2="37326" y2="36226"/>
                        <a14:foregroundMark x1="37326" y1="36226" x2="28256" y2="34813"/>
                        <a14:foregroundMark x1="28256" y1="34813" x2="21512" y2="38547"/>
                        <a14:foregroundMark x1="21512" y1="38547" x2="14302" y2="34410"/>
                        <a14:foregroundMark x1="14302" y1="34410" x2="18953" y2="27851"/>
                        <a14:foregroundMark x1="18953" y1="27851" x2="19419" y2="28254"/>
                        <a14:foregroundMark x1="6512" y1="50454" x2="5233" y2="43391"/>
                        <a14:foregroundMark x1="5233" y1="43391" x2="6744" y2="36125"/>
                        <a14:foregroundMark x1="6744" y1="36125" x2="7093" y2="35822"/>
                        <a14:foregroundMark x1="45814" y1="38446" x2="44302" y2="46216"/>
                        <a14:foregroundMark x1="44302" y1="46216" x2="38023" y2="51463"/>
                        <a14:foregroundMark x1="38023" y1="51463" x2="29419" y2="51060"/>
                        <a14:foregroundMark x1="29419" y1="51060" x2="21512" y2="47528"/>
                        <a14:foregroundMark x1="21512" y1="47528" x2="28721" y2="46519"/>
                        <a14:foregroundMark x1="19884" y1="47124" x2="38953" y2="52775"/>
                        <a14:foregroundMark x1="38953" y1="52775" x2="43605" y2="51060"/>
                        <a14:foregroundMark x1="43605" y1="51060" x2="34767" y2="54390"/>
                        <a14:foregroundMark x1="34767" y1="54390" x2="25930" y2="55499"/>
                        <a14:foregroundMark x1="25930" y1="55499" x2="20698" y2="49041"/>
                        <a14:foregroundMark x1="20698" y1="49041" x2="30698" y2="51463"/>
                        <a14:foregroundMark x1="30698" y1="51463" x2="30698" y2="51766"/>
                        <a14:foregroundMark x1="45000" y1="37941" x2="36395" y2="37033"/>
                        <a14:foregroundMark x1="36395" y1="37033" x2="35116" y2="36529"/>
                      </a14:backgroundRemoval>
                    </a14:imgEffect>
                  </a14:imgLayer>
                </a14:imgProps>
              </a:ext>
              <a:ext uri="{28A0092B-C50C-407E-A947-70E740481C1C}">
                <a14:useLocalDpi xmlns:a14="http://schemas.microsoft.com/office/drawing/2010/main" val="0"/>
              </a:ext>
            </a:extLst>
          </a:blip>
          <a:srcRect/>
          <a:stretch>
            <a:fillRect/>
          </a:stretch>
        </p:blipFill>
        <p:spPr bwMode="auto">
          <a:xfrm>
            <a:off x="0" y="0"/>
            <a:ext cx="1875011" cy="2160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239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A673A-4FDF-4008-890F-345097031BFA}"/>
              </a:ext>
            </a:extLst>
          </p:cNvPr>
          <p:cNvSpPr>
            <a:spLocks noGrp="1"/>
          </p:cNvSpPr>
          <p:nvPr>
            <p:ph type="title"/>
          </p:nvPr>
        </p:nvSpPr>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6F7820A5-8DBF-42FB-BC87-E4BAD9E5DDC7}"/>
              </a:ext>
            </a:extLst>
          </p:cNvPr>
          <p:cNvSpPr>
            <a:spLocks noGrp="1"/>
          </p:cNvSpPr>
          <p:nvPr>
            <p:ph idx="1"/>
          </p:nvPr>
        </p:nvSpPr>
        <p:spPr/>
        <p:txBody>
          <a:bodyPr>
            <a:noAutofit/>
          </a:bodyPr>
          <a:lstStyle/>
          <a:p>
            <a:r>
              <a:rPr lang="en-US" sz="2100" dirty="0">
                <a:latin typeface="Comic Sans MS" panose="030F0702030302020204" pitchFamily="66" charset="0"/>
              </a:rPr>
              <a:t>Edit and improve your newspaper </a:t>
            </a:r>
            <a:r>
              <a:rPr lang="en-US" sz="2100">
                <a:latin typeface="Comic Sans MS" panose="030F0702030302020204" pitchFamily="66" charset="0"/>
              </a:rPr>
              <a:t>reports.</a:t>
            </a:r>
            <a:endParaRPr lang="en-US" sz="2100" dirty="0">
              <a:latin typeface="Comic Sans MS" panose="030F0702030302020204" pitchFamily="66" charset="0"/>
            </a:endParaRPr>
          </a:p>
        </p:txBody>
      </p:sp>
    </p:spTree>
    <p:extLst>
      <p:ext uri="{BB962C8B-B14F-4D97-AF65-F5344CB8AC3E}">
        <p14:creationId xmlns:p14="http://schemas.microsoft.com/office/powerpoint/2010/main" val="49649971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360</TotalTime>
  <Words>2596</Words>
  <Application>Microsoft Office PowerPoint</Application>
  <PresentationFormat>Widescreen</PresentationFormat>
  <Paragraphs>212</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Comic Sans MS</vt:lpstr>
      <vt:lpstr>Showcard Gothic</vt:lpstr>
      <vt:lpstr>Trebuchet MS</vt:lpstr>
      <vt:lpstr>Wingdings 3</vt:lpstr>
      <vt:lpstr>Facet</vt:lpstr>
      <vt:lpstr>Monday 27th September 2021</vt:lpstr>
      <vt:lpstr>PowerPoint Presentation</vt:lpstr>
      <vt:lpstr>Recap:  The key features of a newspaper report</vt:lpstr>
      <vt:lpstr>Recap: Writing style in newspaper articles</vt:lpstr>
      <vt:lpstr>PowerPoint Presentation</vt:lpstr>
      <vt:lpstr>PowerPoint Presentation</vt:lpstr>
      <vt:lpstr>PowerPoint Presentation</vt:lpstr>
      <vt:lpstr>Activity 1</vt:lpstr>
      <vt:lpstr>PowerPoint Presentation</vt:lpstr>
      <vt:lpstr>PowerPoint Presentation</vt:lpstr>
      <vt:lpstr>My Introduction</vt:lpstr>
      <vt:lpstr>PowerPoint Presentation</vt:lpstr>
      <vt:lpstr>Activity: modelled writing </vt:lpstr>
      <vt:lpstr>Red Pen</vt:lpstr>
      <vt:lpstr>Tuesday 28th September 2021</vt:lpstr>
      <vt:lpstr>Homophones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vt:lpstr>
      <vt:lpstr>Red Pen</vt:lpstr>
      <vt:lpstr>Wednesday 29th September 2021</vt:lpstr>
      <vt:lpstr>PowerPoint Presentation</vt:lpstr>
      <vt:lpstr>PowerPoint Presentation</vt:lpstr>
      <vt:lpstr>PowerPoint Presentation</vt:lpstr>
      <vt:lpstr>What a difference! </vt:lpstr>
      <vt:lpstr>PowerPoint Presentation</vt:lpstr>
      <vt:lpstr>PowerPoint Presentation</vt:lpstr>
      <vt:lpstr>PowerPoint Presentation</vt:lpstr>
      <vt:lpstr>Activity </vt:lpstr>
      <vt:lpstr>Red Pen</vt:lpstr>
      <vt:lpstr>Thursday 30th September 2021</vt:lpstr>
      <vt:lpstr>Making Sentences</vt:lpstr>
      <vt:lpstr>Jelly / shark </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27th September 2021</dc:title>
  <dc:creator>Emily Fenner</dc:creator>
  <cp:lastModifiedBy>Emily Fenner</cp:lastModifiedBy>
  <cp:revision>12</cp:revision>
  <dcterms:created xsi:type="dcterms:W3CDTF">2021-09-24T13:31:14Z</dcterms:created>
  <dcterms:modified xsi:type="dcterms:W3CDTF">2021-09-24T19:34:17Z</dcterms:modified>
</cp:coreProperties>
</file>