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6" r:id="rId6"/>
    <p:sldId id="263" r:id="rId7"/>
    <p:sldId id="268" r:id="rId8"/>
    <p:sldId id="260" r:id="rId9"/>
    <p:sldId id="264" r:id="rId10"/>
    <p:sldId id="269" r:id="rId11"/>
    <p:sldId id="261" r:id="rId12"/>
    <p:sldId id="265" r:id="rId13"/>
    <p:sldId id="270" r:id="rId14"/>
    <p:sldId id="262" r:id="rId15"/>
    <p:sldId id="267" r:id="rId16"/>
    <p:sldId id="271"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65" d="100"/>
          <a:sy n="65" d="100"/>
        </p:scale>
        <p:origin x="-2248"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viewProps" Target="viewProps.xml"/><Relationship Id="rId21" Type="http://schemas.openxmlformats.org/officeDocument/2006/relationships/theme" Target="theme/theme1.xml"/><Relationship Id="rId22"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printerSettings" Target="printerSettings/printerSettings1.bin"/><Relationship Id="rId19" Type="http://schemas.openxmlformats.org/officeDocument/2006/relationships/presProps" Target="presProp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328166" y="1295400"/>
            <a:ext cx="6487668" cy="3152887"/>
          </a:xfrm>
          <a:prstGeom prst="rect">
            <a:avLst/>
          </a:prstGeo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p>
            <a:pPr marL="0" indent="0" algn="l" defTabSz="914400" rtl="0" eaLnBrk="1" latinLnBrk="0" hangingPunct="1">
              <a:spcBef>
                <a:spcPts val="2000"/>
              </a:spcBef>
              <a:buClr>
                <a:schemeClr val="accent1">
                  <a:lumMod val="60000"/>
                  <a:lumOff val="40000"/>
                </a:schemeClr>
              </a:buClr>
              <a:buSzPct val="110000"/>
              <a:buFont typeface="Wingdings 2" pitchFamily="18" charset="2"/>
              <a:buNone/>
            </a:pPr>
            <a:endParaRPr sz="3200" kern="1200">
              <a:solidFill>
                <a:schemeClr val="tx1">
                  <a:lumMod val="65000"/>
                  <a:lumOff val="35000"/>
                </a:schemeClr>
              </a:solidFill>
              <a:latin typeface="+mn-lt"/>
              <a:ea typeface="+mn-ea"/>
              <a:cs typeface="+mn-cs"/>
            </a:endParaRPr>
          </a:p>
        </p:txBody>
      </p:sp>
      <p:sp>
        <p:nvSpPr>
          <p:cNvPr id="2" name="Title 1"/>
          <p:cNvSpPr>
            <a:spLocks noGrp="1"/>
          </p:cNvSpPr>
          <p:nvPr>
            <p:ph type="ctrTitle"/>
          </p:nvPr>
        </p:nvSpPr>
        <p:spPr>
          <a:xfrm>
            <a:off x="1322921" y="1523999"/>
            <a:ext cx="6498158" cy="1724867"/>
          </a:xfrm>
        </p:spPr>
        <p:txBody>
          <a:bodyPr vert="horz" lIns="91440" tIns="45720" rIns="91440" bIns="45720" rtlCol="0" anchor="b" anchorCtr="0">
            <a:no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chemeClr val="accent1"/>
                </a:solidFill>
                <a:latin typeface="+mj-lt"/>
                <a:ea typeface="+mj-ea"/>
                <a:cs typeface="+mj-cs"/>
              </a:defRPr>
            </a:lvl1pPr>
          </a:lstStyle>
          <a:p>
            <a:r>
              <a:rPr lang="en-GB" smtClean="0"/>
              <a:t>Click to edit Master title style</a:t>
            </a:r>
            <a:endParaRPr/>
          </a:p>
        </p:txBody>
      </p:sp>
      <p:sp>
        <p:nvSpPr>
          <p:cNvPr id="3" name="Subtitle 2"/>
          <p:cNvSpPr>
            <a:spLocks noGrp="1"/>
          </p:cNvSpPr>
          <p:nvPr>
            <p:ph type="subTitle" idx="1"/>
          </p:nvPr>
        </p:nvSpPr>
        <p:spPr>
          <a:xfrm>
            <a:off x="1322921" y="3299012"/>
            <a:ext cx="6498159" cy="916641"/>
          </a:xfrm>
        </p:spPr>
        <p:txBody>
          <a:bodyPr vert="horz" lIns="91440" tIns="45720" rIns="91440" bIns="45720" rtlCol="0">
            <a:normAutofit/>
          </a:bodyPr>
          <a:lstStyle>
            <a:lvl1pPr marL="0" indent="0" algn="ctr" defTabSz="914400" rtl="0" eaLnBrk="1" latinLnBrk="0" hangingPunct="1">
              <a:spcBef>
                <a:spcPts val="300"/>
              </a:spcBef>
              <a:buClr>
                <a:schemeClr val="accent1">
                  <a:lumMod val="60000"/>
                  <a:lumOff val="40000"/>
                </a:schemeClr>
              </a:buClr>
              <a:buSzPct val="110000"/>
              <a:buFont typeface="Wingdings 2" pitchFamily="18" charset="2"/>
              <a:buNone/>
              <a:defRPr sz="1800" kern="1200">
                <a:solidFill>
                  <a:schemeClr val="tx1">
                    <a:tint val="7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dirty="0"/>
          </a:p>
        </p:txBody>
      </p:sp>
      <p:sp>
        <p:nvSpPr>
          <p:cNvPr id="4" name="Date Placeholder 3"/>
          <p:cNvSpPr>
            <a:spLocks noGrp="1"/>
          </p:cNvSpPr>
          <p:nvPr>
            <p:ph type="dt" sz="half" idx="10"/>
          </p:nvPr>
        </p:nvSpPr>
        <p:spPr/>
        <p:txBody>
          <a:bodyPr/>
          <a:lstStyle/>
          <a:p>
            <a:fld id="{B01F9CA3-105E-4857-9057-6DB6197DA786}" type="datetimeFigureOut">
              <a:rPr lang="en-US" smtClean="0"/>
              <a:t>07/06/20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5CE407-6216-4202-80E4-A30DC2F709B2}"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Date Placeholder 3"/>
          <p:cNvSpPr>
            <a:spLocks noGrp="1"/>
          </p:cNvSpPr>
          <p:nvPr>
            <p:ph type="dt" sz="half" idx="10"/>
          </p:nvPr>
        </p:nvSpPr>
        <p:spPr/>
        <p:txBody>
          <a:bodyPr/>
          <a:lstStyle/>
          <a:p>
            <a:fld id="{B01F9CA3-105E-4857-9057-6DB6197DA786}" type="datetimeFigureOut">
              <a:rPr lang="en-US" smtClean="0"/>
              <a:t>07/06/20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5CE407-6216-4202-80E4-A30DC2F709B2}"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363538" y="3352801"/>
            <a:ext cx="8416925" cy="1470025"/>
          </a:xfrm>
        </p:spPr>
        <p:txBody>
          <a:bodyPr/>
          <a:lstStyle/>
          <a:p>
            <a:r>
              <a:rPr lang="en-GB" smtClean="0"/>
              <a:t>Click to edit Master title style</a:t>
            </a:r>
            <a:endParaRPr dirty="0"/>
          </a:p>
        </p:txBody>
      </p:sp>
      <p:sp>
        <p:nvSpPr>
          <p:cNvPr id="3" name="Subtitle 2"/>
          <p:cNvSpPr>
            <a:spLocks noGrp="1"/>
          </p:cNvSpPr>
          <p:nvPr>
            <p:ph type="subTitle" idx="1"/>
          </p:nvPr>
        </p:nvSpPr>
        <p:spPr>
          <a:xfrm>
            <a:off x="363538" y="4771029"/>
            <a:ext cx="8416925" cy="972671"/>
          </a:xfrm>
        </p:spPr>
        <p:txBody>
          <a:bodyPr>
            <a:normAutofit/>
          </a:bodyPr>
          <a:lstStyle>
            <a:lvl1pPr marL="0" indent="0" algn="ctr">
              <a:spcBef>
                <a:spcPts val="300"/>
              </a:spcBef>
              <a:buNone/>
              <a:defRPr sz="1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dirty="0"/>
          </a:p>
        </p:txBody>
      </p:sp>
      <p:sp>
        <p:nvSpPr>
          <p:cNvPr id="4" name="Date Placeholder 3"/>
          <p:cNvSpPr>
            <a:spLocks noGrp="1"/>
          </p:cNvSpPr>
          <p:nvPr>
            <p:ph type="dt" sz="half" idx="10"/>
          </p:nvPr>
        </p:nvSpPr>
        <p:spPr/>
        <p:txBody>
          <a:bodyPr/>
          <a:lstStyle/>
          <a:p>
            <a:fld id="{B01F9CA3-105E-4857-9057-6DB6197DA786}" type="datetimeFigureOut">
              <a:rPr lang="en-US" smtClean="0"/>
              <a:t>07/06/20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5CE407-6216-4202-80E4-A30DC2F709B2}" type="slidenum">
              <a:rPr lang="en-US" smtClean="0"/>
              <a:t>‹#›</a:t>
            </a:fld>
            <a:endParaRPr lang="en-US"/>
          </a:p>
        </p:txBody>
      </p:sp>
      <p:sp>
        <p:nvSpPr>
          <p:cNvPr id="9" name="Picture Placeholder 2"/>
          <p:cNvSpPr>
            <a:spLocks noGrp="1"/>
          </p:cNvSpPr>
          <p:nvPr>
            <p:ph type="pic" idx="13"/>
          </p:nvPr>
        </p:nvSpPr>
        <p:spPr>
          <a:xfrm>
            <a:off x="370980" y="363538"/>
            <a:ext cx="8402040" cy="2836862"/>
          </a:xfrm>
          <a:ln w="3175">
            <a:solidFill>
              <a:schemeClr val="bg1"/>
            </a:solidFill>
          </a:ln>
          <a:effectLst>
            <a:outerShdw blurRad="63500" sx="100500" sy="100500" algn="ctr"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9275" y="2403144"/>
            <a:ext cx="8056563" cy="1362075"/>
          </a:xfrm>
        </p:spPr>
        <p:txBody>
          <a:bodyPr anchor="b" anchorCtr="0"/>
          <a:lstStyle>
            <a:lvl1pPr algn="ctr">
              <a:defRPr sz="4600" b="0" cap="none" baseline="0"/>
            </a:lvl1pPr>
          </a:lstStyle>
          <a:p>
            <a:r>
              <a:rPr lang="en-GB" smtClean="0"/>
              <a:t>Click to edit Master title style</a:t>
            </a:r>
            <a:endParaRPr/>
          </a:p>
        </p:txBody>
      </p:sp>
      <p:sp>
        <p:nvSpPr>
          <p:cNvPr id="3" name="Text Placeholder 2"/>
          <p:cNvSpPr>
            <a:spLocks noGrp="1"/>
          </p:cNvSpPr>
          <p:nvPr>
            <p:ph type="body" idx="1"/>
          </p:nvPr>
        </p:nvSpPr>
        <p:spPr>
          <a:xfrm>
            <a:off x="549275" y="3736005"/>
            <a:ext cx="8056563" cy="1500187"/>
          </a:xfrm>
        </p:spPr>
        <p:txBody>
          <a:bodyPr anchor="t" anchorCtr="0">
            <a:normAutofit/>
          </a:bodyPr>
          <a:lstStyle>
            <a:lvl1pPr marL="0" indent="0" algn="ctr">
              <a:spcBef>
                <a:spcPts val="300"/>
              </a:spcBef>
              <a:buNone/>
              <a:defRPr sz="18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B01F9CA3-105E-4857-9057-6DB6197DA786}" type="datetimeFigureOut">
              <a:rPr lang="en-US" smtClean="0"/>
              <a:t>07/06/20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5CE407-6216-4202-80E4-A30DC2F709B2}"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1336956"/>
          </a:xfrm>
        </p:spPr>
        <p:txBody>
          <a:bodyPr/>
          <a:lstStyle/>
          <a:p>
            <a:r>
              <a:rPr lang="en-GB" smtClean="0"/>
              <a:t>Click to edit Master title style</a:t>
            </a:r>
            <a:endParaRPr/>
          </a:p>
        </p:txBody>
      </p:sp>
      <p:sp>
        <p:nvSpPr>
          <p:cNvPr id="3" name="Content Placeholder 2"/>
          <p:cNvSpPr>
            <a:spLocks noGrp="1"/>
          </p:cNvSpPr>
          <p:nvPr>
            <p:ph sz="half" idx="1"/>
          </p:nvPr>
        </p:nvSpPr>
        <p:spPr>
          <a:xfrm>
            <a:off x="549275"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Content Placeholder 3"/>
          <p:cNvSpPr>
            <a:spLocks noGrp="1"/>
          </p:cNvSpPr>
          <p:nvPr>
            <p:ph sz="half" idx="2"/>
          </p:nvPr>
        </p:nvSpPr>
        <p:spPr>
          <a:xfrm>
            <a:off x="4751071"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5" name="Date Placeholder 4"/>
          <p:cNvSpPr>
            <a:spLocks noGrp="1"/>
          </p:cNvSpPr>
          <p:nvPr>
            <p:ph type="dt" sz="half" idx="10"/>
          </p:nvPr>
        </p:nvSpPr>
        <p:spPr/>
        <p:txBody>
          <a:bodyPr/>
          <a:lstStyle/>
          <a:p>
            <a:fld id="{B01F9CA3-105E-4857-9057-6DB6197DA786}" type="datetimeFigureOut">
              <a:rPr lang="en-US" smtClean="0"/>
              <a:t>07/06/20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5CE407-6216-4202-80E4-A30DC2F709B2}"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49274" y="107576"/>
            <a:ext cx="8042276" cy="1336956"/>
          </a:xfrm>
        </p:spPr>
        <p:txBody>
          <a:bodyPr/>
          <a:lstStyle>
            <a:lvl1pPr>
              <a:defRPr/>
            </a:lvl1pPr>
          </a:lstStyle>
          <a:p>
            <a:r>
              <a:rPr lang="en-GB" smtClean="0"/>
              <a:t>Click to edit Master title style</a:t>
            </a:r>
            <a:endParaRPr/>
          </a:p>
        </p:txBody>
      </p:sp>
      <p:sp>
        <p:nvSpPr>
          <p:cNvPr id="3" name="Text Placeholder 2"/>
          <p:cNvSpPr>
            <a:spLocks noGrp="1"/>
          </p:cNvSpPr>
          <p:nvPr>
            <p:ph type="body" idx="1"/>
          </p:nvPr>
        </p:nvSpPr>
        <p:spPr>
          <a:xfrm>
            <a:off x="549274"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549274"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5" name="Text Placeholder 4"/>
          <p:cNvSpPr>
            <a:spLocks noGrp="1"/>
          </p:cNvSpPr>
          <p:nvPr>
            <p:ph type="body" sz="quarter" idx="3"/>
          </p:nvPr>
        </p:nvSpPr>
        <p:spPr>
          <a:xfrm>
            <a:off x="4751070"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751070"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7" name="Date Placeholder 6"/>
          <p:cNvSpPr>
            <a:spLocks noGrp="1"/>
          </p:cNvSpPr>
          <p:nvPr>
            <p:ph type="dt" sz="half" idx="10"/>
          </p:nvPr>
        </p:nvSpPr>
        <p:spPr/>
        <p:txBody>
          <a:bodyPr/>
          <a:lstStyle/>
          <a:p>
            <a:fld id="{B01F9CA3-105E-4857-9057-6DB6197DA786}" type="datetimeFigureOut">
              <a:rPr lang="en-US" smtClean="0"/>
              <a:t>07/06/20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F5CE407-6216-4202-80E4-A30DC2F709B2}"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Date Placeholder 2"/>
          <p:cNvSpPr>
            <a:spLocks noGrp="1"/>
          </p:cNvSpPr>
          <p:nvPr>
            <p:ph type="dt" sz="half" idx="10"/>
          </p:nvPr>
        </p:nvSpPr>
        <p:spPr/>
        <p:txBody>
          <a:bodyPr/>
          <a:lstStyle/>
          <a:p>
            <a:fld id="{B01F9CA3-105E-4857-9057-6DB6197DA786}" type="datetimeFigureOut">
              <a:rPr lang="en-US" smtClean="0"/>
              <a:t>07/06/20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F5CE407-6216-4202-80E4-A30DC2F709B2}"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1F9CA3-105E-4857-9057-6DB6197DA786}" type="datetimeFigureOut">
              <a:rPr lang="en-US" smtClean="0"/>
              <a:t>07/06/20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F5CE407-6216-4202-80E4-A30DC2F709B2}"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9" y="611872"/>
            <a:ext cx="3840480" cy="1162050"/>
          </a:xfrm>
        </p:spPr>
        <p:txBody>
          <a:bodyPr anchor="b"/>
          <a:lstStyle>
            <a:lvl1pPr algn="ctr">
              <a:defRPr sz="3600" b="0"/>
            </a:lvl1pPr>
          </a:lstStyle>
          <a:p>
            <a:r>
              <a:rPr lang="en-GB" smtClean="0"/>
              <a:t>Click to edit Master title style</a:t>
            </a:r>
            <a:endParaRPr/>
          </a:p>
        </p:txBody>
      </p:sp>
      <p:sp>
        <p:nvSpPr>
          <p:cNvPr id="3" name="Content Placeholder 2"/>
          <p:cNvSpPr>
            <a:spLocks noGrp="1"/>
          </p:cNvSpPr>
          <p:nvPr>
            <p:ph idx="1"/>
          </p:nvPr>
        </p:nvSpPr>
        <p:spPr>
          <a:xfrm>
            <a:off x="4742824" y="368300"/>
            <a:ext cx="3840480" cy="5575300"/>
          </a:xfrm>
        </p:spPr>
        <p:txBody>
          <a:bodyPr>
            <a:normAutofit/>
          </a:bodyPr>
          <a:lstStyle>
            <a:lvl1pPr>
              <a:spcBef>
                <a:spcPts val="2000"/>
              </a:spcBef>
              <a:defRPr sz="2200"/>
            </a:lvl1pPr>
            <a:lvl2pPr>
              <a:defRPr sz="20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Text Placeholder 3"/>
          <p:cNvSpPr>
            <a:spLocks noGrp="1"/>
          </p:cNvSpPr>
          <p:nvPr>
            <p:ph type="body" sz="half" idx="2"/>
          </p:nvPr>
        </p:nvSpPr>
        <p:spPr>
          <a:xfrm>
            <a:off x="533399" y="1787856"/>
            <a:ext cx="3840480"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B01F9CA3-105E-4857-9057-6DB6197DA786}" type="datetimeFigureOut">
              <a:rPr lang="en-US" smtClean="0"/>
              <a:t>07/06/20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5CE407-6216-4202-80E4-A30DC2F709B2}"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8" y="611872"/>
            <a:ext cx="4079545" cy="1162050"/>
          </a:xfrm>
        </p:spPr>
        <p:txBody>
          <a:bodyPr anchor="b"/>
          <a:lstStyle>
            <a:lvl1pPr algn="ctr">
              <a:defRPr sz="3600" b="0"/>
            </a:lvl1pPr>
          </a:lstStyle>
          <a:p>
            <a:r>
              <a:rPr lang="en-GB" smtClean="0"/>
              <a:t>Click to edit Master title style</a:t>
            </a:r>
            <a:endParaRPr/>
          </a:p>
        </p:txBody>
      </p:sp>
      <p:sp>
        <p:nvSpPr>
          <p:cNvPr id="4" name="Text Placeholder 3"/>
          <p:cNvSpPr>
            <a:spLocks noGrp="1"/>
          </p:cNvSpPr>
          <p:nvPr>
            <p:ph type="body" sz="half" idx="2"/>
          </p:nvPr>
        </p:nvSpPr>
        <p:spPr>
          <a:xfrm>
            <a:off x="533398" y="1787856"/>
            <a:ext cx="4079545"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B01F9CA3-105E-4857-9057-6DB6197DA786}" type="datetimeFigureOut">
              <a:rPr lang="en-US" smtClean="0"/>
              <a:t>07/06/20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5CE407-6216-4202-80E4-A30DC2F709B2}" type="slidenum">
              <a:rPr lang="en-US" smtClean="0"/>
              <a:t>‹#›</a:t>
            </a:fld>
            <a:endParaRPr lang="en-US"/>
          </a:p>
        </p:txBody>
      </p:sp>
      <p:sp>
        <p:nvSpPr>
          <p:cNvPr id="8" name="Picture Placeholder 2"/>
          <p:cNvSpPr>
            <a:spLocks noGrp="1"/>
          </p:cNvSpPr>
          <p:nvPr>
            <p:ph type="pic" idx="1"/>
          </p:nvPr>
        </p:nvSpPr>
        <p:spPr>
          <a:xfrm>
            <a:off x="5090617" y="359392"/>
            <a:ext cx="3657600" cy="5318077"/>
          </a:xfr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lvl1pPr marL="0" indent="0" algn="l" defTabSz="914400" rtl="0" eaLnBrk="1" latinLnBrk="0" hangingPunct="1">
              <a:spcBef>
                <a:spcPts val="2000"/>
              </a:spcBef>
              <a:buClr>
                <a:schemeClr val="accent1">
                  <a:lumMod val="60000"/>
                  <a:lumOff val="40000"/>
                </a:schemeClr>
              </a:buClr>
              <a:buSzPct val="110000"/>
              <a:buFont typeface="Wingdings 2" pitchFamily="18" charset="2"/>
              <a:buNone/>
              <a:defRPr sz="3200" kern="1200">
                <a:solidFill>
                  <a:schemeClr val="tx1">
                    <a:lumMod val="65000"/>
                    <a:lumOff val="35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Date Placeholder 3"/>
          <p:cNvSpPr>
            <a:spLocks noGrp="1"/>
          </p:cNvSpPr>
          <p:nvPr>
            <p:ph type="dt" sz="half" idx="10"/>
          </p:nvPr>
        </p:nvSpPr>
        <p:spPr/>
        <p:txBody>
          <a:bodyPr/>
          <a:lstStyle/>
          <a:p>
            <a:fld id="{B01F9CA3-105E-4857-9057-6DB6197DA786}" type="datetimeFigureOut">
              <a:rPr lang="en-US" smtClean="0"/>
              <a:t>07/06/20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5CE407-6216-4202-80E4-A30DC2F709B2}"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69792" y="368301"/>
            <a:ext cx="1524000" cy="5575300"/>
          </a:xfrm>
        </p:spPr>
        <p:txBody>
          <a:bodyPr vert="eaVert"/>
          <a:lstStyle/>
          <a:p>
            <a:r>
              <a:rPr lang="en-GB" smtClean="0"/>
              <a:t>Click to edit Master title style</a:t>
            </a:r>
            <a:endParaRPr/>
          </a:p>
        </p:txBody>
      </p:sp>
      <p:sp>
        <p:nvSpPr>
          <p:cNvPr id="3" name="Vertical Text Placeholder 2"/>
          <p:cNvSpPr>
            <a:spLocks noGrp="1"/>
          </p:cNvSpPr>
          <p:nvPr>
            <p:ph type="body" orient="vert" idx="1"/>
          </p:nvPr>
        </p:nvSpPr>
        <p:spPr>
          <a:xfrm>
            <a:off x="549274" y="368301"/>
            <a:ext cx="6689726" cy="5575300"/>
          </a:xfrm>
        </p:spPr>
        <p:txBody>
          <a:bodyPr vert="eaVert"/>
          <a:lstStyle>
            <a:lvl5pPr>
              <a:defRPr/>
            </a:lvl5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Date Placeholder 3"/>
          <p:cNvSpPr>
            <a:spLocks noGrp="1"/>
          </p:cNvSpPr>
          <p:nvPr>
            <p:ph type="dt" sz="half" idx="10"/>
          </p:nvPr>
        </p:nvSpPr>
        <p:spPr/>
        <p:txBody>
          <a:bodyPr/>
          <a:lstStyle/>
          <a:p>
            <a:fld id="{B01F9CA3-105E-4857-9057-6DB6197DA786}" type="datetimeFigureOut">
              <a:rPr lang="en-US" smtClean="0"/>
              <a:t>07/06/20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5CE407-6216-4202-80E4-A30DC2F709B2}"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49275" y="107576"/>
            <a:ext cx="8042276" cy="1336956"/>
          </a:xfrm>
          <a:prstGeom prst="rect">
            <a:avLst/>
          </a:prstGeom>
        </p:spPr>
        <p:txBody>
          <a:bodyPr vert="horz" lIns="91440" tIns="45720" rIns="91440" bIns="45720" rtlCol="0" anchor="b" anchorCtr="0">
            <a:noAutofit/>
          </a:bodyPr>
          <a:lstStyle/>
          <a:p>
            <a:r>
              <a:rPr lang="en-GB" smtClean="0"/>
              <a:t>Click to edit Master title style</a:t>
            </a:r>
            <a:endParaRPr/>
          </a:p>
        </p:txBody>
      </p:sp>
      <p:sp>
        <p:nvSpPr>
          <p:cNvPr id="3" name="Text Placeholder 2"/>
          <p:cNvSpPr>
            <a:spLocks noGrp="1"/>
          </p:cNvSpPr>
          <p:nvPr>
            <p:ph type="body" idx="1"/>
          </p:nvPr>
        </p:nvSpPr>
        <p:spPr>
          <a:xfrm>
            <a:off x="549275" y="1600201"/>
            <a:ext cx="8042276" cy="4343400"/>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Date Placeholder 3"/>
          <p:cNvSpPr>
            <a:spLocks noGrp="1"/>
          </p:cNvSpPr>
          <p:nvPr>
            <p:ph type="dt" sz="half" idx="2"/>
          </p:nvPr>
        </p:nvSpPr>
        <p:spPr>
          <a:xfrm>
            <a:off x="5629835" y="6275668"/>
            <a:ext cx="2133600" cy="365125"/>
          </a:xfrm>
          <a:prstGeom prst="rect">
            <a:avLst/>
          </a:prstGeom>
        </p:spPr>
        <p:txBody>
          <a:bodyPr vert="horz" lIns="91440" tIns="45720" rIns="91440" bIns="45720" rtlCol="0" anchor="ctr"/>
          <a:lstStyle>
            <a:lvl1pPr algn="r">
              <a:defRPr sz="1200">
                <a:solidFill>
                  <a:schemeClr val="bg1"/>
                </a:solidFill>
              </a:defRPr>
            </a:lvl1pPr>
          </a:lstStyle>
          <a:p>
            <a:fld id="{B01F9CA3-105E-4857-9057-6DB6197DA786}" type="datetimeFigureOut">
              <a:rPr lang="en-US" smtClean="0"/>
              <a:t>07/06/20</a:t>
            </a:fld>
            <a:endParaRPr lang="en-US"/>
          </a:p>
        </p:txBody>
      </p:sp>
      <p:sp>
        <p:nvSpPr>
          <p:cNvPr id="5" name="Footer Placeholder 4"/>
          <p:cNvSpPr>
            <a:spLocks noGrp="1"/>
          </p:cNvSpPr>
          <p:nvPr>
            <p:ph type="ftr" sz="quarter" idx="3"/>
          </p:nvPr>
        </p:nvSpPr>
        <p:spPr>
          <a:xfrm>
            <a:off x="264458" y="6275668"/>
            <a:ext cx="4840941" cy="365125"/>
          </a:xfrm>
          <a:prstGeom prst="rect">
            <a:avLst/>
          </a:prstGeom>
        </p:spPr>
        <p:txBody>
          <a:bodyPr vert="horz" lIns="91440" tIns="45720" rIns="91440" bIns="45720" rtlCol="0" anchor="ctr"/>
          <a:lstStyle>
            <a:lvl1pPr algn="l">
              <a:defRPr sz="1200">
                <a:solidFill>
                  <a:schemeClr val="bg1"/>
                </a:solidFill>
              </a:defRPr>
            </a:lvl1pPr>
          </a:lstStyle>
          <a:p>
            <a:endParaRPr lang="en-US"/>
          </a:p>
        </p:txBody>
      </p:sp>
      <p:sp>
        <p:nvSpPr>
          <p:cNvPr id="6" name="Slide Number Placeholder 5"/>
          <p:cNvSpPr>
            <a:spLocks noGrp="1"/>
          </p:cNvSpPr>
          <p:nvPr>
            <p:ph type="sldNum" sz="quarter" idx="4"/>
          </p:nvPr>
        </p:nvSpPr>
        <p:spPr>
          <a:xfrm>
            <a:off x="7897906" y="6275668"/>
            <a:ext cx="990600" cy="365125"/>
          </a:xfrm>
          <a:prstGeom prst="rect">
            <a:avLst/>
          </a:prstGeom>
        </p:spPr>
        <p:txBody>
          <a:bodyPr vert="horz" lIns="91440" tIns="45720" rIns="91440" bIns="45720" rtlCol="0" anchor="ctr"/>
          <a:lstStyle>
            <a:lvl1pPr algn="r">
              <a:defRPr sz="3600">
                <a:solidFill>
                  <a:schemeClr val="bg1"/>
                </a:solidFill>
              </a:defRPr>
            </a:lvl1pPr>
          </a:lstStyle>
          <a:p>
            <a:fld id="{7F5CE407-6216-4202-80E4-A30DC2F709B2}"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ctr" defTabSz="914400" rtl="0" eaLnBrk="1" latinLnBrk="0" hangingPunct="1">
        <a:spcBef>
          <a:spcPct val="0"/>
        </a:spcBef>
        <a:buNone/>
        <a:defRPr sz="4600" kern="1200">
          <a:solidFill>
            <a:schemeClr val="accent1"/>
          </a:solidFill>
          <a:latin typeface="+mj-lt"/>
          <a:ea typeface="+mj-ea"/>
          <a:cs typeface="+mj-cs"/>
        </a:defRPr>
      </a:lvl1pPr>
    </p:titleStyle>
    <p:body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14493" y="2249716"/>
            <a:ext cx="7331221" cy="1016000"/>
          </a:xfrm>
        </p:spPr>
        <p:txBody>
          <a:bodyPr/>
          <a:lstStyle/>
          <a:p>
            <a:r>
              <a:rPr lang="en-US" dirty="0" smtClean="0"/>
              <a:t>Determiners!</a:t>
            </a:r>
            <a:endParaRPr lang="en-US" dirty="0"/>
          </a:p>
        </p:txBody>
      </p:sp>
    </p:spTree>
    <p:extLst>
      <p:ext uri="{BB962C8B-B14F-4D97-AF65-F5344CB8AC3E}">
        <p14:creationId xmlns:p14="http://schemas.microsoft.com/office/powerpoint/2010/main" val="1088869624"/>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94163"/>
            <a:ext cx="8042276" cy="900246"/>
          </a:xfrm>
        </p:spPr>
        <p:txBody>
          <a:bodyPr/>
          <a:lstStyle/>
          <a:p>
            <a:r>
              <a:rPr lang="en-US" dirty="0" smtClean="0"/>
              <a:t>What is a determiner?</a:t>
            </a:r>
            <a:endParaRPr lang="en-US" dirty="0"/>
          </a:p>
        </p:txBody>
      </p:sp>
      <p:sp>
        <p:nvSpPr>
          <p:cNvPr id="3" name="Content Placeholder 2"/>
          <p:cNvSpPr>
            <a:spLocks noGrp="1"/>
          </p:cNvSpPr>
          <p:nvPr>
            <p:ph idx="1"/>
          </p:nvPr>
        </p:nvSpPr>
        <p:spPr>
          <a:xfrm>
            <a:off x="549275" y="1311730"/>
            <a:ext cx="8042276" cy="956127"/>
          </a:xfrm>
        </p:spPr>
        <p:txBody>
          <a:bodyPr>
            <a:normAutofit/>
          </a:bodyPr>
          <a:lstStyle/>
          <a:p>
            <a:pPr marL="0" indent="0">
              <a:buNone/>
            </a:pPr>
            <a:r>
              <a:rPr lang="en-US" dirty="0" smtClean="0"/>
              <a:t>They are words that come before a noun to tell us more about the noun.</a:t>
            </a:r>
          </a:p>
        </p:txBody>
      </p:sp>
    </p:spTree>
    <p:extLst>
      <p:ext uri="{BB962C8B-B14F-4D97-AF65-F5344CB8AC3E}">
        <p14:creationId xmlns:p14="http://schemas.microsoft.com/office/powerpoint/2010/main" val="311700338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determiner</a:t>
            </a:r>
            <a:endParaRPr lang="en-US" dirty="0"/>
          </a:p>
        </p:txBody>
      </p:sp>
      <p:sp>
        <p:nvSpPr>
          <p:cNvPr id="4" name="TextBox 3"/>
          <p:cNvSpPr txBox="1"/>
          <p:nvPr/>
        </p:nvSpPr>
        <p:spPr>
          <a:xfrm>
            <a:off x="966561" y="1814285"/>
            <a:ext cx="7280276" cy="4708981"/>
          </a:xfrm>
          <a:prstGeom prst="rect">
            <a:avLst/>
          </a:prstGeom>
          <a:noFill/>
        </p:spPr>
        <p:txBody>
          <a:bodyPr wrap="square" rtlCol="0">
            <a:spAutoFit/>
          </a:bodyPr>
          <a:lstStyle/>
          <a:p>
            <a:endParaRPr lang="en-US" sz="2400" dirty="0"/>
          </a:p>
          <a:p>
            <a:pPr marL="342900" indent="-342900">
              <a:buFont typeface="Wingdings" charset="2"/>
              <a:buChar char="Ø"/>
            </a:pPr>
            <a:r>
              <a:rPr lang="en-US" sz="3600" dirty="0" smtClean="0"/>
              <a:t>Article</a:t>
            </a:r>
          </a:p>
          <a:p>
            <a:pPr marL="342900" indent="-342900">
              <a:buFont typeface="Wingdings" charset="2"/>
              <a:buChar char="Ø"/>
            </a:pPr>
            <a:endParaRPr lang="en-US" sz="3600" dirty="0" smtClean="0"/>
          </a:p>
          <a:p>
            <a:pPr marL="342900" indent="-342900">
              <a:buFont typeface="Wingdings" charset="2"/>
              <a:buChar char="Ø"/>
            </a:pPr>
            <a:r>
              <a:rPr lang="en-US" sz="3600" dirty="0" smtClean="0"/>
              <a:t>Possessive</a:t>
            </a:r>
          </a:p>
          <a:p>
            <a:pPr marL="342900" indent="-342900">
              <a:buFont typeface="Wingdings" charset="2"/>
              <a:buChar char="Ø"/>
            </a:pPr>
            <a:endParaRPr lang="en-US" sz="3600" dirty="0" smtClean="0"/>
          </a:p>
          <a:p>
            <a:pPr marL="342900" indent="-342900">
              <a:buFont typeface="Wingdings" charset="2"/>
              <a:buChar char="Ø"/>
            </a:pPr>
            <a:r>
              <a:rPr lang="en-US" sz="3600" dirty="0" smtClean="0"/>
              <a:t>Quantifiers</a:t>
            </a:r>
          </a:p>
          <a:p>
            <a:endParaRPr lang="en-US" sz="3600" dirty="0" smtClean="0"/>
          </a:p>
          <a:p>
            <a:pPr marL="342900" indent="-342900">
              <a:buFont typeface="Wingdings" charset="2"/>
              <a:buChar char="Ø"/>
            </a:pPr>
            <a:r>
              <a:rPr lang="en-US" sz="3600" dirty="0" smtClean="0"/>
              <a:t>Demonstrative</a:t>
            </a:r>
          </a:p>
          <a:p>
            <a:endParaRPr lang="en-US" sz="2400" dirty="0"/>
          </a:p>
        </p:txBody>
      </p:sp>
    </p:spTree>
    <p:extLst>
      <p:ext uri="{BB962C8B-B14F-4D97-AF65-F5344CB8AC3E}">
        <p14:creationId xmlns:p14="http://schemas.microsoft.com/office/powerpoint/2010/main" val="424795860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0"/>
            <a:ext cx="8042276" cy="755103"/>
          </a:xfrm>
        </p:spPr>
        <p:txBody>
          <a:bodyPr/>
          <a:lstStyle/>
          <a:p>
            <a:r>
              <a:rPr lang="en-US" dirty="0" smtClean="0"/>
              <a:t>Articles</a:t>
            </a:r>
            <a:endParaRPr lang="en-US" dirty="0"/>
          </a:p>
        </p:txBody>
      </p:sp>
      <p:sp>
        <p:nvSpPr>
          <p:cNvPr id="3" name="Content Placeholder 2"/>
          <p:cNvSpPr>
            <a:spLocks noGrp="1"/>
          </p:cNvSpPr>
          <p:nvPr>
            <p:ph idx="1"/>
          </p:nvPr>
        </p:nvSpPr>
        <p:spPr>
          <a:xfrm>
            <a:off x="549275" y="813160"/>
            <a:ext cx="8042276" cy="5500553"/>
          </a:xfrm>
        </p:spPr>
        <p:txBody>
          <a:bodyPr>
            <a:normAutofit lnSpcReduction="10000"/>
          </a:bodyPr>
          <a:lstStyle/>
          <a:p>
            <a:pPr marL="0" indent="0">
              <a:buNone/>
            </a:pPr>
            <a:r>
              <a:rPr lang="en-US" dirty="0" smtClean="0"/>
              <a:t>There are three articles- a, an, the.</a:t>
            </a:r>
          </a:p>
          <a:p>
            <a:pPr marL="0" indent="0">
              <a:buNone/>
            </a:pPr>
            <a:endParaRPr lang="en-US" dirty="0"/>
          </a:p>
          <a:p>
            <a:pPr>
              <a:buFont typeface="Wingdings" charset="2"/>
              <a:buChar char="Ø"/>
            </a:pPr>
            <a:r>
              <a:rPr lang="en-US" b="1" dirty="0" smtClean="0"/>
              <a:t>The</a:t>
            </a:r>
            <a:r>
              <a:rPr lang="en-US" dirty="0" smtClean="0"/>
              <a:t> is the definite article as it usually comes before a specific or previously mentioned noun.</a:t>
            </a:r>
          </a:p>
          <a:p>
            <a:pPr>
              <a:buFont typeface="Wingdings" charset="2"/>
              <a:buChar char="Ø"/>
            </a:pPr>
            <a:r>
              <a:rPr lang="en-US" dirty="0"/>
              <a:t>E.g. </a:t>
            </a:r>
            <a:r>
              <a:rPr lang="en-US" b="1" dirty="0"/>
              <a:t>The</a:t>
            </a:r>
            <a:r>
              <a:rPr lang="en-US" dirty="0"/>
              <a:t> </a:t>
            </a:r>
            <a:r>
              <a:rPr lang="en-US" dirty="0" smtClean="0"/>
              <a:t>dog is in the garden.</a:t>
            </a:r>
            <a:endParaRPr lang="en-US" dirty="0" smtClean="0"/>
          </a:p>
          <a:p>
            <a:pPr marL="0" indent="0">
              <a:buNone/>
            </a:pPr>
            <a:endParaRPr lang="en-US" dirty="0" smtClean="0"/>
          </a:p>
          <a:p>
            <a:pPr>
              <a:buFont typeface="Wingdings" charset="2"/>
              <a:buChar char="Ø"/>
            </a:pPr>
            <a:r>
              <a:rPr lang="en-US" b="1" dirty="0"/>
              <a:t>A</a:t>
            </a:r>
            <a:r>
              <a:rPr lang="en-US" dirty="0"/>
              <a:t>  and </a:t>
            </a:r>
            <a:r>
              <a:rPr lang="en-US" b="1" dirty="0"/>
              <a:t>an</a:t>
            </a:r>
            <a:r>
              <a:rPr lang="en-US" dirty="0"/>
              <a:t> are indefinite articles as they are used to refer to something in a less specific way</a:t>
            </a:r>
            <a:r>
              <a:rPr lang="en-US" dirty="0" smtClean="0"/>
              <a:t>.</a:t>
            </a:r>
          </a:p>
          <a:p>
            <a:pPr>
              <a:buFont typeface="Wingdings" charset="2"/>
              <a:buChar char="Ø"/>
            </a:pPr>
            <a:r>
              <a:rPr lang="en-US" dirty="0" smtClean="0"/>
              <a:t>E.g</a:t>
            </a:r>
            <a:r>
              <a:rPr lang="en-US" dirty="0"/>
              <a:t>. </a:t>
            </a:r>
            <a:r>
              <a:rPr lang="en-US" b="1" dirty="0"/>
              <a:t>A</a:t>
            </a:r>
            <a:r>
              <a:rPr lang="en-US" dirty="0"/>
              <a:t> </a:t>
            </a:r>
            <a:r>
              <a:rPr lang="en-US" dirty="0" smtClean="0"/>
              <a:t>dog is in the garden.</a:t>
            </a:r>
          </a:p>
          <a:p>
            <a:pPr>
              <a:buFont typeface="Wingdings" charset="2"/>
              <a:buChar char="Ø"/>
            </a:pPr>
            <a:r>
              <a:rPr lang="en-US" dirty="0" smtClean="0"/>
              <a:t>E.g. </a:t>
            </a:r>
            <a:r>
              <a:rPr lang="en-US" b="1" dirty="0" smtClean="0"/>
              <a:t>An</a:t>
            </a:r>
            <a:r>
              <a:rPr lang="en-US" dirty="0" smtClean="0"/>
              <a:t> elephant has escaped the enclosure.</a:t>
            </a:r>
            <a:endParaRPr lang="en-US" dirty="0"/>
          </a:p>
          <a:p>
            <a:pPr>
              <a:buFont typeface="Wingdings" charset="2"/>
              <a:buChar char="Ø"/>
            </a:pPr>
            <a:endParaRPr lang="en-US" dirty="0" smtClean="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smtClean="0"/>
          </a:p>
          <a:p>
            <a:pPr marL="0" indent="0">
              <a:buNone/>
            </a:pPr>
            <a:endParaRPr lang="en-US" dirty="0"/>
          </a:p>
        </p:txBody>
      </p:sp>
    </p:spTree>
    <p:extLst>
      <p:ext uri="{BB962C8B-B14F-4D97-AF65-F5344CB8AC3E}">
        <p14:creationId xmlns:p14="http://schemas.microsoft.com/office/powerpoint/2010/main" val="341947490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0"/>
            <a:ext cx="8042276" cy="755103"/>
          </a:xfrm>
        </p:spPr>
        <p:txBody>
          <a:bodyPr/>
          <a:lstStyle/>
          <a:p>
            <a:r>
              <a:rPr lang="en-US" dirty="0" smtClean="0"/>
              <a:t>Articles</a:t>
            </a:r>
            <a:endParaRPr lang="en-US" dirty="0"/>
          </a:p>
        </p:txBody>
      </p:sp>
      <p:sp>
        <p:nvSpPr>
          <p:cNvPr id="3" name="Content Placeholder 2"/>
          <p:cNvSpPr>
            <a:spLocks noGrp="1"/>
          </p:cNvSpPr>
          <p:nvPr>
            <p:ph idx="1"/>
          </p:nvPr>
        </p:nvSpPr>
        <p:spPr>
          <a:xfrm>
            <a:off x="549275" y="813160"/>
            <a:ext cx="8042276" cy="5500553"/>
          </a:xfrm>
        </p:spPr>
        <p:txBody>
          <a:bodyPr>
            <a:normAutofit/>
          </a:bodyPr>
          <a:lstStyle/>
          <a:p>
            <a:pPr marL="0" indent="0">
              <a:buNone/>
            </a:pPr>
            <a:r>
              <a:rPr lang="en-US" dirty="0" smtClean="0"/>
              <a:t>There are three articles- a, an, the.</a:t>
            </a:r>
          </a:p>
          <a:p>
            <a:pPr marL="0" indent="0">
              <a:buNone/>
            </a:pPr>
            <a:endParaRPr lang="en-US" dirty="0"/>
          </a:p>
          <a:p>
            <a:pPr marL="0" indent="0">
              <a:buNone/>
            </a:pPr>
            <a:r>
              <a:rPr lang="en-US" dirty="0" smtClean="0"/>
              <a:t>As well as before a noun, you might find an article (or any determiner) before an adjective in a noun phrase. This is when an adjective is being used to describe the noun.</a:t>
            </a:r>
          </a:p>
          <a:p>
            <a:pPr marL="0" indent="0">
              <a:buNone/>
            </a:pPr>
            <a:endParaRPr lang="en-US" dirty="0"/>
          </a:p>
          <a:p>
            <a:pPr>
              <a:buFont typeface="Wingdings" charset="2"/>
              <a:buChar char="Ø"/>
            </a:pPr>
            <a:r>
              <a:rPr lang="en-US" dirty="0" smtClean="0"/>
              <a:t>E.g. He was walking </a:t>
            </a:r>
            <a:r>
              <a:rPr lang="en-US" b="1" dirty="0" smtClean="0"/>
              <a:t>the</a:t>
            </a:r>
            <a:r>
              <a:rPr lang="en-US" dirty="0" smtClean="0"/>
              <a:t> dog in </a:t>
            </a:r>
            <a:r>
              <a:rPr lang="en-US" b="1" dirty="0" smtClean="0"/>
              <a:t>the</a:t>
            </a:r>
            <a:r>
              <a:rPr lang="en-US" dirty="0" smtClean="0"/>
              <a:t> park.</a:t>
            </a:r>
          </a:p>
          <a:p>
            <a:pPr>
              <a:buFont typeface="Wingdings" charset="2"/>
              <a:buChar char="Ø"/>
            </a:pPr>
            <a:r>
              <a:rPr lang="en-US" dirty="0" smtClean="0"/>
              <a:t>E.g. He was walking </a:t>
            </a:r>
            <a:r>
              <a:rPr lang="en-US" b="1" dirty="0" smtClean="0"/>
              <a:t>the</a:t>
            </a:r>
            <a:r>
              <a:rPr lang="en-US" dirty="0" smtClean="0"/>
              <a:t> large dog in </a:t>
            </a:r>
            <a:r>
              <a:rPr lang="en-US" b="1" dirty="0" smtClean="0"/>
              <a:t>the</a:t>
            </a:r>
            <a:r>
              <a:rPr lang="en-US" dirty="0" smtClean="0"/>
              <a:t> busy park.</a:t>
            </a:r>
          </a:p>
          <a:p>
            <a:pPr marL="0" indent="0">
              <a:buNone/>
            </a:pPr>
            <a:endParaRPr lang="en-US" dirty="0"/>
          </a:p>
          <a:p>
            <a:pPr marL="0" indent="0">
              <a:buNone/>
            </a:pPr>
            <a:endParaRPr lang="en-US" dirty="0" smtClean="0"/>
          </a:p>
          <a:p>
            <a:pPr marL="0" indent="0">
              <a:buNone/>
            </a:pPr>
            <a:endParaRPr lang="en-US" dirty="0" smtClean="0"/>
          </a:p>
          <a:p>
            <a:pPr marL="0" indent="0">
              <a:buNone/>
            </a:pPr>
            <a:endParaRPr lang="en-US" dirty="0"/>
          </a:p>
        </p:txBody>
      </p:sp>
    </p:spTree>
    <p:extLst>
      <p:ext uri="{BB962C8B-B14F-4D97-AF65-F5344CB8AC3E}">
        <p14:creationId xmlns:p14="http://schemas.microsoft.com/office/powerpoint/2010/main" val="85052497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0"/>
            <a:ext cx="8042276" cy="755103"/>
          </a:xfrm>
        </p:spPr>
        <p:txBody>
          <a:bodyPr/>
          <a:lstStyle/>
          <a:p>
            <a:r>
              <a:rPr lang="en-US" dirty="0" smtClean="0"/>
              <a:t>Articles</a:t>
            </a:r>
            <a:endParaRPr lang="en-US" dirty="0"/>
          </a:p>
        </p:txBody>
      </p:sp>
      <p:sp>
        <p:nvSpPr>
          <p:cNvPr id="3" name="Content Placeholder 2"/>
          <p:cNvSpPr>
            <a:spLocks noGrp="1"/>
          </p:cNvSpPr>
          <p:nvPr>
            <p:ph idx="1"/>
          </p:nvPr>
        </p:nvSpPr>
        <p:spPr>
          <a:xfrm>
            <a:off x="549275" y="1194161"/>
            <a:ext cx="8042276" cy="5028840"/>
          </a:xfrm>
        </p:spPr>
        <p:txBody>
          <a:bodyPr>
            <a:normAutofit/>
          </a:bodyPr>
          <a:lstStyle/>
          <a:p>
            <a:pPr marL="0" indent="0">
              <a:buNone/>
            </a:pPr>
            <a:r>
              <a:rPr lang="en-US" dirty="0" smtClean="0"/>
              <a:t>Can you spot the articles in </a:t>
            </a:r>
            <a:r>
              <a:rPr lang="en-US" dirty="0" smtClean="0"/>
              <a:t>these paragraphs?</a:t>
            </a:r>
            <a:endParaRPr lang="en-US" dirty="0"/>
          </a:p>
          <a:p>
            <a:pPr>
              <a:buFont typeface="Wingdings" charset="2"/>
              <a:buChar char="Ø"/>
            </a:pPr>
            <a:endParaRPr lang="en-US" dirty="0" smtClean="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smtClean="0"/>
          </a:p>
          <a:p>
            <a:pPr marL="0" indent="0">
              <a:buNone/>
            </a:pPr>
            <a:endParaRPr lang="en-US" dirty="0"/>
          </a:p>
        </p:txBody>
      </p:sp>
      <p:sp>
        <p:nvSpPr>
          <p:cNvPr id="4" name="Rectangle 3"/>
          <p:cNvSpPr/>
          <p:nvPr/>
        </p:nvSpPr>
        <p:spPr>
          <a:xfrm>
            <a:off x="549275" y="2260270"/>
            <a:ext cx="8042276" cy="3785652"/>
          </a:xfrm>
          <a:prstGeom prst="rect">
            <a:avLst/>
          </a:prstGeom>
        </p:spPr>
        <p:txBody>
          <a:bodyPr wrap="square">
            <a:spAutoFit/>
          </a:bodyPr>
          <a:lstStyle/>
          <a:p>
            <a:r>
              <a:rPr lang="en-US" sz="2000" dirty="0"/>
              <a:t>A giant panda is a black and white bear. That's right the giant panda really is a bear and is classified in the bear family Ursidae. </a:t>
            </a:r>
            <a:r>
              <a:rPr lang="en-US" sz="2000" dirty="0" smtClean="0"/>
              <a:t>A panda is </a:t>
            </a:r>
            <a:r>
              <a:rPr lang="en-US" sz="2000" dirty="0"/>
              <a:t>easy to recognize by its black and white patches. The panda's eyes, ears, legs, and shoulders are all black, and the rest of its body is white. </a:t>
            </a:r>
          </a:p>
          <a:p>
            <a:endParaRPr lang="en-US" sz="2000" dirty="0"/>
          </a:p>
          <a:p>
            <a:r>
              <a:rPr lang="en-US" sz="2000" dirty="0"/>
              <a:t>Although fairly big, the giant panda isn't really </a:t>
            </a:r>
            <a:r>
              <a:rPr lang="en-US" sz="2000" dirty="0" smtClean="0"/>
              <a:t>a giant</a:t>
            </a:r>
            <a:r>
              <a:rPr lang="en-US" sz="2000" dirty="0"/>
              <a:t>. It can grow up to about three feet tall and six feet long when standing on all four legs. The female pandas are generally smaller than the males</a:t>
            </a:r>
            <a:r>
              <a:rPr lang="en-US" sz="2000" dirty="0" smtClean="0"/>
              <a:t>. Despite </a:t>
            </a:r>
            <a:r>
              <a:rPr lang="en-US" sz="2000" dirty="0"/>
              <a:t>their cute and cuddly appearance, an angry panda can cause a lot of damage as they have a strong bite.</a:t>
            </a:r>
          </a:p>
          <a:p>
            <a:endParaRPr lang="en-US" sz="2000" dirty="0"/>
          </a:p>
        </p:txBody>
      </p:sp>
    </p:spTree>
    <p:extLst>
      <p:ext uri="{BB962C8B-B14F-4D97-AF65-F5344CB8AC3E}">
        <p14:creationId xmlns:p14="http://schemas.microsoft.com/office/powerpoint/2010/main" val="2785517306"/>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0"/>
            <a:ext cx="8042276" cy="755103"/>
          </a:xfrm>
        </p:spPr>
        <p:txBody>
          <a:bodyPr/>
          <a:lstStyle/>
          <a:p>
            <a:r>
              <a:rPr lang="en-US" dirty="0" smtClean="0"/>
              <a:t>Articles</a:t>
            </a:r>
            <a:endParaRPr lang="en-US" dirty="0"/>
          </a:p>
        </p:txBody>
      </p:sp>
      <p:sp>
        <p:nvSpPr>
          <p:cNvPr id="3" name="Content Placeholder 2"/>
          <p:cNvSpPr>
            <a:spLocks noGrp="1"/>
          </p:cNvSpPr>
          <p:nvPr>
            <p:ph idx="1"/>
          </p:nvPr>
        </p:nvSpPr>
        <p:spPr>
          <a:xfrm>
            <a:off x="549275" y="1194161"/>
            <a:ext cx="8042276" cy="5028840"/>
          </a:xfrm>
        </p:spPr>
        <p:txBody>
          <a:bodyPr>
            <a:normAutofit/>
          </a:bodyPr>
          <a:lstStyle/>
          <a:p>
            <a:pPr marL="0" indent="0">
              <a:buNone/>
            </a:pPr>
            <a:r>
              <a:rPr lang="en-US" dirty="0" smtClean="0"/>
              <a:t>Can you spot the articles in </a:t>
            </a:r>
            <a:r>
              <a:rPr lang="en-US" dirty="0" smtClean="0"/>
              <a:t>these paragraphs? </a:t>
            </a:r>
            <a:r>
              <a:rPr lang="en-US" dirty="0" smtClean="0"/>
              <a:t>Answers</a:t>
            </a:r>
            <a:endParaRPr lang="en-US" dirty="0"/>
          </a:p>
          <a:p>
            <a:pPr>
              <a:buFont typeface="Wingdings" charset="2"/>
              <a:buChar char="Ø"/>
            </a:pPr>
            <a:endParaRPr lang="en-US" dirty="0" smtClean="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smtClean="0"/>
          </a:p>
          <a:p>
            <a:pPr marL="0" indent="0">
              <a:buNone/>
            </a:pPr>
            <a:endParaRPr lang="en-US" dirty="0"/>
          </a:p>
        </p:txBody>
      </p:sp>
      <p:sp>
        <p:nvSpPr>
          <p:cNvPr id="4" name="Rectangle 3"/>
          <p:cNvSpPr/>
          <p:nvPr/>
        </p:nvSpPr>
        <p:spPr>
          <a:xfrm>
            <a:off x="549275" y="2260270"/>
            <a:ext cx="8042276" cy="3477875"/>
          </a:xfrm>
          <a:prstGeom prst="rect">
            <a:avLst/>
          </a:prstGeom>
        </p:spPr>
        <p:txBody>
          <a:bodyPr wrap="square">
            <a:spAutoFit/>
          </a:bodyPr>
          <a:lstStyle/>
          <a:p>
            <a:r>
              <a:rPr lang="en-US" sz="2000" b="1" u="sng" dirty="0"/>
              <a:t>A</a:t>
            </a:r>
            <a:r>
              <a:rPr lang="en-US" sz="2000" dirty="0"/>
              <a:t> giant panda is </a:t>
            </a:r>
            <a:r>
              <a:rPr lang="en-US" sz="2000" b="1" u="sng" dirty="0"/>
              <a:t>a</a:t>
            </a:r>
            <a:r>
              <a:rPr lang="en-US" sz="2000" dirty="0"/>
              <a:t> black and white bear. That's right </a:t>
            </a:r>
            <a:r>
              <a:rPr lang="en-US" sz="2000" b="1" u="sng" dirty="0"/>
              <a:t>the</a:t>
            </a:r>
            <a:r>
              <a:rPr lang="en-US" sz="2000" dirty="0"/>
              <a:t> giant panda really is </a:t>
            </a:r>
            <a:r>
              <a:rPr lang="en-US" sz="2000" b="1" u="sng" dirty="0"/>
              <a:t>a</a:t>
            </a:r>
            <a:r>
              <a:rPr lang="en-US" sz="2000" dirty="0"/>
              <a:t> bear and is classified in the bear family Ursidae. </a:t>
            </a:r>
            <a:r>
              <a:rPr lang="en-US" sz="2000" b="1" u="sng" dirty="0" smtClean="0"/>
              <a:t>A</a:t>
            </a:r>
            <a:r>
              <a:rPr lang="en-US" sz="2000" dirty="0" smtClean="0"/>
              <a:t> panda is </a:t>
            </a:r>
            <a:r>
              <a:rPr lang="en-US" sz="2000" dirty="0"/>
              <a:t>easy to recognize by its black and white patches. </a:t>
            </a:r>
            <a:r>
              <a:rPr lang="en-US" sz="2000" b="1" u="sng" dirty="0"/>
              <a:t>The</a:t>
            </a:r>
            <a:r>
              <a:rPr lang="en-US" sz="2000" dirty="0"/>
              <a:t> panda's eyes, ears, legs, and shoulders are all black, and </a:t>
            </a:r>
            <a:r>
              <a:rPr lang="en-US" sz="2000" b="1" u="sng" dirty="0"/>
              <a:t>the</a:t>
            </a:r>
            <a:r>
              <a:rPr lang="en-US" sz="2000" dirty="0"/>
              <a:t> rest of its body is white. </a:t>
            </a:r>
          </a:p>
          <a:p>
            <a:endParaRPr lang="en-US" sz="2000" dirty="0"/>
          </a:p>
          <a:p>
            <a:r>
              <a:rPr lang="en-US" sz="2000" dirty="0"/>
              <a:t>Although fairly big, </a:t>
            </a:r>
            <a:r>
              <a:rPr lang="en-US" sz="2000" b="1" u="sng" dirty="0"/>
              <a:t>the</a:t>
            </a:r>
            <a:r>
              <a:rPr lang="en-US" sz="2000" dirty="0"/>
              <a:t> giant panda isn't really </a:t>
            </a:r>
            <a:r>
              <a:rPr lang="en-US" sz="2000" b="1" u="sng" dirty="0" smtClean="0"/>
              <a:t>a</a:t>
            </a:r>
            <a:r>
              <a:rPr lang="en-US" sz="2000" dirty="0" smtClean="0"/>
              <a:t> giant</a:t>
            </a:r>
            <a:r>
              <a:rPr lang="en-US" sz="2000" dirty="0"/>
              <a:t>. It can grow up to about three feet tall and six feet long when standing on all four legs. </a:t>
            </a:r>
            <a:r>
              <a:rPr lang="en-US" sz="2000" b="1" u="sng" dirty="0"/>
              <a:t>The</a:t>
            </a:r>
            <a:r>
              <a:rPr lang="en-US" sz="2000" dirty="0"/>
              <a:t> female pandas are generally smaller than </a:t>
            </a:r>
            <a:r>
              <a:rPr lang="en-US" sz="2000" b="1" u="sng" dirty="0"/>
              <a:t>the</a:t>
            </a:r>
            <a:r>
              <a:rPr lang="en-US" sz="2000" dirty="0"/>
              <a:t> males</a:t>
            </a:r>
            <a:r>
              <a:rPr lang="en-US" sz="2000" dirty="0" smtClean="0"/>
              <a:t>. Despite their cute and cuddly appearance, </a:t>
            </a:r>
            <a:r>
              <a:rPr lang="en-US" sz="2000" b="1" u="sng" dirty="0" smtClean="0"/>
              <a:t>an</a:t>
            </a:r>
            <a:r>
              <a:rPr lang="en-US" sz="2000" dirty="0" smtClean="0"/>
              <a:t> angry panda can cause a lot of damage as they have a strong bite.</a:t>
            </a:r>
            <a:endParaRPr lang="en-US" sz="2000" dirty="0"/>
          </a:p>
        </p:txBody>
      </p:sp>
      <p:sp>
        <p:nvSpPr>
          <p:cNvPr id="5" name="Rectangle 4"/>
          <p:cNvSpPr/>
          <p:nvPr/>
        </p:nvSpPr>
        <p:spPr>
          <a:xfrm>
            <a:off x="549275" y="2122714"/>
            <a:ext cx="8042276" cy="3810000"/>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73214233"/>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0"/>
            <a:ext cx="8042276" cy="863961"/>
          </a:xfrm>
        </p:spPr>
        <p:txBody>
          <a:bodyPr/>
          <a:lstStyle/>
          <a:p>
            <a:r>
              <a:rPr lang="en-US" dirty="0" smtClean="0"/>
              <a:t>Possessive</a:t>
            </a:r>
            <a:endParaRPr lang="en-US" dirty="0"/>
          </a:p>
        </p:txBody>
      </p:sp>
      <p:sp>
        <p:nvSpPr>
          <p:cNvPr id="3" name="Content Placeholder 2"/>
          <p:cNvSpPr>
            <a:spLocks noGrp="1"/>
          </p:cNvSpPr>
          <p:nvPr>
            <p:ph idx="1"/>
          </p:nvPr>
        </p:nvSpPr>
        <p:spPr>
          <a:xfrm>
            <a:off x="549275" y="867589"/>
            <a:ext cx="8042276" cy="5282839"/>
          </a:xfrm>
        </p:spPr>
        <p:txBody>
          <a:bodyPr>
            <a:normAutofit/>
          </a:bodyPr>
          <a:lstStyle/>
          <a:p>
            <a:pPr marL="0" indent="0">
              <a:buNone/>
            </a:pPr>
            <a:r>
              <a:rPr lang="en-US" dirty="0" smtClean="0"/>
              <a:t>We use possessive determiners to show who owns or “possesses” something. </a:t>
            </a:r>
          </a:p>
          <a:p>
            <a:pPr marL="0" indent="0">
              <a:buNone/>
            </a:pPr>
            <a:endParaRPr lang="en-US" dirty="0"/>
          </a:p>
          <a:p>
            <a:pPr marL="0" indent="0">
              <a:buNone/>
            </a:pPr>
            <a:r>
              <a:rPr lang="en-US" dirty="0" smtClean="0"/>
              <a:t>Possessive determiners: my, your, his, her, our, their.</a:t>
            </a:r>
            <a:endParaRPr lang="en-US" dirty="0"/>
          </a:p>
          <a:p>
            <a:pPr marL="0" indent="0">
              <a:buNone/>
            </a:pPr>
            <a:endParaRPr lang="en-US" dirty="0" smtClean="0"/>
          </a:p>
          <a:p>
            <a:pPr marL="0" indent="0">
              <a:buNone/>
            </a:pPr>
            <a:r>
              <a:rPr lang="en-US" dirty="0" smtClean="0"/>
              <a:t>As with all determiners, they come before a noun or a noun phrase.</a:t>
            </a:r>
          </a:p>
          <a:p>
            <a:pPr>
              <a:buFont typeface="Wingdings" charset="2"/>
              <a:buChar char="Ø"/>
            </a:pPr>
            <a:r>
              <a:rPr lang="en-US" dirty="0" smtClean="0"/>
              <a:t>E.g. </a:t>
            </a:r>
            <a:r>
              <a:rPr lang="en-US" b="1" u="sng" dirty="0" smtClean="0"/>
              <a:t>My</a:t>
            </a:r>
            <a:r>
              <a:rPr lang="en-US" dirty="0" smtClean="0"/>
              <a:t> dog is still a puppy.</a:t>
            </a:r>
          </a:p>
          <a:p>
            <a:pPr>
              <a:buFont typeface="Wingdings" charset="2"/>
              <a:buChar char="Ø"/>
            </a:pPr>
            <a:r>
              <a:rPr lang="en-US" dirty="0" smtClean="0"/>
              <a:t>E.g. </a:t>
            </a:r>
            <a:r>
              <a:rPr lang="en-US" b="1" u="sng" dirty="0" smtClean="0"/>
              <a:t>Her</a:t>
            </a:r>
            <a:r>
              <a:rPr lang="en-US" dirty="0" smtClean="0"/>
              <a:t> white dog is still a puppy.</a:t>
            </a:r>
            <a:endParaRPr lang="en-US" dirty="0"/>
          </a:p>
        </p:txBody>
      </p:sp>
    </p:spTree>
    <p:extLst>
      <p:ext uri="{BB962C8B-B14F-4D97-AF65-F5344CB8AC3E}">
        <p14:creationId xmlns:p14="http://schemas.microsoft.com/office/powerpoint/2010/main" val="221258771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0"/>
            <a:ext cx="8042276" cy="863961"/>
          </a:xfrm>
        </p:spPr>
        <p:txBody>
          <a:bodyPr/>
          <a:lstStyle/>
          <a:p>
            <a:r>
              <a:rPr lang="en-US" dirty="0" smtClean="0"/>
              <a:t>Possessive</a:t>
            </a:r>
            <a:endParaRPr lang="en-US" dirty="0"/>
          </a:p>
        </p:txBody>
      </p:sp>
      <p:sp>
        <p:nvSpPr>
          <p:cNvPr id="3" name="Content Placeholder 2"/>
          <p:cNvSpPr>
            <a:spLocks noGrp="1"/>
          </p:cNvSpPr>
          <p:nvPr>
            <p:ph idx="1"/>
          </p:nvPr>
        </p:nvSpPr>
        <p:spPr>
          <a:xfrm>
            <a:off x="549275" y="1491343"/>
            <a:ext cx="8042276" cy="4386943"/>
          </a:xfrm>
        </p:spPr>
        <p:txBody>
          <a:bodyPr>
            <a:normAutofit lnSpcReduction="10000"/>
          </a:bodyPr>
          <a:lstStyle/>
          <a:p>
            <a:pPr marL="0" indent="0">
              <a:buNone/>
            </a:pPr>
            <a:r>
              <a:rPr lang="en-US" dirty="0" smtClean="0"/>
              <a:t>Can you spot the possessive determiners in this paragraph?</a:t>
            </a:r>
          </a:p>
          <a:p>
            <a:pPr marL="0" indent="0">
              <a:buNone/>
            </a:pPr>
            <a:endParaRPr lang="en-US" dirty="0" smtClean="0"/>
          </a:p>
          <a:p>
            <a:pPr marL="0" indent="0">
              <a:buNone/>
            </a:pPr>
            <a:r>
              <a:rPr lang="en-US" dirty="0" smtClean="0"/>
              <a:t>This is my dog. Her name is Maggie and she is a cocker spaniel. She is orange and white and looks just like her mother. We have another dog called Ralph and they are related. Maggie is his cousin! Despite being cousins, our dogs don’t get on and we have had to put their dog beds in separate rooms. </a:t>
            </a:r>
          </a:p>
          <a:p>
            <a:pPr marL="0" indent="0">
              <a:buNone/>
            </a:pPr>
            <a:r>
              <a:rPr lang="en-US" dirty="0" smtClean="0"/>
              <a:t>What would be your ideal pet?</a:t>
            </a:r>
            <a:endParaRPr lang="en-US" dirty="0"/>
          </a:p>
        </p:txBody>
      </p:sp>
    </p:spTree>
    <p:extLst>
      <p:ext uri="{BB962C8B-B14F-4D97-AF65-F5344CB8AC3E}">
        <p14:creationId xmlns:p14="http://schemas.microsoft.com/office/powerpoint/2010/main" val="4093852949"/>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0"/>
            <a:ext cx="8042276" cy="863961"/>
          </a:xfrm>
        </p:spPr>
        <p:txBody>
          <a:bodyPr/>
          <a:lstStyle/>
          <a:p>
            <a:r>
              <a:rPr lang="en-US" dirty="0" smtClean="0"/>
              <a:t>Possessive</a:t>
            </a:r>
            <a:endParaRPr lang="en-US" dirty="0"/>
          </a:p>
        </p:txBody>
      </p:sp>
      <p:sp>
        <p:nvSpPr>
          <p:cNvPr id="3" name="Content Placeholder 2"/>
          <p:cNvSpPr>
            <a:spLocks noGrp="1"/>
          </p:cNvSpPr>
          <p:nvPr>
            <p:ph idx="1"/>
          </p:nvPr>
        </p:nvSpPr>
        <p:spPr>
          <a:xfrm>
            <a:off x="549275" y="1491343"/>
            <a:ext cx="8042276" cy="4949371"/>
          </a:xfrm>
        </p:spPr>
        <p:txBody>
          <a:bodyPr>
            <a:normAutofit/>
          </a:bodyPr>
          <a:lstStyle/>
          <a:p>
            <a:pPr marL="0" indent="0">
              <a:buNone/>
            </a:pPr>
            <a:r>
              <a:rPr lang="en-US" dirty="0" smtClean="0"/>
              <a:t>Can you spot the possessive determiners in this paragraph? Answers.</a:t>
            </a:r>
          </a:p>
          <a:p>
            <a:pPr marL="0" indent="0">
              <a:buNone/>
            </a:pPr>
            <a:endParaRPr lang="en-US" dirty="0" smtClean="0"/>
          </a:p>
          <a:p>
            <a:pPr marL="0" indent="0">
              <a:buNone/>
            </a:pPr>
            <a:r>
              <a:rPr lang="en-US" dirty="0" smtClean="0"/>
              <a:t>This is </a:t>
            </a:r>
            <a:r>
              <a:rPr lang="en-US" b="1" u="sng" dirty="0" smtClean="0"/>
              <a:t>my</a:t>
            </a:r>
            <a:r>
              <a:rPr lang="en-US" dirty="0" smtClean="0"/>
              <a:t> dog. </a:t>
            </a:r>
            <a:r>
              <a:rPr lang="en-US" b="1" u="sng" dirty="0" smtClean="0"/>
              <a:t>Her</a:t>
            </a:r>
            <a:r>
              <a:rPr lang="en-US" dirty="0" smtClean="0"/>
              <a:t> name is Maggie and she is a cocker spaniel. She is orange and white and looks just like </a:t>
            </a:r>
            <a:r>
              <a:rPr lang="en-US" b="1" u="sng" dirty="0" smtClean="0"/>
              <a:t>her</a:t>
            </a:r>
            <a:r>
              <a:rPr lang="en-US" dirty="0" smtClean="0"/>
              <a:t> mother. We have another dog called Ralph and they are related. Maggie is </a:t>
            </a:r>
            <a:r>
              <a:rPr lang="en-US" b="1" u="sng" dirty="0" smtClean="0"/>
              <a:t>his</a:t>
            </a:r>
            <a:r>
              <a:rPr lang="en-US" dirty="0" smtClean="0"/>
              <a:t> cousin! Despite being cousins, </a:t>
            </a:r>
            <a:r>
              <a:rPr lang="en-US" b="1" u="sng" dirty="0" smtClean="0"/>
              <a:t>our</a:t>
            </a:r>
            <a:r>
              <a:rPr lang="en-US" dirty="0" smtClean="0"/>
              <a:t> dogs don’t get on and we have had to put </a:t>
            </a:r>
            <a:r>
              <a:rPr lang="en-US" b="1" u="sng" dirty="0" smtClean="0"/>
              <a:t>their</a:t>
            </a:r>
            <a:r>
              <a:rPr lang="en-US" dirty="0" smtClean="0"/>
              <a:t> dog beds in separate rooms.</a:t>
            </a:r>
          </a:p>
          <a:p>
            <a:pPr marL="0" indent="0">
              <a:buNone/>
            </a:pPr>
            <a:r>
              <a:rPr lang="en-US" dirty="0" smtClean="0"/>
              <a:t>What would be </a:t>
            </a:r>
            <a:r>
              <a:rPr lang="en-US" b="1" u="sng" dirty="0" smtClean="0"/>
              <a:t>your</a:t>
            </a:r>
            <a:r>
              <a:rPr lang="en-US" dirty="0" smtClean="0"/>
              <a:t> ideal pet? </a:t>
            </a:r>
            <a:endParaRPr lang="en-US" dirty="0"/>
          </a:p>
        </p:txBody>
      </p:sp>
      <p:sp>
        <p:nvSpPr>
          <p:cNvPr id="4" name="Rectangle 3"/>
          <p:cNvSpPr/>
          <p:nvPr/>
        </p:nvSpPr>
        <p:spPr>
          <a:xfrm>
            <a:off x="424091" y="2884714"/>
            <a:ext cx="8195582" cy="33745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98500163"/>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0"/>
            <a:ext cx="8042276" cy="791389"/>
          </a:xfrm>
        </p:spPr>
        <p:txBody>
          <a:bodyPr/>
          <a:lstStyle/>
          <a:p>
            <a:r>
              <a:rPr lang="en-US" dirty="0" smtClean="0"/>
              <a:t>Quantifiers</a:t>
            </a:r>
            <a:endParaRPr lang="en-US" dirty="0"/>
          </a:p>
        </p:txBody>
      </p:sp>
      <p:sp>
        <p:nvSpPr>
          <p:cNvPr id="3" name="Content Placeholder 2"/>
          <p:cNvSpPr>
            <a:spLocks noGrp="1"/>
          </p:cNvSpPr>
          <p:nvPr>
            <p:ph idx="1"/>
          </p:nvPr>
        </p:nvSpPr>
        <p:spPr>
          <a:xfrm>
            <a:off x="549275" y="1309915"/>
            <a:ext cx="8042276" cy="5058227"/>
          </a:xfrm>
        </p:spPr>
        <p:txBody>
          <a:bodyPr>
            <a:normAutofit/>
          </a:bodyPr>
          <a:lstStyle/>
          <a:p>
            <a:pPr marL="0" indent="0">
              <a:buNone/>
            </a:pPr>
            <a:r>
              <a:rPr lang="en-US" dirty="0" smtClean="0"/>
              <a:t>These tell us </a:t>
            </a:r>
            <a:r>
              <a:rPr lang="en-US" b="1" dirty="0" smtClean="0"/>
              <a:t>how much </a:t>
            </a:r>
            <a:r>
              <a:rPr lang="en-US" dirty="0" smtClean="0"/>
              <a:t>or </a:t>
            </a:r>
            <a:r>
              <a:rPr lang="en-US" b="1" dirty="0" smtClean="0"/>
              <a:t>how many </a:t>
            </a:r>
            <a:r>
              <a:rPr lang="en-US" dirty="0" smtClean="0"/>
              <a:t>of a noun.</a:t>
            </a:r>
            <a:endParaRPr lang="en-US" dirty="0"/>
          </a:p>
          <a:p>
            <a:pPr marL="0" indent="0">
              <a:buNone/>
            </a:pPr>
            <a:r>
              <a:rPr lang="en-US" dirty="0" smtClean="0"/>
              <a:t>Quantifiers include: all, many, some, most, one, a few, a lot of, several, none of, plenty of, a lack of, a bit of, a great deal of, every.</a:t>
            </a:r>
          </a:p>
          <a:p>
            <a:pPr>
              <a:buFont typeface="Wingdings" charset="2"/>
              <a:buChar char="Ø"/>
            </a:pPr>
            <a:r>
              <a:rPr lang="en-US" dirty="0" smtClean="0"/>
              <a:t>E.g. I saw </a:t>
            </a:r>
            <a:r>
              <a:rPr lang="en-US" b="1" dirty="0" smtClean="0"/>
              <a:t>a few </a:t>
            </a:r>
            <a:r>
              <a:rPr lang="en-US" dirty="0" smtClean="0"/>
              <a:t>people at the station.</a:t>
            </a:r>
          </a:p>
          <a:p>
            <a:pPr>
              <a:buFont typeface="Wingdings" charset="2"/>
              <a:buChar char="Ø"/>
            </a:pPr>
            <a:r>
              <a:rPr lang="en-US" dirty="0" smtClean="0"/>
              <a:t>E.g. Alice bought </a:t>
            </a:r>
            <a:r>
              <a:rPr lang="en-US" b="1" dirty="0" smtClean="0"/>
              <a:t>some</a:t>
            </a:r>
            <a:r>
              <a:rPr lang="en-US" dirty="0" smtClean="0"/>
              <a:t> fruit at the supermarket.</a:t>
            </a:r>
          </a:p>
          <a:p>
            <a:pPr marL="0" indent="0">
              <a:buNone/>
            </a:pPr>
            <a:r>
              <a:rPr lang="en-US" dirty="0" smtClean="0"/>
              <a:t>Quantifiers can come before an adjective in a noun phrase.</a:t>
            </a:r>
          </a:p>
          <a:p>
            <a:pPr>
              <a:buFont typeface="Wingdings" charset="2"/>
              <a:buChar char="Ø"/>
            </a:pPr>
            <a:r>
              <a:rPr lang="en-US" dirty="0" smtClean="0"/>
              <a:t>E.g. Jack visited </a:t>
            </a:r>
            <a:r>
              <a:rPr lang="en-US" b="1" dirty="0" smtClean="0"/>
              <a:t>a lot of </a:t>
            </a:r>
            <a:r>
              <a:rPr lang="en-US" dirty="0" smtClean="0"/>
              <a:t>interesting museums when he was in Rome.</a:t>
            </a:r>
          </a:p>
          <a:p>
            <a:pPr marL="0" indent="0">
              <a:buNone/>
            </a:pPr>
            <a:endParaRPr lang="en-US" dirty="0" smtClean="0"/>
          </a:p>
          <a:p>
            <a:pPr marL="0" indent="0">
              <a:buNone/>
            </a:pPr>
            <a:endParaRPr lang="en-US" dirty="0"/>
          </a:p>
        </p:txBody>
      </p:sp>
    </p:spTree>
    <p:extLst>
      <p:ext uri="{BB962C8B-B14F-4D97-AF65-F5344CB8AC3E}">
        <p14:creationId xmlns:p14="http://schemas.microsoft.com/office/powerpoint/2010/main" val="3367988565"/>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0"/>
            <a:ext cx="8042276" cy="791389"/>
          </a:xfrm>
        </p:spPr>
        <p:txBody>
          <a:bodyPr/>
          <a:lstStyle/>
          <a:p>
            <a:r>
              <a:rPr lang="en-US" dirty="0" smtClean="0"/>
              <a:t>Quantifiers</a:t>
            </a:r>
            <a:endParaRPr lang="en-US" dirty="0"/>
          </a:p>
        </p:txBody>
      </p:sp>
      <p:sp>
        <p:nvSpPr>
          <p:cNvPr id="3" name="Content Placeholder 2"/>
          <p:cNvSpPr>
            <a:spLocks noGrp="1"/>
          </p:cNvSpPr>
          <p:nvPr>
            <p:ph idx="1"/>
          </p:nvPr>
        </p:nvSpPr>
        <p:spPr>
          <a:xfrm>
            <a:off x="549275" y="1309915"/>
            <a:ext cx="8195582" cy="5058227"/>
          </a:xfrm>
        </p:spPr>
        <p:txBody>
          <a:bodyPr>
            <a:normAutofit/>
          </a:bodyPr>
          <a:lstStyle/>
          <a:p>
            <a:pPr marL="0" indent="0">
              <a:buNone/>
            </a:pPr>
            <a:r>
              <a:rPr lang="en-US" dirty="0" smtClean="0"/>
              <a:t>Spot the quantifiers in this paragraph:</a:t>
            </a:r>
            <a:endParaRPr lang="en-US" dirty="0"/>
          </a:p>
          <a:p>
            <a:pPr marL="0" indent="0">
              <a:buNone/>
            </a:pPr>
            <a:r>
              <a:rPr lang="en-US" dirty="0" smtClean="0"/>
              <a:t>Yesterday, I went to the supermarket to get some food. Recently, there has not been much food on the shelves and there has been a lack of toilet roll and pasta. Luckily, today I was able to get all of the items on my list! I bought lots of chocolate and a few pieces of fruit. I also managed to find two packets of flour, so I can now bake lots of delicious cakes at home. Unfortunately, there was no dog food on the shelf, but I’ll go out again today as Maggie needs some food!</a:t>
            </a:r>
          </a:p>
          <a:p>
            <a:pPr marL="0" indent="0">
              <a:buNone/>
            </a:pPr>
            <a:endParaRPr lang="en-US" dirty="0"/>
          </a:p>
        </p:txBody>
      </p:sp>
    </p:spTree>
    <p:extLst>
      <p:ext uri="{BB962C8B-B14F-4D97-AF65-F5344CB8AC3E}">
        <p14:creationId xmlns:p14="http://schemas.microsoft.com/office/powerpoint/2010/main" val="2088371608"/>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0"/>
            <a:ext cx="8042276" cy="791389"/>
          </a:xfrm>
        </p:spPr>
        <p:txBody>
          <a:bodyPr/>
          <a:lstStyle/>
          <a:p>
            <a:r>
              <a:rPr lang="en-US" dirty="0" smtClean="0"/>
              <a:t>Quantifiers</a:t>
            </a:r>
            <a:endParaRPr lang="en-US" dirty="0"/>
          </a:p>
        </p:txBody>
      </p:sp>
      <p:sp>
        <p:nvSpPr>
          <p:cNvPr id="3" name="Content Placeholder 2"/>
          <p:cNvSpPr>
            <a:spLocks noGrp="1"/>
          </p:cNvSpPr>
          <p:nvPr>
            <p:ph idx="1"/>
          </p:nvPr>
        </p:nvSpPr>
        <p:spPr>
          <a:xfrm>
            <a:off x="549275" y="1309915"/>
            <a:ext cx="8195582" cy="5058227"/>
          </a:xfrm>
        </p:spPr>
        <p:txBody>
          <a:bodyPr>
            <a:normAutofit/>
          </a:bodyPr>
          <a:lstStyle/>
          <a:p>
            <a:pPr marL="0" indent="0">
              <a:buNone/>
            </a:pPr>
            <a:r>
              <a:rPr lang="en-US" dirty="0" smtClean="0"/>
              <a:t>Spot the quantifiers in this paragraph: Answers.</a:t>
            </a:r>
            <a:endParaRPr lang="en-US" dirty="0"/>
          </a:p>
          <a:p>
            <a:pPr marL="0" indent="0">
              <a:buNone/>
            </a:pPr>
            <a:r>
              <a:rPr lang="en-US" dirty="0" smtClean="0"/>
              <a:t>Yesterday, I went to the supermarket to get </a:t>
            </a:r>
            <a:r>
              <a:rPr lang="en-US" b="1" u="sng" dirty="0" smtClean="0"/>
              <a:t>some</a:t>
            </a:r>
            <a:r>
              <a:rPr lang="en-US" dirty="0" smtClean="0"/>
              <a:t> food. Recently, there has not been </a:t>
            </a:r>
            <a:r>
              <a:rPr lang="en-US" b="1" u="sng" dirty="0" smtClean="0"/>
              <a:t>much </a:t>
            </a:r>
            <a:r>
              <a:rPr lang="en-US" dirty="0" smtClean="0"/>
              <a:t>food on the shelves and there has been </a:t>
            </a:r>
            <a:r>
              <a:rPr lang="en-US" b="1" u="sng" dirty="0" smtClean="0"/>
              <a:t>a lack of </a:t>
            </a:r>
            <a:r>
              <a:rPr lang="en-US" dirty="0" smtClean="0"/>
              <a:t>toilet roll and pasta. Luckily, today I was able to get </a:t>
            </a:r>
            <a:r>
              <a:rPr lang="en-US" b="1" u="sng" dirty="0" smtClean="0"/>
              <a:t>all of </a:t>
            </a:r>
            <a:r>
              <a:rPr lang="en-US" dirty="0" smtClean="0"/>
              <a:t>the items on my list! I bought </a:t>
            </a:r>
            <a:r>
              <a:rPr lang="en-US" b="1" u="sng" dirty="0" smtClean="0"/>
              <a:t>lots of </a:t>
            </a:r>
            <a:r>
              <a:rPr lang="en-US" dirty="0" smtClean="0"/>
              <a:t>chocolate and </a:t>
            </a:r>
            <a:r>
              <a:rPr lang="en-US" b="1" u="sng" dirty="0" smtClean="0"/>
              <a:t>a few </a:t>
            </a:r>
            <a:r>
              <a:rPr lang="en-US" dirty="0" smtClean="0"/>
              <a:t>pieces of fruit. I also managed to find </a:t>
            </a:r>
            <a:r>
              <a:rPr lang="en-US" b="1" u="sng" dirty="0" smtClean="0"/>
              <a:t>two</a:t>
            </a:r>
            <a:r>
              <a:rPr lang="en-US" dirty="0" smtClean="0"/>
              <a:t> packets of flour, so I can now bake </a:t>
            </a:r>
            <a:r>
              <a:rPr lang="en-US" b="1" u="sng" dirty="0" smtClean="0"/>
              <a:t>lots of </a:t>
            </a:r>
            <a:r>
              <a:rPr lang="en-US" dirty="0" smtClean="0"/>
              <a:t>delicious cakes at home. Unfortunately, there was </a:t>
            </a:r>
            <a:r>
              <a:rPr lang="en-US" b="1" u="sng" dirty="0" smtClean="0"/>
              <a:t>no</a:t>
            </a:r>
            <a:r>
              <a:rPr lang="en-US" dirty="0" smtClean="0"/>
              <a:t> dog food on the shelf, but I’ll go out again today as Maggie needs </a:t>
            </a:r>
            <a:r>
              <a:rPr lang="en-US" b="1" u="sng" dirty="0" smtClean="0"/>
              <a:t>some</a:t>
            </a:r>
            <a:r>
              <a:rPr lang="en-US" dirty="0" smtClean="0"/>
              <a:t> food!</a:t>
            </a:r>
          </a:p>
          <a:p>
            <a:pPr marL="0" indent="0">
              <a:buNone/>
            </a:pPr>
            <a:endParaRPr lang="en-US" dirty="0"/>
          </a:p>
        </p:txBody>
      </p:sp>
      <p:sp>
        <p:nvSpPr>
          <p:cNvPr id="4" name="Rectangle 3"/>
          <p:cNvSpPr/>
          <p:nvPr/>
        </p:nvSpPr>
        <p:spPr>
          <a:xfrm>
            <a:off x="549275" y="1941286"/>
            <a:ext cx="8195582" cy="3519714"/>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89597696"/>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0"/>
            <a:ext cx="8042276" cy="791389"/>
          </a:xfrm>
        </p:spPr>
        <p:txBody>
          <a:bodyPr/>
          <a:lstStyle/>
          <a:p>
            <a:r>
              <a:rPr lang="en-US" dirty="0" smtClean="0"/>
              <a:t>Demonstratives</a:t>
            </a:r>
            <a:endParaRPr lang="en-US" dirty="0"/>
          </a:p>
        </p:txBody>
      </p:sp>
      <p:sp>
        <p:nvSpPr>
          <p:cNvPr id="3" name="Content Placeholder 2"/>
          <p:cNvSpPr>
            <a:spLocks noGrp="1"/>
          </p:cNvSpPr>
          <p:nvPr>
            <p:ph idx="1"/>
          </p:nvPr>
        </p:nvSpPr>
        <p:spPr>
          <a:xfrm>
            <a:off x="549275" y="983343"/>
            <a:ext cx="8042276" cy="5602514"/>
          </a:xfrm>
        </p:spPr>
        <p:txBody>
          <a:bodyPr>
            <a:normAutofit lnSpcReduction="10000"/>
          </a:bodyPr>
          <a:lstStyle/>
          <a:p>
            <a:pPr marL="0" indent="0">
              <a:buNone/>
            </a:pPr>
            <a:r>
              <a:rPr lang="en-US" dirty="0" smtClean="0"/>
              <a:t>Demonstrative determiners tell us where something (noun) is in relation to us. They tell us if something is </a:t>
            </a:r>
            <a:r>
              <a:rPr lang="en-US" b="1" dirty="0" smtClean="0"/>
              <a:t>nearby</a:t>
            </a:r>
            <a:r>
              <a:rPr lang="en-US" dirty="0" smtClean="0"/>
              <a:t> (this/these) or </a:t>
            </a:r>
            <a:r>
              <a:rPr lang="en-US" b="1" dirty="0" smtClean="0"/>
              <a:t>distant </a:t>
            </a:r>
            <a:r>
              <a:rPr lang="en-US" dirty="0" smtClean="0"/>
              <a:t>from us (that/those).</a:t>
            </a:r>
            <a:endParaRPr lang="en-US" dirty="0"/>
          </a:p>
          <a:p>
            <a:pPr>
              <a:buFont typeface="Wingdings" charset="2"/>
              <a:buChar char="Ø"/>
            </a:pPr>
            <a:r>
              <a:rPr lang="en-US" dirty="0" smtClean="0"/>
              <a:t>E.g. I like</a:t>
            </a:r>
            <a:r>
              <a:rPr lang="en-US" b="1" dirty="0" smtClean="0"/>
              <a:t> this </a:t>
            </a:r>
            <a:r>
              <a:rPr lang="en-US" dirty="0" smtClean="0"/>
              <a:t>food (I’m eating)</a:t>
            </a:r>
          </a:p>
          <a:p>
            <a:pPr>
              <a:buFont typeface="Wingdings" charset="2"/>
              <a:buChar char="Ø"/>
            </a:pPr>
            <a:r>
              <a:rPr lang="en-US" dirty="0"/>
              <a:t> </a:t>
            </a:r>
            <a:r>
              <a:rPr lang="en-US" dirty="0" smtClean="0"/>
              <a:t>E.g. Can I have one of </a:t>
            </a:r>
            <a:r>
              <a:rPr lang="en-US" b="1" dirty="0" smtClean="0"/>
              <a:t>these</a:t>
            </a:r>
            <a:r>
              <a:rPr lang="en-US" dirty="0" smtClean="0"/>
              <a:t> cookies?</a:t>
            </a:r>
          </a:p>
          <a:p>
            <a:pPr>
              <a:buFont typeface="Wingdings" charset="2"/>
              <a:buChar char="Ø"/>
            </a:pPr>
            <a:endParaRPr lang="en-US" dirty="0"/>
          </a:p>
          <a:p>
            <a:pPr>
              <a:buFont typeface="Wingdings" charset="2"/>
              <a:buChar char="Ø"/>
            </a:pPr>
            <a:r>
              <a:rPr lang="en-US" dirty="0" smtClean="0"/>
              <a:t>E.g. Do you remember </a:t>
            </a:r>
            <a:r>
              <a:rPr lang="en-US" b="1" dirty="0" smtClean="0"/>
              <a:t>that</a:t>
            </a:r>
            <a:r>
              <a:rPr lang="en-US" dirty="0" smtClean="0"/>
              <a:t> man we met last week?</a:t>
            </a:r>
          </a:p>
          <a:p>
            <a:pPr>
              <a:buFont typeface="Wingdings" charset="2"/>
              <a:buChar char="Ø"/>
            </a:pPr>
            <a:r>
              <a:rPr lang="en-US" dirty="0" smtClean="0"/>
              <a:t>E.g. Can you see </a:t>
            </a:r>
            <a:r>
              <a:rPr lang="en-US" b="1" dirty="0" smtClean="0"/>
              <a:t>those</a:t>
            </a:r>
            <a:r>
              <a:rPr lang="en-US" dirty="0" smtClean="0"/>
              <a:t> birds (over there)?</a:t>
            </a:r>
          </a:p>
          <a:p>
            <a:pPr marL="0" indent="0">
              <a:buNone/>
            </a:pPr>
            <a:r>
              <a:rPr lang="en-US" dirty="0" smtClean="0"/>
              <a:t>Again, demonstratives can be found before a noun or an adjective in a noun phrase.</a:t>
            </a:r>
          </a:p>
          <a:p>
            <a:pPr>
              <a:buFont typeface="Wingdings" charset="2"/>
              <a:buChar char="Ø"/>
            </a:pPr>
            <a:r>
              <a:rPr lang="en-US" dirty="0" smtClean="0"/>
              <a:t>E.g. Can you see </a:t>
            </a:r>
            <a:r>
              <a:rPr lang="en-US" b="1" dirty="0" smtClean="0"/>
              <a:t>those</a:t>
            </a:r>
            <a:r>
              <a:rPr lang="en-US" dirty="0" smtClean="0"/>
              <a:t> pretty birds?</a:t>
            </a:r>
            <a:endParaRPr lang="en-US" dirty="0"/>
          </a:p>
        </p:txBody>
      </p:sp>
    </p:spTree>
    <p:extLst>
      <p:ext uri="{BB962C8B-B14F-4D97-AF65-F5344CB8AC3E}">
        <p14:creationId xmlns:p14="http://schemas.microsoft.com/office/powerpoint/2010/main" val="2776138734"/>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0"/>
            <a:ext cx="8042276" cy="791389"/>
          </a:xfrm>
        </p:spPr>
        <p:txBody>
          <a:bodyPr/>
          <a:lstStyle/>
          <a:p>
            <a:r>
              <a:rPr lang="en-US" dirty="0" smtClean="0"/>
              <a:t>Demonstratives</a:t>
            </a:r>
            <a:endParaRPr lang="en-US" dirty="0"/>
          </a:p>
        </p:txBody>
      </p:sp>
      <p:sp>
        <p:nvSpPr>
          <p:cNvPr id="3" name="Content Placeholder 2"/>
          <p:cNvSpPr>
            <a:spLocks noGrp="1"/>
          </p:cNvSpPr>
          <p:nvPr>
            <p:ph idx="1"/>
          </p:nvPr>
        </p:nvSpPr>
        <p:spPr>
          <a:xfrm>
            <a:off x="549275" y="983343"/>
            <a:ext cx="8042276" cy="5602514"/>
          </a:xfrm>
        </p:spPr>
        <p:txBody>
          <a:bodyPr>
            <a:normAutofit/>
          </a:bodyPr>
          <a:lstStyle/>
          <a:p>
            <a:pPr marL="0" indent="0">
              <a:buNone/>
            </a:pPr>
            <a:r>
              <a:rPr lang="en-US" dirty="0"/>
              <a:t>Can you find the demonstratives in this paragraph:</a:t>
            </a:r>
          </a:p>
          <a:p>
            <a:pPr marL="0" indent="0">
              <a:buNone/>
            </a:pPr>
            <a:r>
              <a:rPr lang="en-US" dirty="0"/>
              <a:t>I first met him on a rainy September afternoon. That was the best day of my life. He was just this little grey ball of fluff. He was far cuter than all those other kittens I had seen on YouTube. He was tiny with big blue eyes and sharp, dagger-like claws, which he used to ruin my curtains! Those curtains only lasted a week after I brought him home! I have now replaced them and these </a:t>
            </a:r>
            <a:r>
              <a:rPr lang="en-US" dirty="0" smtClean="0"/>
              <a:t>new curtains seem to be much more resistant to his sharp </a:t>
            </a:r>
            <a:r>
              <a:rPr lang="en-US" dirty="0"/>
              <a:t>little claws!</a:t>
            </a:r>
          </a:p>
          <a:p>
            <a:pPr marL="0" indent="0">
              <a:buNone/>
            </a:pPr>
            <a:r>
              <a:rPr lang="en-US" dirty="0" smtClean="0"/>
              <a:t>However, despite </a:t>
            </a:r>
            <a:r>
              <a:rPr lang="en-US" dirty="0"/>
              <a:t>all </a:t>
            </a:r>
            <a:r>
              <a:rPr lang="en-US" dirty="0" smtClean="0"/>
              <a:t>this </a:t>
            </a:r>
            <a:r>
              <a:rPr lang="en-US" dirty="0"/>
              <a:t>destruction, I still adore him! </a:t>
            </a:r>
          </a:p>
        </p:txBody>
      </p:sp>
    </p:spTree>
    <p:extLst>
      <p:ext uri="{BB962C8B-B14F-4D97-AF65-F5344CB8AC3E}">
        <p14:creationId xmlns:p14="http://schemas.microsoft.com/office/powerpoint/2010/main" val="2942741158"/>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0"/>
            <a:ext cx="8042276" cy="791389"/>
          </a:xfrm>
        </p:spPr>
        <p:txBody>
          <a:bodyPr/>
          <a:lstStyle/>
          <a:p>
            <a:r>
              <a:rPr lang="en-US" dirty="0" smtClean="0"/>
              <a:t>Demonstratives</a:t>
            </a:r>
            <a:endParaRPr lang="en-US" dirty="0"/>
          </a:p>
        </p:txBody>
      </p:sp>
      <p:sp>
        <p:nvSpPr>
          <p:cNvPr id="3" name="Content Placeholder 2"/>
          <p:cNvSpPr>
            <a:spLocks noGrp="1"/>
          </p:cNvSpPr>
          <p:nvPr>
            <p:ph idx="1"/>
          </p:nvPr>
        </p:nvSpPr>
        <p:spPr>
          <a:xfrm>
            <a:off x="549275" y="1001486"/>
            <a:ext cx="8042276" cy="5602514"/>
          </a:xfrm>
        </p:spPr>
        <p:txBody>
          <a:bodyPr>
            <a:normAutofit/>
          </a:bodyPr>
          <a:lstStyle/>
          <a:p>
            <a:pPr marL="0" indent="0">
              <a:buNone/>
            </a:pPr>
            <a:r>
              <a:rPr lang="en-US" sz="2000" dirty="0" smtClean="0"/>
              <a:t>Can you find the demonstratives in this paragraph: Answers.</a:t>
            </a:r>
          </a:p>
          <a:p>
            <a:pPr marL="0" indent="0">
              <a:buNone/>
            </a:pPr>
            <a:r>
              <a:rPr lang="en-US" dirty="0" smtClean="0"/>
              <a:t>I first met him on a rainy September afternoon. </a:t>
            </a:r>
            <a:r>
              <a:rPr lang="en-US" b="1" u="sng" dirty="0" smtClean="0"/>
              <a:t>That</a:t>
            </a:r>
            <a:r>
              <a:rPr lang="en-US" dirty="0" smtClean="0"/>
              <a:t> was the best day of my life. He was just </a:t>
            </a:r>
            <a:r>
              <a:rPr lang="en-US" b="1" u="sng" dirty="0" smtClean="0"/>
              <a:t>this</a:t>
            </a:r>
            <a:r>
              <a:rPr lang="en-US" dirty="0" smtClean="0"/>
              <a:t> little grey ball of fluff. He was far cuter than all </a:t>
            </a:r>
            <a:r>
              <a:rPr lang="en-US" b="1" u="sng" dirty="0" smtClean="0"/>
              <a:t>those</a:t>
            </a:r>
            <a:r>
              <a:rPr lang="en-US" dirty="0" smtClean="0"/>
              <a:t> other kittens I had seen on YouTube. He was tiny with big blue eyes and sharp, dagger-like claws, which he used to ruin my curtains! </a:t>
            </a:r>
            <a:r>
              <a:rPr lang="en-US" b="1" u="sng" dirty="0" smtClean="0"/>
              <a:t>Those</a:t>
            </a:r>
            <a:r>
              <a:rPr lang="en-US" dirty="0" smtClean="0"/>
              <a:t> curtains only lasted a week after I brought him home! I have now replaced them and </a:t>
            </a:r>
            <a:r>
              <a:rPr lang="en-US" b="1" u="sng" dirty="0" smtClean="0"/>
              <a:t>these</a:t>
            </a:r>
            <a:r>
              <a:rPr lang="en-US" dirty="0" smtClean="0"/>
              <a:t> new curtains seem to be much more resistant to his sharp little claws!</a:t>
            </a:r>
          </a:p>
          <a:p>
            <a:pPr marL="0" indent="0">
              <a:buNone/>
            </a:pPr>
            <a:r>
              <a:rPr lang="en-US" dirty="0" smtClean="0"/>
              <a:t>However, despite all </a:t>
            </a:r>
            <a:r>
              <a:rPr lang="en-US" b="1" u="sng" dirty="0" smtClean="0"/>
              <a:t>this </a:t>
            </a:r>
            <a:r>
              <a:rPr lang="en-US" dirty="0" smtClean="0"/>
              <a:t>destruction, I still adore him! </a:t>
            </a:r>
            <a:endParaRPr lang="en-US" dirty="0"/>
          </a:p>
        </p:txBody>
      </p:sp>
      <p:sp>
        <p:nvSpPr>
          <p:cNvPr id="5" name="Rectangle 4"/>
          <p:cNvSpPr/>
          <p:nvPr/>
        </p:nvSpPr>
        <p:spPr>
          <a:xfrm>
            <a:off x="549275" y="1578429"/>
            <a:ext cx="8042276" cy="4136571"/>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51211888"/>
      </p:ext>
    </p:extLst>
  </p:cSld>
  <p:clrMapOvr>
    <a:masterClrMapping/>
  </p:clrMapOvr>
  <p:timing>
    <p:tnLst>
      <p:par>
        <p:cTn xmlns:p14="http://schemas.microsoft.com/office/powerpoint/2010/mai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eeze">
  <a:themeElements>
    <a:clrScheme name="Breeze">
      <a:dk1>
        <a:sysClr val="windowText" lastClr="000000"/>
      </a:dk1>
      <a:lt1>
        <a:sysClr val="window" lastClr="FFFFFF"/>
      </a:lt1>
      <a:dk2>
        <a:srgbClr val="09213B"/>
      </a:dk2>
      <a:lt2>
        <a:srgbClr val="D5EDF4"/>
      </a:lt2>
      <a:accent1>
        <a:srgbClr val="2C7C9F"/>
      </a:accent1>
      <a:accent2>
        <a:srgbClr val="244A58"/>
      </a:accent2>
      <a:accent3>
        <a:srgbClr val="E2751D"/>
      </a:accent3>
      <a:accent4>
        <a:srgbClr val="FFB400"/>
      </a:accent4>
      <a:accent5>
        <a:srgbClr val="7EB606"/>
      </a:accent5>
      <a:accent6>
        <a:srgbClr val="C00000"/>
      </a:accent6>
      <a:hlink>
        <a:srgbClr val="7030A0"/>
      </a:hlink>
      <a:folHlink>
        <a:srgbClr val="00B0F0"/>
      </a:folHlink>
    </a:clrScheme>
    <a:fontScheme name="Breeze">
      <a:majorFont>
        <a:latin typeface="News Gothic MT"/>
        <a:ea typeface=""/>
        <a:cs typeface=""/>
        <a:font script="Jpan" typeface="ＭＳ Ｐゴシック"/>
        <a:font script="Hans" typeface="宋体"/>
        <a:font script="Hant" typeface="新細明體"/>
      </a:majorFont>
      <a:minorFont>
        <a:latin typeface="News Gothic MT"/>
        <a:ea typeface=""/>
        <a:cs typeface=""/>
        <a:font script="Jpan" typeface="ＭＳ Ｐゴシック"/>
        <a:font script="Hans" typeface="宋体"/>
        <a:font script="Hant" typeface="新細明體"/>
      </a:minorFont>
    </a:fontScheme>
    <a:fmtScheme name="Breeze">
      <a:fillStyleLst>
        <a:solidFill>
          <a:schemeClr val="phClr"/>
        </a:solidFill>
        <a:gradFill rotWithShape="1">
          <a:gsLst>
            <a:gs pos="31000">
              <a:schemeClr val="phClr">
                <a:tint val="100000"/>
                <a:shade val="100000"/>
                <a:satMod val="120000"/>
              </a:schemeClr>
            </a:gs>
            <a:gs pos="100000">
              <a:schemeClr val="phClr">
                <a:tint val="50000"/>
                <a:satMod val="150000"/>
              </a:schemeClr>
            </a:gs>
          </a:gsLst>
          <a:lin ang="5400000" scaled="1"/>
        </a:gradFill>
        <a:gradFill rotWithShape="1">
          <a:gsLst>
            <a:gs pos="0">
              <a:schemeClr val="phClr">
                <a:shade val="100000"/>
                <a:satMod val="120000"/>
              </a:schemeClr>
            </a:gs>
            <a:gs pos="69000">
              <a:schemeClr val="phClr">
                <a:tint val="80000"/>
                <a:shade val="100000"/>
                <a:satMod val="150000"/>
              </a:schemeClr>
            </a:gs>
            <a:gs pos="100000">
              <a:schemeClr val="phClr">
                <a:tint val="50000"/>
                <a:shade val="100000"/>
                <a:satMod val="150000"/>
              </a:schemeClr>
            </a:gs>
          </a:gsLst>
          <a:path path="circle">
            <a:fillToRect l="100000" t="100000" r="100000" b="100000"/>
          </a:path>
        </a:gradFill>
      </a:fillStyleLst>
      <a:lnStyleLst>
        <a:ln w="12700" cap="flat" cmpd="sng" algn="ctr">
          <a:solidFill>
            <a:schemeClr val="phClr">
              <a:shade val="95000"/>
              <a:satMod val="105000"/>
            </a:schemeClr>
          </a:solidFill>
          <a:prstDash val="solid"/>
        </a:ln>
        <a:ln w="25400" cap="flat" cmpd="dbl" algn="ctr">
          <a:solidFill>
            <a:schemeClr val="phClr"/>
          </a:solidFill>
          <a:prstDash val="solid"/>
        </a:ln>
        <a:ln w="31750" cap="flat" cmpd="dbl" algn="ctr">
          <a:solidFill>
            <a:schemeClr val="phClr"/>
          </a:solidFill>
          <a:prstDash val="solid"/>
        </a:ln>
      </a:lnStyleLst>
      <a:effectStyleLst>
        <a:effectStyle>
          <a:effectLst/>
        </a:effectStyle>
        <a:effectStyle>
          <a:effectLst>
            <a:outerShdw blurRad="63500" dist="25400" dir="5400000" sx="101000" sy="101000" rotWithShape="0">
              <a:srgbClr val="000000">
                <a:alpha val="40000"/>
              </a:srgbClr>
            </a:outerShdw>
          </a:effectLst>
        </a:effectStyle>
        <a:effectStyle>
          <a:effectLst>
            <a:innerShdw blurRad="127000" dist="25400" dir="13500000">
              <a:srgbClr val="C0C0C0">
                <a:alpha val="75000"/>
              </a:srgbClr>
            </a:innerShdw>
            <a:outerShdw blurRad="88900" dist="25400" dir="5400000" sx="102000" sy="102000" algn="ctr" rotWithShape="0">
              <a:srgbClr val="C0C0C0">
                <a:alpha val="40000"/>
              </a:srgbClr>
            </a:outerShdw>
          </a:effectLst>
          <a:scene3d>
            <a:camera prst="perspectiveLeft" fov="300000"/>
            <a:lightRig rig="soft" dir="l">
              <a:rot lat="0" lon="0" rev="4200000"/>
            </a:lightRig>
          </a:scene3d>
          <a:sp3d extrusionH="38100" prstMaterial="powder">
            <a:bevelT w="50800" h="88900" prst="convex"/>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1">
            <a:duotone>
              <a:schemeClr val="phClr">
                <a:shade val="40000"/>
                <a:satMod val="400000"/>
              </a:schemeClr>
              <a:schemeClr val="phClr">
                <a:tint val="10000"/>
                <a:satMod val="20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Breeze.thmx</Template>
  <TotalTime>2014</TotalTime>
  <Words>1385</Words>
  <Application>Microsoft Macintosh PowerPoint</Application>
  <PresentationFormat>On-screen Show (4:3)</PresentationFormat>
  <Paragraphs>100</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Breeze</vt:lpstr>
      <vt:lpstr>Determiners!</vt:lpstr>
      <vt:lpstr>What is a determiner?</vt:lpstr>
      <vt:lpstr>Types of determiner</vt:lpstr>
      <vt:lpstr>Articles</vt:lpstr>
      <vt:lpstr>Articles</vt:lpstr>
      <vt:lpstr>Articles</vt:lpstr>
      <vt:lpstr>Articles</vt:lpstr>
      <vt:lpstr>Possessive</vt:lpstr>
      <vt:lpstr>Possessive</vt:lpstr>
      <vt:lpstr>Possessive</vt:lpstr>
      <vt:lpstr>Quantifiers</vt:lpstr>
      <vt:lpstr>Quantifiers</vt:lpstr>
      <vt:lpstr>Quantifiers</vt:lpstr>
      <vt:lpstr>Demonstratives</vt:lpstr>
      <vt:lpstr>Demonstratives</vt:lpstr>
      <vt:lpstr>Demonstratives</vt:lpstr>
    </vt:vector>
  </TitlesOfParts>
  <Company>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Determiners!</dc:title>
  <dc:creator>Fiona Williamson</dc:creator>
  <cp:lastModifiedBy>Fiona Williamson</cp:lastModifiedBy>
  <cp:revision>18</cp:revision>
  <dcterms:created xsi:type="dcterms:W3CDTF">2020-06-05T12:32:11Z</dcterms:created>
  <dcterms:modified xsi:type="dcterms:W3CDTF">2020-06-07T20:41:18Z</dcterms:modified>
</cp:coreProperties>
</file>