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theme/theme6.xml" ContentType="application/vnd.openxmlformats-officedocument.theme+xml"/>
  <Override PartName="/ppt/slideLayouts/slideLayout8.xml" ContentType="application/vnd.openxmlformats-officedocument.presentationml.slideLayout+xml"/>
  <Override PartName="/ppt/theme/theme7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8.xml" ContentType="application/vnd.openxmlformats-officedocument.theme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9.xml" ContentType="application/vnd.openxmlformats-officedocument.theme+xml"/>
  <Override PartName="/ppt/theme/theme10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0" r:id="rId4"/>
    <p:sldMasterId id="2147483672" r:id="rId5"/>
    <p:sldMasterId id="2147483674" r:id="rId6"/>
    <p:sldMasterId id="2147483676" r:id="rId7"/>
    <p:sldMasterId id="2147483678" r:id="rId8"/>
    <p:sldMasterId id="2147483680" r:id="rId9"/>
    <p:sldMasterId id="2147483683" r:id="rId10"/>
    <p:sldMasterId id="2147483685" r:id="rId11"/>
    <p:sldMasterId id="2147483666" r:id="rId12"/>
  </p:sldMasterIdLst>
  <p:notesMasterIdLst>
    <p:notesMasterId r:id="rId26"/>
  </p:notesMasterIdLst>
  <p:sldIdLst>
    <p:sldId id="323" r:id="rId13"/>
    <p:sldId id="321" r:id="rId14"/>
    <p:sldId id="322" r:id="rId15"/>
    <p:sldId id="296" r:id="rId16"/>
    <p:sldId id="297" r:id="rId17"/>
    <p:sldId id="304" r:id="rId18"/>
    <p:sldId id="318" r:id="rId19"/>
    <p:sldId id="298" r:id="rId20"/>
    <p:sldId id="291" r:id="rId21"/>
    <p:sldId id="319" r:id="rId22"/>
    <p:sldId id="311" r:id="rId23"/>
    <p:sldId id="310" r:id="rId24"/>
    <p:sldId id="320" r:id="rId2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94"/>
  </p:normalViewPr>
  <p:slideViewPr>
    <p:cSldViewPr snapToGrid="0" snapToObjects="1">
      <p:cViewPr varScale="1">
        <p:scale>
          <a:sx n="53" d="100"/>
          <a:sy n="53" d="100"/>
        </p:scale>
        <p:origin x="48" y="3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9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2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presProps" Target="presProp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7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commentAuthors" Target="commentAuthors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0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BE4B4D-D867-492E-97B2-A4C94167F287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A63A521-224D-4C95-824A-3CEFF92EB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8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 smtClean="0"/>
              <a:t>TITLE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614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005398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9465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4041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54275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baseline="0">
                <a:latin typeface="Comic Sans MS" panose="030F0702030302020204" pitchFamily="66" charset="0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73309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 smtClean="0"/>
              <a:t>Have a go at questions 1, 2 and 3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3065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9432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1049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7268259" y="623817"/>
            <a:ext cx="747045" cy="747045"/>
          </a:xfrm>
          <a:prstGeom prst="rect">
            <a:avLst/>
          </a:prstGeom>
        </p:spPr>
      </p:pic>
      <p:sp>
        <p:nvSpPr>
          <p:cNvPr id="7" name="TextBox 6"/>
          <p:cNvSpPr txBox="1"/>
          <p:nvPr userDrawn="1"/>
        </p:nvSpPr>
        <p:spPr>
          <a:xfrm>
            <a:off x="5330778" y="766506"/>
            <a:ext cx="233546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Have a think</a:t>
            </a:r>
            <a:endParaRPr lang="en-GB" sz="24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1751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4624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45335E50-1930-44E5-9B14-893AFBD95C69}" type="datetimeFigureOut">
              <a:rPr lang="en-GB" smtClean="0"/>
              <a:t>15/09/2021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/>
          <a:p>
            <a:fld id="{108BBDC2-4ED5-4A8D-A28C-1B3F6D2413F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753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8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jpg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theme" Target="../theme/theme9.xml"/><Relationship Id="rId2" Type="http://schemas.openxmlformats.org/officeDocument/2006/relationships/slideLayout" Target="../slideLayouts/slideLayout12.xml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8.jp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8A87BA8-EE05-5B47-AA8E-5C40480EF833}" type="datetimeFigureOut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l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9/15/2021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9004220-09CD-BB40-9D4B-3D471FD5207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7" name="Picture 6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-1"/>
            <a:ext cx="9144000" cy="685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7323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close up of a logo&#10;&#10;Description automatically generated">
            <a:extLst>
              <a:ext uri="{FF2B5EF4-FFF2-40B4-BE49-F238E27FC236}">
                <a16:creationId xmlns:a16="http://schemas.microsoft.com/office/drawing/2014/main" id="{3B58596D-144E-6F4B-8342-E9E1FC0F715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94045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8" name="Picture 7" descr="A picture containing table&#10;&#10;Description automatically generated">
            <a:extLst>
              <a:ext uri="{FF2B5EF4-FFF2-40B4-BE49-F238E27FC236}">
                <a16:creationId xmlns:a16="http://schemas.microsoft.com/office/drawing/2014/main" id="{DB37CFC6-37C9-CE49-AB05-C39AD71AAE6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837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A green sign with white text&#10;&#10;Description automatically generated">
            <a:extLst>
              <a:ext uri="{FF2B5EF4-FFF2-40B4-BE49-F238E27FC236}">
                <a16:creationId xmlns:a16="http://schemas.microsoft.com/office/drawing/2014/main" id="{627127CC-F8BF-374D-9CF0-C9021CFC3CE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959501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634670BB-6BE0-8F4F-A2E1-506C97C3530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14655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computer&#10;&#10;Description automatically generated">
            <a:extLst>
              <a:ext uri="{FF2B5EF4-FFF2-40B4-BE49-F238E27FC236}">
                <a16:creationId xmlns:a16="http://schemas.microsoft.com/office/drawing/2014/main" id="{F1F9FB75-2361-044D-8BC0-87797F0B3CD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7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 up of a logo&#10;&#10;Description automatically generated">
            <a:extLst>
              <a:ext uri="{FF2B5EF4-FFF2-40B4-BE49-F238E27FC236}">
                <a16:creationId xmlns:a16="http://schemas.microsoft.com/office/drawing/2014/main" id="{FB1CD55F-F59D-4C4C-B1D3-CF371F78438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30716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8897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Y5_SP_B3_PP13.jpg">
            <a:extLst>
              <a:ext uri="{FF2B5EF4-FFF2-40B4-BE49-F238E27FC236}">
                <a16:creationId xmlns:a16="http://schemas.microsoft.com/office/drawing/2014/main" id="{E95FB4EA-75B8-F24A-A499-2ACE9F9705C7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3599"/>
            <a:ext cx="9144000" cy="6464401"/>
          </a:xfrm>
          <a:prstGeom prst="rect">
            <a:avLst/>
          </a:prstGeom>
        </p:spPr>
      </p:pic>
      <p:pic>
        <p:nvPicPr>
          <p:cNvPr id="7" name="Picture 6" descr="Y5_SP_B3_PP13.jpg">
            <a:extLst>
              <a:ext uri="{FF2B5EF4-FFF2-40B4-BE49-F238E27FC236}">
                <a16:creationId xmlns:a16="http://schemas.microsoft.com/office/drawing/2014/main" id="{251B3F75-D21C-0C4E-A1CC-4B8DDEF0853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464401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2565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9" r:id="rId2"/>
  </p:sldLayoutIdLst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11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2.xml"/><Relationship Id="rId5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7" Type="http://schemas.openxmlformats.org/officeDocument/2006/relationships/image" Target="../media/image15.png"/><Relationship Id="rId12" Type="http://schemas.openxmlformats.org/officeDocument/2006/relationships/image" Target="../media/image20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3.xml"/><Relationship Id="rId6" Type="http://schemas.openxmlformats.org/officeDocument/2006/relationships/image" Target="../media/image14.png"/><Relationship Id="rId11" Type="http://schemas.openxmlformats.org/officeDocument/2006/relationships/image" Target="../media/image19.png"/><Relationship Id="rId5" Type="http://schemas.openxmlformats.org/officeDocument/2006/relationships/image" Target="../media/image130.png"/><Relationship Id="rId10" Type="http://schemas.openxmlformats.org/officeDocument/2006/relationships/image" Target="../media/image18.png"/><Relationship Id="rId9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7" Type="http://schemas.openxmlformats.org/officeDocument/2006/relationships/image" Target="../media/image23.png"/><Relationship Id="rId12" Type="http://schemas.openxmlformats.org/officeDocument/2006/relationships/image" Target="../media/image28.png"/><Relationship Id="rId2" Type="http://schemas.openxmlformats.org/officeDocument/2006/relationships/slideLayout" Target="../slideLayouts/slideLayout5.xml"/><Relationship Id="rId1" Type="http://schemas.openxmlformats.org/officeDocument/2006/relationships/tags" Target="../tags/tag4.xml"/><Relationship Id="rId6" Type="http://schemas.openxmlformats.org/officeDocument/2006/relationships/image" Target="../media/image22.png"/><Relationship Id="rId11" Type="http://schemas.openxmlformats.org/officeDocument/2006/relationships/image" Target="../media/image27.png"/><Relationship Id="rId5" Type="http://schemas.openxmlformats.org/officeDocument/2006/relationships/image" Target="../media/image21.png"/><Relationship Id="rId10" Type="http://schemas.openxmlformats.org/officeDocument/2006/relationships/image" Target="../media/image26.png"/><Relationship Id="rId9" Type="http://schemas.openxmlformats.org/officeDocument/2006/relationships/image" Target="../media/image25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5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6.xml"/><Relationship Id="rId5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5.xml"/><Relationship Id="rId1" Type="http://schemas.openxmlformats.org/officeDocument/2006/relationships/tags" Target="../tags/tag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082909" y="1463388"/>
            <a:ext cx="6472862" cy="34163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u="sng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13/09/2021</a:t>
            </a:r>
          </a:p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LO: To use place value</a:t>
            </a:r>
          </a:p>
          <a:p>
            <a:pPr algn="ctr"/>
            <a:r>
              <a:rPr lang="en-US" sz="5400" b="1" u="sng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C: Number line to 100</a:t>
            </a:r>
          </a:p>
          <a:p>
            <a:pPr algn="ctr"/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7665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321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1549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"/>
            <a:ext cx="9144000" cy="63265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36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362994"/>
            <a:ext cx="6358679" cy="1792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40220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4776"/>
                <a:ext cx="7525512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10, 20, 30, 40, ____, ____, ____, ____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2, 4, 6, 8, ___, ____, ____, ____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3)</a:t>
                </a:r>
                <a:r>
                  <a:rPr lang="en-US" sz="2800" dirty="0">
                    <a:latin typeface="Calibri" panose="020F0502020204030204" pitchFamily="34" charset="0"/>
                  </a:rPr>
                  <a:t> 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)</a:t>
                </a:r>
                <a:r>
                  <a:rPr lang="en-US" sz="2800" dirty="0">
                    <a:latin typeface="Calibri" panose="020F0502020204030204" pitchFamily="34" charset="0"/>
                  </a:rPr>
                  <a:t> 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4776"/>
                <a:ext cx="7525512" cy="4832092"/>
              </a:xfrm>
              <a:prstGeom prst="rect">
                <a:avLst/>
              </a:prstGeom>
              <a:blipFill>
                <a:blip r:embed="rId5"/>
                <a:stretch>
                  <a:fillRect l="-1702" t="-126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1371387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667512" y="332115"/>
                <a:ext cx="7525512" cy="48320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 smtClean="0">
                    <a:latin typeface="Calibri" panose="020F0502020204030204" pitchFamily="34" charset="0"/>
                  </a:rPr>
                  <a:t>1) 10, 20, 30, 40, ____, ____, ____, ____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2) 2, 4, 6, 8, ___, ____, ____, ____</a:t>
                </a: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 smtClean="0">
                    <a:latin typeface="Calibri" panose="020F0502020204030204" pitchFamily="34" charset="0"/>
                  </a:rPr>
                  <a:t>3)</a:t>
                </a:r>
                <a:r>
                  <a:rPr lang="en-US" sz="2800" dirty="0">
                    <a:latin typeface="Calibri" panose="020F0502020204030204" pitchFamily="34" charset="0"/>
                  </a:rPr>
                  <a:t> 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100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 smtClean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</a:rPr>
                  <a:t>4</a:t>
                </a:r>
                <a:r>
                  <a:rPr lang="en-GB" sz="2800" dirty="0" smtClean="0">
                    <a:latin typeface="Calibri" panose="020F0502020204030204" pitchFamily="34" charset="0"/>
                  </a:rPr>
                  <a:t>)</a:t>
                </a:r>
                <a:r>
                  <a:rPr lang="en-US" sz="2800" dirty="0">
                    <a:latin typeface="Calibri" panose="020F0502020204030204" pitchFamily="34" charset="0"/>
                  </a:rPr>
                  <a:t> </a:t>
                </a:r>
                <a:r>
                  <a:rPr lang="en-US" sz="2800" dirty="0" smtClean="0">
                    <a:latin typeface="Calibri" panose="020F0502020204030204" pitchFamily="34" charset="0"/>
                  </a:rPr>
                  <a:t> 20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</a:rPr>
                  <a:t> 10 </a:t>
                </a:r>
                <a14:m>
                  <m:oMath xmlns:m="http://schemas.openxmlformats.org/officeDocument/2006/math">
                    <m:r>
                      <a:rPr lang="en-US" sz="2800" i="1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>
                  <a:latin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7512" y="332115"/>
                <a:ext cx="7525512" cy="4832092"/>
              </a:xfrm>
              <a:prstGeom prst="rect">
                <a:avLst/>
              </a:prstGeom>
              <a:blipFill>
                <a:blip r:embed="rId5"/>
                <a:stretch>
                  <a:fillRect l="-1702" t="-113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TextBox 4"/>
          <p:cNvSpPr txBox="1"/>
          <p:nvPr/>
        </p:nvSpPr>
        <p:spPr>
          <a:xfrm>
            <a:off x="3355125" y="332115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50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09333" y="332115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60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047287" y="332115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70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521114" y="1611550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1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301206" y="1611550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12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172104" y="1611550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14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047287" y="1611550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16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55610" y="2904633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10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2819130" y="4184068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2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940418" y="332115"/>
            <a:ext cx="79903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  <a:latin typeface="Calibri" panose="020F0502020204030204" pitchFamily="34" charset="0"/>
              </a:rPr>
              <a:t>8</a:t>
            </a:r>
            <a:r>
              <a:rPr lang="en-GB" sz="2800" dirty="0" smtClean="0">
                <a:solidFill>
                  <a:schemeClr val="accent1"/>
                </a:solidFill>
                <a:latin typeface="Calibri" panose="020F0502020204030204" pitchFamily="34" charset="0"/>
              </a:rPr>
              <a:t>0</a:t>
            </a:r>
            <a:endParaRPr lang="en-GB" sz="2800" dirty="0">
              <a:solidFill>
                <a:schemeClr val="accent1"/>
              </a:solidFill>
              <a:latin typeface="Calibri" panose="020F0502020204030204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29483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59133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53907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23424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765995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</a:t>
            </a:r>
            <a:endParaRPr lang="en-GB" sz="2000" dirty="0"/>
          </a:p>
        </p:txBody>
      </p:sp>
      <p:sp>
        <p:nvSpPr>
          <p:cNvPr id="70" name="TextBox 69"/>
          <p:cNvSpPr txBox="1"/>
          <p:nvPr/>
        </p:nvSpPr>
        <p:spPr>
          <a:xfrm>
            <a:off x="3479777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40</a:t>
            </a:r>
            <a:endParaRPr lang="en-GB" sz="2000" dirty="0"/>
          </a:p>
        </p:txBody>
      </p:sp>
      <p:sp>
        <p:nvSpPr>
          <p:cNvPr id="72" name="TextBox 71"/>
          <p:cNvSpPr txBox="1"/>
          <p:nvPr/>
        </p:nvSpPr>
        <p:spPr>
          <a:xfrm>
            <a:off x="4917702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60</a:t>
            </a:r>
            <a:endParaRPr lang="en-GB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7111140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</a:t>
            </a:r>
            <a:endParaRPr lang="en-GB" sz="20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Complete the number line.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968448" y="2142309"/>
            <a:ext cx="1022657" cy="771135"/>
            <a:chOff x="2968448" y="2142309"/>
            <a:chExt cx="1022657" cy="771135"/>
          </a:xfrm>
        </p:grpSpPr>
        <p:sp>
          <p:nvSpPr>
            <p:cNvPr id="44" name="Right Bracket 43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" name="TextBox 1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10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2" name="TextBox 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5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45" name="Group 44"/>
          <p:cNvGrpSpPr/>
          <p:nvPr/>
        </p:nvGrpSpPr>
        <p:grpSpPr>
          <a:xfrm>
            <a:off x="7295843" y="2135262"/>
            <a:ext cx="1022657" cy="771135"/>
            <a:chOff x="2968448" y="2142309"/>
            <a:chExt cx="1022657" cy="771135"/>
          </a:xfrm>
        </p:grpSpPr>
        <p:sp>
          <p:nvSpPr>
            <p:cNvPr id="48" name="Right Bracket 47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77" name="TextBox 76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10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77" name="TextBox 7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6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8" name="Group 77"/>
          <p:cNvGrpSpPr/>
          <p:nvPr/>
        </p:nvGrpSpPr>
        <p:grpSpPr>
          <a:xfrm>
            <a:off x="3709202" y="2160828"/>
            <a:ext cx="1022657" cy="771135"/>
            <a:chOff x="2968448" y="2142309"/>
            <a:chExt cx="1022657" cy="771135"/>
          </a:xfrm>
        </p:grpSpPr>
        <p:sp>
          <p:nvSpPr>
            <p:cNvPr id="79" name="Right Bracket 78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0" name="TextBox 79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10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80" name="TextBox 7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7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1" name="TextBox 80"/>
          <p:cNvSpPr txBox="1"/>
          <p:nvPr/>
        </p:nvSpPr>
        <p:spPr>
          <a:xfrm>
            <a:off x="4216864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5</a:t>
            </a:r>
            <a:r>
              <a:rPr lang="en-GB" sz="2000" dirty="0" smtClean="0">
                <a:solidFill>
                  <a:schemeClr val="accent1"/>
                </a:solidFill>
              </a:rPr>
              <a:t>0</a:t>
            </a:r>
            <a:endParaRPr lang="en-GB" sz="2000" dirty="0">
              <a:solidFill>
                <a:schemeClr val="accent1"/>
              </a:solidFill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4425590" y="2167875"/>
            <a:ext cx="1022657" cy="771135"/>
            <a:chOff x="2968448" y="2142309"/>
            <a:chExt cx="1022657" cy="771135"/>
          </a:xfrm>
        </p:grpSpPr>
        <p:sp>
          <p:nvSpPr>
            <p:cNvPr id="83" name="Right Bracket 82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4" name="TextBox 83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10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84" name="TextBox 8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8"/>
                  <a:stretch>
                    <a:fillRect t="-10000" b="-26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5" name="Group 84"/>
          <p:cNvGrpSpPr/>
          <p:nvPr/>
        </p:nvGrpSpPr>
        <p:grpSpPr>
          <a:xfrm>
            <a:off x="5152321" y="2185084"/>
            <a:ext cx="1022657" cy="771135"/>
            <a:chOff x="2968448" y="2142309"/>
            <a:chExt cx="1022657" cy="771135"/>
          </a:xfrm>
        </p:grpSpPr>
        <p:sp>
          <p:nvSpPr>
            <p:cNvPr id="86" name="Right Bracket 85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7" name="TextBox 86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10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87" name="TextBox 8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9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8" name="TextBox 87"/>
          <p:cNvSpPr txBox="1"/>
          <p:nvPr/>
        </p:nvSpPr>
        <p:spPr>
          <a:xfrm>
            <a:off x="5674733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/>
                </a:solidFill>
              </a:rPr>
              <a:t>70</a:t>
            </a:r>
            <a:endParaRPr lang="en-GB" sz="2000" dirty="0">
              <a:solidFill>
                <a:schemeClr val="accent1"/>
              </a:solidFill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5879053" y="2193441"/>
            <a:ext cx="1022657" cy="771135"/>
            <a:chOff x="2968448" y="2142309"/>
            <a:chExt cx="1022657" cy="771135"/>
          </a:xfrm>
        </p:grpSpPr>
        <p:sp>
          <p:nvSpPr>
            <p:cNvPr id="91" name="Right Bracket 90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Box 97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10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98" name="TextBox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10"/>
                  <a:stretch>
                    <a:fillRect t="-10000" b="-26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99" name="TextBox 98"/>
          <p:cNvSpPr txBox="1"/>
          <p:nvPr/>
        </p:nvSpPr>
        <p:spPr>
          <a:xfrm>
            <a:off x="6395923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/>
                </a:solidFill>
              </a:rPr>
              <a:t>80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2068618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/>
                </a:solidFill>
              </a:rPr>
              <a:t>20</a:t>
            </a:r>
            <a:endParaRPr lang="en-GB" sz="2000" dirty="0">
              <a:solidFill>
                <a:schemeClr val="accent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275677" y="2139276"/>
            <a:ext cx="1047422" cy="757931"/>
            <a:chOff x="2275677" y="2139276"/>
            <a:chExt cx="1047422" cy="757931"/>
          </a:xfrm>
        </p:grpSpPr>
        <p:sp>
          <p:nvSpPr>
            <p:cNvPr id="100" name="Right Bracket 99"/>
            <p:cNvSpPr/>
            <p:nvPr/>
          </p:nvSpPr>
          <p:spPr>
            <a:xfrm rot="5400000" flipH="1">
              <a:off x="2456457" y="2356427"/>
              <a:ext cx="360000" cy="721559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3" name="TextBox 102"/>
                <p:cNvSpPr txBox="1"/>
                <p:nvPr/>
              </p:nvSpPr>
              <p:spPr>
                <a:xfrm>
                  <a:off x="2300442" y="2139276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dirty="0" smtClean="0"/>
                    <a:t> 10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103" name="TextBox 10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00442" y="2139276"/>
                  <a:ext cx="1022657" cy="369332"/>
                </a:xfrm>
                <a:prstGeom prst="rect">
                  <a:avLst/>
                </a:prstGeom>
                <a:blipFill>
                  <a:blip r:embed="rId11"/>
                  <a:stretch>
                    <a:fillRect t="-9836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04" name="Group 103"/>
          <p:cNvGrpSpPr/>
          <p:nvPr/>
        </p:nvGrpSpPr>
        <p:grpSpPr>
          <a:xfrm>
            <a:off x="1552501" y="2135262"/>
            <a:ext cx="1047422" cy="757931"/>
            <a:chOff x="2275677" y="2139276"/>
            <a:chExt cx="1047422" cy="757931"/>
          </a:xfrm>
        </p:grpSpPr>
        <p:sp>
          <p:nvSpPr>
            <p:cNvPr id="105" name="Right Bracket 104"/>
            <p:cNvSpPr/>
            <p:nvPr/>
          </p:nvSpPr>
          <p:spPr>
            <a:xfrm rot="5400000" flipH="1">
              <a:off x="2456457" y="2356427"/>
              <a:ext cx="360000" cy="721559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6" name="TextBox 105"/>
                <p:cNvSpPr txBox="1"/>
                <p:nvPr/>
              </p:nvSpPr>
              <p:spPr>
                <a:xfrm>
                  <a:off x="2300442" y="2139276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dirty="0" smtClean="0"/>
                    <a:t> 10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106" name="TextBox 10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00442" y="2139276"/>
                  <a:ext cx="1022657" cy="369332"/>
                </a:xfrm>
                <a:prstGeom prst="rect">
                  <a:avLst/>
                </a:prstGeom>
                <a:blipFill>
                  <a:blip r:embed="rId12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07" name="TextBox 106"/>
          <p:cNvSpPr txBox="1"/>
          <p:nvPr/>
        </p:nvSpPr>
        <p:spPr>
          <a:xfrm>
            <a:off x="1323591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/>
                </a:solidFill>
              </a:rPr>
              <a:t>10</a:t>
            </a:r>
            <a:endParaRPr lang="en-GB" sz="2000" dirty="0">
              <a:solidFill>
                <a:schemeClr val="accent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312076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6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8" grpId="0"/>
      <p:bldP spid="99" grpId="0"/>
      <p:bldP spid="101" grpId="0"/>
      <p:bldP spid="10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53907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853792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5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69" name="TextBox 68"/>
          <p:cNvSpPr txBox="1"/>
          <p:nvPr/>
        </p:nvSpPr>
        <p:spPr>
          <a:xfrm>
            <a:off x="2765995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15</a:t>
            </a:r>
            <a:endParaRPr lang="en-GB" sz="2000" dirty="0"/>
          </a:p>
        </p:txBody>
      </p:sp>
      <p:sp>
        <p:nvSpPr>
          <p:cNvPr id="70" name="TextBox 69"/>
          <p:cNvSpPr txBox="1"/>
          <p:nvPr/>
        </p:nvSpPr>
        <p:spPr>
          <a:xfrm>
            <a:off x="3479777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</a:t>
            </a:r>
            <a:endParaRPr lang="en-GB" sz="2000" dirty="0"/>
          </a:p>
        </p:txBody>
      </p:sp>
      <p:sp>
        <p:nvSpPr>
          <p:cNvPr id="72" name="TextBox 71"/>
          <p:cNvSpPr txBox="1"/>
          <p:nvPr/>
        </p:nvSpPr>
        <p:spPr>
          <a:xfrm>
            <a:off x="4917702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30</a:t>
            </a:r>
            <a:endParaRPr lang="en-GB" sz="2000" dirty="0"/>
          </a:p>
        </p:txBody>
      </p:sp>
      <p:sp>
        <p:nvSpPr>
          <p:cNvPr id="75" name="TextBox 74"/>
          <p:cNvSpPr txBox="1"/>
          <p:nvPr/>
        </p:nvSpPr>
        <p:spPr>
          <a:xfrm>
            <a:off x="7111140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/>
                </a:solidFill>
              </a:rPr>
              <a:t>45</a:t>
            </a:r>
            <a:endParaRPr lang="en-GB" sz="2000" dirty="0">
              <a:solidFill>
                <a:schemeClr val="accent1"/>
              </a:solidFill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Complete the number line.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2990406" y="2135262"/>
            <a:ext cx="1022657" cy="771135"/>
            <a:chOff x="2968448" y="2142309"/>
            <a:chExt cx="1022657" cy="771135"/>
          </a:xfrm>
        </p:grpSpPr>
        <p:sp>
          <p:nvSpPr>
            <p:cNvPr id="44" name="Right Bracket 43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" name="TextBox 1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5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2" name="TextBox 1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5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78" name="Group 77"/>
          <p:cNvGrpSpPr/>
          <p:nvPr/>
        </p:nvGrpSpPr>
        <p:grpSpPr>
          <a:xfrm>
            <a:off x="3703750" y="2135262"/>
            <a:ext cx="1022657" cy="771135"/>
            <a:chOff x="2968448" y="2142309"/>
            <a:chExt cx="1022657" cy="771135"/>
          </a:xfrm>
        </p:grpSpPr>
        <p:sp>
          <p:nvSpPr>
            <p:cNvPr id="79" name="Right Bracket 78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0" name="TextBox 79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5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80" name="TextBox 79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6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1" name="TextBox 80"/>
          <p:cNvSpPr txBox="1"/>
          <p:nvPr/>
        </p:nvSpPr>
        <p:spPr>
          <a:xfrm>
            <a:off x="4216864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/>
                </a:solidFill>
              </a:rPr>
              <a:t>25</a:t>
            </a:r>
            <a:endParaRPr lang="en-GB" sz="2000" dirty="0">
              <a:solidFill>
                <a:schemeClr val="accent1"/>
              </a:solidFill>
            </a:endParaRPr>
          </a:p>
        </p:txBody>
      </p:sp>
      <p:grpSp>
        <p:nvGrpSpPr>
          <p:cNvPr id="82" name="Group 81"/>
          <p:cNvGrpSpPr/>
          <p:nvPr/>
        </p:nvGrpSpPr>
        <p:grpSpPr>
          <a:xfrm>
            <a:off x="4417094" y="2135262"/>
            <a:ext cx="1022657" cy="771135"/>
            <a:chOff x="2968448" y="2142309"/>
            <a:chExt cx="1022657" cy="771135"/>
          </a:xfrm>
        </p:grpSpPr>
        <p:sp>
          <p:nvSpPr>
            <p:cNvPr id="83" name="Right Bracket 82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4" name="TextBox 83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5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84" name="TextBox 8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7"/>
                  <a:stretch>
                    <a:fillRect t="-10000" b="-26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85" name="Group 84"/>
          <p:cNvGrpSpPr/>
          <p:nvPr/>
        </p:nvGrpSpPr>
        <p:grpSpPr>
          <a:xfrm>
            <a:off x="5130438" y="2135262"/>
            <a:ext cx="1022657" cy="771135"/>
            <a:chOff x="2968448" y="2142309"/>
            <a:chExt cx="1022657" cy="771135"/>
          </a:xfrm>
        </p:grpSpPr>
        <p:sp>
          <p:nvSpPr>
            <p:cNvPr id="86" name="Right Bracket 85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87" name="TextBox 86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5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87" name="TextBox 86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8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88" name="TextBox 87"/>
          <p:cNvSpPr txBox="1"/>
          <p:nvPr/>
        </p:nvSpPr>
        <p:spPr>
          <a:xfrm>
            <a:off x="5674733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/>
                </a:solidFill>
              </a:rPr>
              <a:t>35</a:t>
            </a:r>
            <a:endParaRPr lang="en-GB" sz="2000" dirty="0">
              <a:solidFill>
                <a:schemeClr val="accent1"/>
              </a:solidFill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5843782" y="2135262"/>
            <a:ext cx="1022657" cy="771135"/>
            <a:chOff x="2968448" y="2142309"/>
            <a:chExt cx="1022657" cy="771135"/>
          </a:xfrm>
        </p:grpSpPr>
        <p:sp>
          <p:nvSpPr>
            <p:cNvPr id="91" name="Right Bracket 90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98" name="TextBox 97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5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98" name="TextBox 9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9"/>
                  <a:stretch>
                    <a:fillRect t="-10000" b="-26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99" name="TextBox 98"/>
          <p:cNvSpPr txBox="1"/>
          <p:nvPr/>
        </p:nvSpPr>
        <p:spPr>
          <a:xfrm>
            <a:off x="6395923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4</a:t>
            </a:r>
            <a:r>
              <a:rPr lang="en-GB" sz="2000" dirty="0" smtClean="0"/>
              <a:t>0</a:t>
            </a:r>
            <a:endParaRPr lang="en-GB" sz="2000" dirty="0"/>
          </a:p>
        </p:txBody>
      </p:sp>
      <p:sp>
        <p:nvSpPr>
          <p:cNvPr id="101" name="TextBox 100"/>
          <p:cNvSpPr txBox="1"/>
          <p:nvPr/>
        </p:nvSpPr>
        <p:spPr>
          <a:xfrm>
            <a:off x="2068618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chemeClr val="accent1"/>
                </a:solidFill>
              </a:rPr>
              <a:t>10</a:t>
            </a:r>
            <a:endParaRPr lang="en-GB" sz="2000" dirty="0">
              <a:solidFill>
                <a:schemeClr val="accent1"/>
              </a:solidFill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2263314" y="2135262"/>
            <a:ext cx="1047422" cy="757931"/>
            <a:chOff x="2275677" y="2139276"/>
            <a:chExt cx="1047422" cy="757931"/>
          </a:xfrm>
        </p:grpSpPr>
        <p:sp>
          <p:nvSpPr>
            <p:cNvPr id="100" name="Right Bracket 99"/>
            <p:cNvSpPr/>
            <p:nvPr/>
          </p:nvSpPr>
          <p:spPr>
            <a:xfrm rot="5400000" flipH="1">
              <a:off x="2456457" y="2356427"/>
              <a:ext cx="360000" cy="721559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3" name="TextBox 102"/>
                <p:cNvSpPr txBox="1"/>
                <p:nvPr/>
              </p:nvSpPr>
              <p:spPr>
                <a:xfrm>
                  <a:off x="2300442" y="2139276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dirty="0" smtClean="0"/>
                    <a:t> 5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103" name="TextBox 102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00442" y="2139276"/>
                  <a:ext cx="1022657" cy="369332"/>
                </a:xfrm>
                <a:prstGeom prst="rect">
                  <a:avLst/>
                </a:prstGeom>
                <a:blipFill>
                  <a:blip r:embed="rId10"/>
                  <a:stretch>
                    <a:fillRect t="-9836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04" name="Group 103"/>
          <p:cNvGrpSpPr/>
          <p:nvPr/>
        </p:nvGrpSpPr>
        <p:grpSpPr>
          <a:xfrm>
            <a:off x="1525205" y="2135262"/>
            <a:ext cx="1047422" cy="757931"/>
            <a:chOff x="2275677" y="2139276"/>
            <a:chExt cx="1047422" cy="757931"/>
          </a:xfrm>
        </p:grpSpPr>
        <p:sp>
          <p:nvSpPr>
            <p:cNvPr id="105" name="Right Bracket 104"/>
            <p:cNvSpPr/>
            <p:nvPr/>
          </p:nvSpPr>
          <p:spPr>
            <a:xfrm rot="5400000" flipH="1">
              <a:off x="2456457" y="2356427"/>
              <a:ext cx="360000" cy="721559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rgbClr val="C00000"/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06" name="TextBox 105"/>
                <p:cNvSpPr txBox="1"/>
                <p:nvPr/>
              </p:nvSpPr>
              <p:spPr>
                <a:xfrm>
                  <a:off x="2300442" y="2139276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b="0" i="1" smtClean="0">
                          <a:latin typeface="Cambria Math" panose="02040503050406030204" pitchFamily="18" charset="0"/>
                        </a:rPr>
                        <m:t>−</m:t>
                      </m:r>
                    </m:oMath>
                  </a14:m>
                  <a:r>
                    <a:rPr lang="en-GB" dirty="0" smtClean="0"/>
                    <a:t> 5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106" name="TextBox 105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300442" y="2139276"/>
                  <a:ext cx="1022657" cy="369332"/>
                </a:xfrm>
                <a:prstGeom prst="rect">
                  <a:avLst/>
                </a:prstGeom>
                <a:blipFill>
                  <a:blip r:embed="rId11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sp>
        <p:nvSpPr>
          <p:cNvPr id="107" name="TextBox 106"/>
          <p:cNvSpPr txBox="1"/>
          <p:nvPr/>
        </p:nvSpPr>
        <p:spPr>
          <a:xfrm>
            <a:off x="1404067" y="358998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chemeClr val="accent1"/>
                </a:solidFill>
              </a:rPr>
              <a:t>5</a:t>
            </a:r>
          </a:p>
        </p:txBody>
      </p:sp>
      <p:grpSp>
        <p:nvGrpSpPr>
          <p:cNvPr id="51" name="Group 50"/>
          <p:cNvGrpSpPr/>
          <p:nvPr/>
        </p:nvGrpSpPr>
        <p:grpSpPr>
          <a:xfrm>
            <a:off x="6557127" y="2135262"/>
            <a:ext cx="1022657" cy="771135"/>
            <a:chOff x="2968448" y="2142309"/>
            <a:chExt cx="1022657" cy="771135"/>
          </a:xfrm>
        </p:grpSpPr>
        <p:sp>
          <p:nvSpPr>
            <p:cNvPr id="67" name="Right Bracket 66"/>
            <p:cNvSpPr/>
            <p:nvPr/>
          </p:nvSpPr>
          <p:spPr>
            <a:xfrm rot="16200000">
              <a:off x="3168421" y="2372663"/>
              <a:ext cx="360000" cy="721561"/>
            </a:xfrm>
            <a:prstGeom prst="rightBracket">
              <a:avLst>
                <a:gd name="adj" fmla="val 100217"/>
              </a:avLst>
            </a:prstGeom>
            <a:noFill/>
            <a:ln w="38100">
              <a:solidFill>
                <a:schemeClr val="accent6">
                  <a:lumMod val="75000"/>
                </a:schemeClr>
              </a:solidFill>
              <a:headEnd type="none" w="med" len="med"/>
              <a:tailEnd type="triangle" w="med" len="med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chemeClr val="tx1"/>
                </a:solidFill>
              </a:endParaRPr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68" name="TextBox 67"/>
                <p:cNvSpPr txBox="1"/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GB" i="1" dirty="0" smtClean="0">
                          <a:latin typeface="Cambria Math" panose="02040503050406030204" pitchFamily="18" charset="0"/>
                        </a:rPr>
                        <m:t>+</m:t>
                      </m:r>
                    </m:oMath>
                  </a14:m>
                  <a:r>
                    <a:rPr lang="en-GB" dirty="0" smtClean="0"/>
                    <a:t> 5</a:t>
                  </a:r>
                  <a:endParaRPr lang="en-GB" dirty="0"/>
                </a:p>
              </p:txBody>
            </p:sp>
          </mc:Choice>
          <mc:Fallback xmlns="">
            <p:sp>
              <p:nvSpPr>
                <p:cNvPr id="68" name="TextBox 67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968448" y="2142309"/>
                  <a:ext cx="1022657" cy="369332"/>
                </a:xfrm>
                <a:prstGeom prst="rect">
                  <a:avLst/>
                </a:prstGeom>
                <a:blipFill>
                  <a:blip r:embed="rId12"/>
                  <a:stretch>
                    <a:fillRect t="-8197" b="-24590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</p:spTree>
    <p:custDataLst>
      <p:tags r:id="rId1"/>
    </p:custDataLst>
    <p:extLst>
      <p:ext uri="{BB962C8B-B14F-4D97-AF65-F5344CB8AC3E}">
        <p14:creationId xmlns:p14="http://schemas.microsoft.com/office/powerpoint/2010/main" val="102389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/>
      <p:bldP spid="81" grpId="0"/>
      <p:bldP spid="88" grpId="0"/>
      <p:bldP spid="101" grpId="0"/>
      <p:bldP spid="10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601655" y="1614746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432973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0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7581391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7" name="TextBox 66"/>
          <p:cNvSpPr txBox="1"/>
          <p:nvPr/>
        </p:nvSpPr>
        <p:spPr>
          <a:xfrm>
            <a:off x="1172355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8" name="TextBox 67"/>
          <p:cNvSpPr txBox="1"/>
          <p:nvPr/>
        </p:nvSpPr>
        <p:spPr>
          <a:xfrm>
            <a:off x="1900678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9" name="TextBox 68"/>
          <p:cNvSpPr txBox="1"/>
          <p:nvPr/>
        </p:nvSpPr>
        <p:spPr>
          <a:xfrm>
            <a:off x="2620557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>
                <a:solidFill>
                  <a:prstClr val="black"/>
                </a:solidFill>
                <a:latin typeface="Calibri" panose="020F0502020204030204"/>
              </a:rPr>
              <a:t>6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0" name="TextBox 69"/>
          <p:cNvSpPr txBox="1"/>
          <p:nvPr/>
        </p:nvSpPr>
        <p:spPr>
          <a:xfrm>
            <a:off x="3322694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>
                <a:solidFill>
                  <a:prstClr val="black"/>
                </a:solidFill>
                <a:latin typeface="Calibri" panose="020F0502020204030204"/>
              </a:rPr>
              <a:t>8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1" name="TextBox 70"/>
          <p:cNvSpPr txBox="1"/>
          <p:nvPr/>
        </p:nvSpPr>
        <p:spPr>
          <a:xfrm>
            <a:off x="4005143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2" name="TextBox 71"/>
          <p:cNvSpPr txBox="1"/>
          <p:nvPr/>
        </p:nvSpPr>
        <p:spPr>
          <a:xfrm>
            <a:off x="4733873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5483619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6172428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16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5" name="TextBox 74"/>
          <p:cNvSpPr txBox="1"/>
          <p:nvPr/>
        </p:nvSpPr>
        <p:spPr>
          <a:xfrm>
            <a:off x="6893988" y="2228117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18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6" name="TextBox 75"/>
          <p:cNvSpPr txBox="1"/>
          <p:nvPr/>
        </p:nvSpPr>
        <p:spPr>
          <a:xfrm>
            <a:off x="425727" y="138450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Complete the number lines.</a:t>
            </a:r>
          </a:p>
        </p:txBody>
      </p:sp>
      <p:cxnSp>
        <p:nvCxnSpPr>
          <p:cNvPr id="3" name="Straight Arrow Connector 2"/>
          <p:cNvCxnSpPr/>
          <p:nvPr/>
        </p:nvCxnSpPr>
        <p:spPr>
          <a:xfrm>
            <a:off x="601655" y="1209058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3983126" y="840125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noProof="0" dirty="0">
                <a:solidFill>
                  <a:prstClr val="black"/>
                </a:solidFill>
                <a:latin typeface="Calibri" panose="020F0502020204030204"/>
              </a:rPr>
              <a:t>2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7" name="Straight Arrow Connector 46"/>
          <p:cNvCxnSpPr/>
          <p:nvPr/>
        </p:nvCxnSpPr>
        <p:spPr>
          <a:xfrm>
            <a:off x="591823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1315568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2039313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2763058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Straight Arrow Connector 91"/>
          <p:cNvCxnSpPr/>
          <p:nvPr/>
        </p:nvCxnSpPr>
        <p:spPr>
          <a:xfrm>
            <a:off x="3486803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Straight Arrow Connector 92"/>
          <p:cNvCxnSpPr/>
          <p:nvPr/>
        </p:nvCxnSpPr>
        <p:spPr>
          <a:xfrm>
            <a:off x="4210548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4934293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5658038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Straight Arrow Connector 95"/>
          <p:cNvCxnSpPr/>
          <p:nvPr/>
        </p:nvCxnSpPr>
        <p:spPr>
          <a:xfrm>
            <a:off x="6381783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Arrow Connector 96"/>
          <p:cNvCxnSpPr/>
          <p:nvPr/>
        </p:nvCxnSpPr>
        <p:spPr>
          <a:xfrm>
            <a:off x="7105530" y="1484288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/>
              <p:cNvSpPr txBox="1"/>
              <p:nvPr/>
            </p:nvSpPr>
            <p:spPr>
              <a:xfrm>
                <a:off x="2915812" y="2707106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20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42" name="TextBox 4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915812" y="2707106"/>
                <a:ext cx="2589471" cy="646331"/>
              </a:xfrm>
              <a:prstGeom prst="rect">
                <a:avLst/>
              </a:prstGeom>
              <a:blipFill>
                <a:blip r:embed="rId5"/>
                <a:stretch>
                  <a:fillRect l="-705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TextBox 42"/>
          <p:cNvSpPr txBox="1"/>
          <p:nvPr/>
        </p:nvSpPr>
        <p:spPr>
          <a:xfrm>
            <a:off x="5005204" y="2708016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2</a:t>
            </a:r>
            <a:endParaRPr lang="en-GB" sz="3600" dirty="0"/>
          </a:p>
        </p:txBody>
      </p:sp>
      <p:grpSp>
        <p:nvGrpSpPr>
          <p:cNvPr id="44" name="Group 43"/>
          <p:cNvGrpSpPr/>
          <p:nvPr/>
        </p:nvGrpSpPr>
        <p:grpSpPr>
          <a:xfrm>
            <a:off x="629502" y="4283385"/>
            <a:ext cx="7215607" cy="669261"/>
            <a:chOff x="850232" y="3272589"/>
            <a:chExt cx="7579894" cy="577516"/>
          </a:xfrm>
        </p:grpSpPr>
        <p:cxnSp>
          <p:nvCxnSpPr>
            <p:cNvPr id="45" name="Straight Connector 44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87" name="TextBox 86"/>
          <p:cNvSpPr txBox="1"/>
          <p:nvPr/>
        </p:nvSpPr>
        <p:spPr>
          <a:xfrm>
            <a:off x="409637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10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7633449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20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1131385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11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TextBox 89"/>
          <p:cNvSpPr txBox="1"/>
          <p:nvPr/>
        </p:nvSpPr>
        <p:spPr>
          <a:xfrm>
            <a:off x="1864774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12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2614666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dirty="0" smtClean="0">
                <a:solidFill>
                  <a:prstClr val="black"/>
                </a:solidFill>
                <a:latin typeface="Calibri" panose="020F0502020204030204"/>
              </a:rPr>
              <a:t>13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8" name="TextBox 97"/>
          <p:cNvSpPr txBox="1"/>
          <p:nvPr/>
        </p:nvSpPr>
        <p:spPr>
          <a:xfrm>
            <a:off x="3310023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14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9" name="TextBox 98"/>
          <p:cNvSpPr txBox="1"/>
          <p:nvPr/>
        </p:nvSpPr>
        <p:spPr>
          <a:xfrm>
            <a:off x="4034886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15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0" name="TextBox 99"/>
          <p:cNvSpPr txBox="1"/>
          <p:nvPr/>
        </p:nvSpPr>
        <p:spPr>
          <a:xfrm>
            <a:off x="4748585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16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1" name="TextBox 100"/>
          <p:cNvSpPr txBox="1"/>
          <p:nvPr/>
        </p:nvSpPr>
        <p:spPr>
          <a:xfrm>
            <a:off x="5497310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17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2" name="TextBox 101"/>
          <p:cNvSpPr txBox="1"/>
          <p:nvPr/>
        </p:nvSpPr>
        <p:spPr>
          <a:xfrm>
            <a:off x="6185326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18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6908586" y="4909215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000" noProof="0" dirty="0" smtClean="0">
                <a:solidFill>
                  <a:prstClr val="black"/>
                </a:solidFill>
                <a:latin typeface="Calibri" panose="020F0502020204030204"/>
              </a:rPr>
              <a:t>19</a:t>
            </a:r>
            <a:endParaRPr kumimoji="0" lang="en-GB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4" name="Straight Arrow Connector 103"/>
          <p:cNvCxnSpPr/>
          <p:nvPr/>
        </p:nvCxnSpPr>
        <p:spPr>
          <a:xfrm>
            <a:off x="629502" y="3877697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5" name="TextBox 104"/>
          <p:cNvSpPr txBox="1"/>
          <p:nvPr/>
        </p:nvSpPr>
        <p:spPr>
          <a:xfrm>
            <a:off x="3961762" y="3482453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2400" dirty="0" smtClean="0">
                <a:solidFill>
                  <a:prstClr val="black"/>
                </a:solidFill>
                <a:latin typeface="Calibri" panose="020F0502020204030204"/>
              </a:rPr>
              <a:t>1</a:t>
            </a:r>
            <a:r>
              <a:rPr kumimoji="0" lang="en-GB" sz="24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0</a:t>
            </a:r>
            <a:endParaRPr kumimoji="0" lang="en-GB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06" name="Straight Arrow Connector 105"/>
          <p:cNvCxnSpPr/>
          <p:nvPr/>
        </p:nvCxnSpPr>
        <p:spPr>
          <a:xfrm>
            <a:off x="619670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Straight Arrow Connector 106"/>
          <p:cNvCxnSpPr/>
          <p:nvPr/>
        </p:nvCxnSpPr>
        <p:spPr>
          <a:xfrm>
            <a:off x="1343415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Straight Arrow Connector 107"/>
          <p:cNvCxnSpPr/>
          <p:nvPr/>
        </p:nvCxnSpPr>
        <p:spPr>
          <a:xfrm>
            <a:off x="2067160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Straight Arrow Connector 108"/>
          <p:cNvCxnSpPr/>
          <p:nvPr/>
        </p:nvCxnSpPr>
        <p:spPr>
          <a:xfrm>
            <a:off x="2790905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0" name="Straight Arrow Connector 109"/>
          <p:cNvCxnSpPr/>
          <p:nvPr/>
        </p:nvCxnSpPr>
        <p:spPr>
          <a:xfrm>
            <a:off x="3514650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Straight Arrow Connector 110"/>
          <p:cNvCxnSpPr/>
          <p:nvPr/>
        </p:nvCxnSpPr>
        <p:spPr>
          <a:xfrm>
            <a:off x="4238395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Straight Arrow Connector 111"/>
          <p:cNvCxnSpPr/>
          <p:nvPr/>
        </p:nvCxnSpPr>
        <p:spPr>
          <a:xfrm>
            <a:off x="4962140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Straight Arrow Connector 112"/>
          <p:cNvCxnSpPr/>
          <p:nvPr/>
        </p:nvCxnSpPr>
        <p:spPr>
          <a:xfrm>
            <a:off x="5685885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Straight Arrow Connector 113"/>
          <p:cNvCxnSpPr/>
          <p:nvPr/>
        </p:nvCxnSpPr>
        <p:spPr>
          <a:xfrm>
            <a:off x="6409630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5" name="Straight Arrow Connector 114"/>
          <p:cNvCxnSpPr/>
          <p:nvPr/>
        </p:nvCxnSpPr>
        <p:spPr>
          <a:xfrm>
            <a:off x="7133377" y="4152927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6" name="TextBox 115"/>
              <p:cNvSpPr txBox="1"/>
              <p:nvPr/>
            </p:nvSpPr>
            <p:spPr>
              <a:xfrm>
                <a:off x="3029749" y="5375745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116" name="TextBox 1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029749" y="5375745"/>
                <a:ext cx="2589471" cy="646331"/>
              </a:xfrm>
              <a:prstGeom prst="rect">
                <a:avLst/>
              </a:prstGeom>
              <a:blipFill>
                <a:blip r:embed="rId6"/>
                <a:stretch>
                  <a:fillRect l="-7059" t="-15094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7" name="TextBox 116"/>
          <p:cNvSpPr txBox="1"/>
          <p:nvPr/>
        </p:nvSpPr>
        <p:spPr>
          <a:xfrm>
            <a:off x="5040211" y="5376655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 smtClean="0"/>
              <a:t>1</a:t>
            </a:r>
            <a:endParaRPr lang="en-GB" sz="3600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77149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89" dur="1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8" dur="25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9" fill="hold">
                            <p:stCondLst>
                              <p:cond delay="250"/>
                            </p:stCondLst>
                            <p:childTnLst>
                              <p:par>
                                <p:cTn id="10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2" dur="25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500"/>
                            </p:stCondLst>
                            <p:childTnLst>
                              <p:par>
                                <p:cTn id="10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6" dur="25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7" fill="hold">
                            <p:stCondLst>
                              <p:cond delay="750"/>
                            </p:stCondLst>
                            <p:childTnLst>
                              <p:par>
                                <p:cTn id="10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0" dur="25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1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4" dur="25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1250"/>
                            </p:stCondLst>
                            <p:childTnLst>
                              <p:par>
                                <p:cTn id="1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8" dur="25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1500"/>
                            </p:stCondLst>
                            <p:childTnLst>
                              <p:par>
                                <p:cTn id="12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25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>
                            <p:stCondLst>
                              <p:cond delay="1750"/>
                            </p:stCondLst>
                            <p:childTnLst>
                              <p:par>
                                <p:cTn id="1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25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0" dur="25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1" fill="hold">
                            <p:stCondLst>
                              <p:cond delay="2250"/>
                            </p:stCondLst>
                            <p:childTnLst>
                              <p:par>
                                <p:cTn id="1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4" dur="25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5" fill="hold">
                      <p:stCondLst>
                        <p:cond delay="indefinite"/>
                      </p:stCondLst>
                      <p:childTnLst>
                        <p:par>
                          <p:cTn id="136" fill="hold">
                            <p:stCondLst>
                              <p:cond delay="0"/>
                            </p:stCondLst>
                            <p:childTnLst>
                              <p:par>
                                <p:cTn id="1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/>
      <p:bldP spid="68" grpId="0"/>
      <p:bldP spid="69" grpId="0"/>
      <p:bldP spid="70" grpId="0"/>
      <p:bldP spid="71" grpId="0"/>
      <p:bldP spid="72" grpId="0"/>
      <p:bldP spid="73" grpId="0"/>
      <p:bldP spid="74" grpId="0"/>
      <p:bldP spid="75" grpId="0"/>
      <p:bldP spid="46" grpId="0"/>
      <p:bldP spid="42" grpId="0"/>
      <p:bldP spid="43" grpId="0"/>
      <p:bldP spid="89" grpId="0"/>
      <p:bldP spid="90" grpId="0"/>
      <p:bldP spid="91" grpId="0"/>
      <p:bldP spid="98" grpId="0"/>
      <p:bldP spid="99" grpId="0"/>
      <p:bldP spid="100" grpId="0"/>
      <p:bldP spid="101" grpId="0"/>
      <p:bldP spid="102" grpId="0"/>
      <p:bldP spid="103" grpId="0"/>
      <p:bldP spid="105" grpId="0"/>
      <p:bldP spid="116" grpId="0"/>
      <p:bldP spid="11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53907" y="357852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18843" y="357852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71" name="TextBox 70"/>
          <p:cNvSpPr txBox="1"/>
          <p:nvPr/>
        </p:nvSpPr>
        <p:spPr>
          <a:xfrm>
            <a:off x="4216875" y="357852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50</a:t>
            </a:r>
            <a:endParaRPr lang="en-GB" sz="2000" dirty="0"/>
          </a:p>
        </p:txBody>
      </p:sp>
      <p:sp>
        <p:nvSpPr>
          <p:cNvPr id="76" name="TextBox 75"/>
          <p:cNvSpPr txBox="1"/>
          <p:nvPr/>
        </p:nvSpPr>
        <p:spPr>
          <a:xfrm>
            <a:off x="458673" y="904447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Write the missing numbers. 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2266080" y="2239126"/>
            <a:ext cx="0" cy="7240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1660208" y="1645360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6980701" y="2246500"/>
            <a:ext cx="0" cy="724068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6378355" y="1645360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ight Bracket 77"/>
          <p:cNvSpPr/>
          <p:nvPr/>
        </p:nvSpPr>
        <p:spPr>
          <a:xfrm rot="16200000">
            <a:off x="996941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79" name="Right Bracket 78"/>
          <p:cNvSpPr/>
          <p:nvPr/>
        </p:nvSpPr>
        <p:spPr>
          <a:xfrm rot="16200000">
            <a:off x="1718499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chemeClr val="accent6">
                <a:lumMod val="75000"/>
              </a:schemeClr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62302" y="1668935"/>
            <a:ext cx="8341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20</a:t>
            </a:r>
            <a:endParaRPr lang="en-GB" sz="3200" dirty="0">
              <a:solidFill>
                <a:schemeClr val="accent1"/>
              </a:solidFill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400254" y="357852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80</a:t>
            </a:r>
            <a:endParaRPr lang="en-GB" sz="2000" dirty="0"/>
          </a:p>
        </p:txBody>
      </p:sp>
      <p:sp>
        <p:nvSpPr>
          <p:cNvPr id="81" name="TextBox 80"/>
          <p:cNvSpPr txBox="1"/>
          <p:nvPr/>
        </p:nvSpPr>
        <p:spPr>
          <a:xfrm>
            <a:off x="7108228" y="357852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90</a:t>
            </a:r>
            <a:endParaRPr lang="en-GB" sz="2000" dirty="0"/>
          </a:p>
        </p:txBody>
      </p:sp>
      <p:sp>
        <p:nvSpPr>
          <p:cNvPr id="82" name="TextBox 81"/>
          <p:cNvSpPr txBox="1"/>
          <p:nvPr/>
        </p:nvSpPr>
        <p:spPr>
          <a:xfrm>
            <a:off x="6683156" y="1668935"/>
            <a:ext cx="8341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85</a:t>
            </a:r>
            <a:endParaRPr lang="en-GB" sz="3200" dirty="0">
              <a:solidFill>
                <a:schemeClr val="accent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6968595" y="2957817"/>
            <a:ext cx="0" cy="6692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3" name="TextBox 82"/>
              <p:cNvSpPr txBox="1"/>
              <p:nvPr/>
            </p:nvSpPr>
            <p:spPr>
              <a:xfrm>
                <a:off x="3146395" y="4891413"/>
                <a:ext cx="2589471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600" dirty="0" smtClean="0"/>
                  <a:t>100 </a:t>
                </a:r>
                <a14:m>
                  <m:oMath xmlns:m="http://schemas.openxmlformats.org/officeDocument/2006/math">
                    <m:r>
                      <a:rPr lang="en-GB" sz="36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3600" dirty="0" smtClean="0"/>
                  <a:t> 10 </a:t>
                </a:r>
                <a14:m>
                  <m:oMath xmlns:m="http://schemas.openxmlformats.org/officeDocument/2006/math"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3600" dirty="0"/>
              </a:p>
            </p:txBody>
          </p:sp>
        </mc:Choice>
        <mc:Fallback xmlns="">
          <p:sp>
            <p:nvSpPr>
              <p:cNvPr id="83" name="TextBox 8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146395" y="4891413"/>
                <a:ext cx="2589471" cy="646331"/>
              </a:xfrm>
              <a:prstGeom prst="rect">
                <a:avLst/>
              </a:prstGeom>
              <a:blipFill>
                <a:blip r:embed="rId5"/>
                <a:stretch>
                  <a:fillRect l="-7059" t="-14151" b="-3490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4" name="TextBox 83"/>
          <p:cNvSpPr txBox="1"/>
          <p:nvPr/>
        </p:nvSpPr>
        <p:spPr>
          <a:xfrm>
            <a:off x="5414742" y="4891412"/>
            <a:ext cx="94775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1</a:t>
            </a:r>
            <a:r>
              <a:rPr lang="en-US" sz="3600" dirty="0" smtClean="0"/>
              <a:t>0</a:t>
            </a:r>
            <a:endParaRPr lang="en-GB" sz="3600" dirty="0"/>
          </a:p>
        </p:txBody>
      </p:sp>
      <p:sp>
        <p:nvSpPr>
          <p:cNvPr id="85" name="Right Bracket 84"/>
          <p:cNvSpPr/>
          <p:nvPr/>
        </p:nvSpPr>
        <p:spPr>
          <a:xfrm rot="5400000" flipH="1">
            <a:off x="7497525" y="2408815"/>
            <a:ext cx="360000" cy="721559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6" name="Right Bracket 85"/>
          <p:cNvSpPr/>
          <p:nvPr/>
        </p:nvSpPr>
        <p:spPr>
          <a:xfrm rot="5400000" flipH="1">
            <a:off x="6775964" y="2408814"/>
            <a:ext cx="360000" cy="721561"/>
          </a:xfrm>
          <a:prstGeom prst="rightBracket">
            <a:avLst>
              <a:gd name="adj" fmla="val 100217"/>
            </a:avLst>
          </a:prstGeom>
          <a:noFill/>
          <a:ln w="38100">
            <a:solidFill>
              <a:srgbClr val="C00000"/>
            </a:solidFill>
            <a:headEnd type="none" w="med" len="med"/>
            <a:tailEnd type="triangl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88" name="TextBox 87"/>
          <p:cNvSpPr txBox="1"/>
          <p:nvPr/>
        </p:nvSpPr>
        <p:spPr>
          <a:xfrm>
            <a:off x="1301955" y="357852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</a:t>
            </a:r>
            <a:endParaRPr lang="en-GB" sz="2000" dirty="0"/>
          </a:p>
        </p:txBody>
      </p:sp>
      <p:sp>
        <p:nvSpPr>
          <p:cNvPr id="89" name="TextBox 88"/>
          <p:cNvSpPr txBox="1"/>
          <p:nvPr/>
        </p:nvSpPr>
        <p:spPr>
          <a:xfrm>
            <a:off x="2040996" y="3578526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20</a:t>
            </a:r>
            <a:endParaRPr lang="en-GB" sz="2000" dirty="0"/>
          </a:p>
        </p:txBody>
      </p:sp>
      <p:cxnSp>
        <p:nvCxnSpPr>
          <p:cNvPr id="38" name="Straight Arrow Connector 37"/>
          <p:cNvCxnSpPr/>
          <p:nvPr/>
        </p:nvCxnSpPr>
        <p:spPr>
          <a:xfrm>
            <a:off x="811673" y="4096283"/>
            <a:ext cx="7207971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4179454" y="4090829"/>
            <a:ext cx="9307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/>
              <a:t>100</a:t>
            </a:r>
            <a:endParaRPr lang="en-GB" sz="2400" dirty="0"/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822406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Arrow Connector 40"/>
          <p:cNvCxnSpPr/>
          <p:nvPr/>
        </p:nvCxnSpPr>
        <p:spPr>
          <a:xfrm>
            <a:off x="1546151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2269896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2993641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3717386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4441131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5164876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5888621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6612366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Arrow Connector 49"/>
          <p:cNvCxnSpPr/>
          <p:nvPr/>
        </p:nvCxnSpPr>
        <p:spPr>
          <a:xfrm>
            <a:off x="7336113" y="3457113"/>
            <a:ext cx="71774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custDataLst>
      <p:tags r:id="rId1"/>
    </p:custDataLst>
    <p:extLst>
      <p:ext uri="{BB962C8B-B14F-4D97-AF65-F5344CB8AC3E}">
        <p14:creationId xmlns:p14="http://schemas.microsoft.com/office/powerpoint/2010/main" val="517911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5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"/>
                            </p:stCondLst>
                            <p:childTnLst>
                              <p:par>
                                <p:cTn id="1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2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50"/>
                            </p:stCondLst>
                            <p:childTnLst>
                              <p:par>
                                <p:cTn id="2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2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"/>
                            </p:stCondLst>
                            <p:childTnLst>
                              <p:par>
                                <p:cTn id="3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25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250"/>
                            </p:stCondLst>
                            <p:childTnLst>
                              <p:par>
                                <p:cTn id="3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25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"/>
                            </p:stCondLst>
                            <p:childTnLst>
                              <p:par>
                                <p:cTn id="38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750"/>
                            </p:stCondLst>
                            <p:childTnLst>
                              <p:par>
                                <p:cTn id="4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25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25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2250"/>
                            </p:stCondLst>
                            <p:childTnLst>
                              <p:par>
                                <p:cTn id="5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25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5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8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3" dur="25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2" dur="25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3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12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7" grpId="0" animBg="1"/>
      <p:bldP spid="78" grpId="0" animBg="1"/>
      <p:bldP spid="79" grpId="0" animBg="1"/>
      <p:bldP spid="9" grpId="0"/>
      <p:bldP spid="80" grpId="0"/>
      <p:bldP spid="81" grpId="0"/>
      <p:bldP spid="82" grpId="0"/>
      <p:bldP spid="83" grpId="0"/>
      <p:bldP spid="84" grpId="0"/>
      <p:bldP spid="85" grpId="0" animBg="1"/>
      <p:bldP spid="85" grpId="1" animBg="1"/>
      <p:bldP spid="86" grpId="0" animBg="1"/>
      <p:bldP spid="86" grpId="1" animBg="1"/>
      <p:bldP spid="88" grpId="0"/>
      <p:bldP spid="89" grpId="0"/>
      <p:bldP spid="3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" name="Group 51"/>
          <p:cNvGrpSpPr/>
          <p:nvPr/>
        </p:nvGrpSpPr>
        <p:grpSpPr>
          <a:xfrm>
            <a:off x="822959" y="2957817"/>
            <a:ext cx="7215607" cy="669261"/>
            <a:chOff x="850232" y="3272589"/>
            <a:chExt cx="7579894" cy="577516"/>
          </a:xfrm>
        </p:grpSpPr>
        <p:cxnSp>
          <p:nvCxnSpPr>
            <p:cNvPr id="53" name="Straight Connector 52"/>
            <p:cNvCxnSpPr/>
            <p:nvPr/>
          </p:nvCxnSpPr>
          <p:spPr>
            <a:xfrm>
              <a:off x="850232" y="3568859"/>
              <a:ext cx="7571872" cy="0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>
              <a:off x="850232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>
              <a:off x="843012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>
              <a:off x="1608221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>
              <a:off x="2366210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>
              <a:off x="3124199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>
              <a:off x="3882188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>
              <a:off x="4640177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>
              <a:off x="5398166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>
              <a:off x="6156155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>
              <a:off x="6914144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>
              <a:off x="7672133" y="3272589"/>
              <a:ext cx="0" cy="57751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65" name="TextBox 64"/>
          <p:cNvSpPr txBox="1"/>
          <p:nvPr/>
        </p:nvSpPr>
        <p:spPr>
          <a:xfrm>
            <a:off x="653907" y="359423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0</a:t>
            </a:r>
          </a:p>
        </p:txBody>
      </p:sp>
      <p:sp>
        <p:nvSpPr>
          <p:cNvPr id="66" name="TextBox 65"/>
          <p:cNvSpPr txBox="1"/>
          <p:nvPr/>
        </p:nvSpPr>
        <p:spPr>
          <a:xfrm>
            <a:off x="7718843" y="359423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/>
              <a:t>100</a:t>
            </a:r>
            <a:endParaRPr lang="en-GB" sz="2000" dirty="0"/>
          </a:p>
        </p:txBody>
      </p:sp>
      <p:sp>
        <p:nvSpPr>
          <p:cNvPr id="76" name="TextBox 75"/>
          <p:cNvSpPr txBox="1"/>
          <p:nvPr/>
        </p:nvSpPr>
        <p:spPr>
          <a:xfrm>
            <a:off x="415534" y="679281"/>
            <a:ext cx="80002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/>
              <a:t>Estimate the numbers indicated by the arrows.</a:t>
            </a: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4240192" y="2305585"/>
            <a:ext cx="0" cy="97379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3608317" y="1588103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8" name="Straight Arrow Connector 47"/>
          <p:cNvCxnSpPr/>
          <p:nvPr/>
        </p:nvCxnSpPr>
        <p:spPr>
          <a:xfrm>
            <a:off x="6169738" y="2305585"/>
            <a:ext cx="0" cy="973799"/>
          </a:xfrm>
          <a:prstGeom prst="straightConnector1">
            <a:avLst/>
          </a:prstGeom>
          <a:ln w="5715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7" name="Rectangle 76"/>
          <p:cNvSpPr/>
          <p:nvPr/>
        </p:nvSpPr>
        <p:spPr>
          <a:xfrm>
            <a:off x="5540307" y="1592874"/>
            <a:ext cx="1211744" cy="613954"/>
          </a:xfrm>
          <a:prstGeom prst="rect">
            <a:avLst/>
          </a:prstGeom>
          <a:ln w="28575">
            <a:solidFill>
              <a:schemeClr val="accent1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3880365" y="1581238"/>
            <a:ext cx="8341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4</a:t>
            </a:r>
            <a:r>
              <a:rPr lang="en-GB" sz="3200" dirty="0">
                <a:solidFill>
                  <a:schemeClr val="accent1"/>
                </a:solidFill>
              </a:rPr>
              <a:t>7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5845108" y="1616449"/>
            <a:ext cx="8341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solidFill>
                  <a:schemeClr val="accent1"/>
                </a:solidFill>
              </a:rPr>
              <a:t>74</a:t>
            </a:r>
            <a:endParaRPr lang="en-GB" sz="3200" dirty="0">
              <a:solidFill>
                <a:schemeClr val="accent1"/>
              </a:solidFill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1301955" y="3591534"/>
            <a:ext cx="6624421" cy="400110"/>
            <a:chOff x="1301955" y="3591534"/>
            <a:chExt cx="6624421" cy="400110"/>
          </a:xfrm>
        </p:grpSpPr>
        <p:sp>
          <p:nvSpPr>
            <p:cNvPr id="71" name="TextBox 70"/>
            <p:cNvSpPr txBox="1"/>
            <p:nvPr/>
          </p:nvSpPr>
          <p:spPr>
            <a:xfrm>
              <a:off x="4216875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/>
                <a:t>50</a:t>
              </a:r>
              <a:endParaRPr lang="en-GB" sz="2000" dirty="0"/>
            </a:p>
          </p:txBody>
        </p:sp>
        <p:sp>
          <p:nvSpPr>
            <p:cNvPr id="80" name="TextBox 79"/>
            <p:cNvSpPr txBox="1"/>
            <p:nvPr/>
          </p:nvSpPr>
          <p:spPr>
            <a:xfrm>
              <a:off x="6400254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/>
                <a:t>80</a:t>
              </a:r>
              <a:endParaRPr lang="en-GB" sz="2000" dirty="0"/>
            </a:p>
          </p:txBody>
        </p:sp>
        <p:sp>
          <p:nvSpPr>
            <p:cNvPr id="81" name="TextBox 80"/>
            <p:cNvSpPr txBox="1"/>
            <p:nvPr/>
          </p:nvSpPr>
          <p:spPr>
            <a:xfrm>
              <a:off x="7108228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/>
                <a:t>90</a:t>
              </a:r>
              <a:endParaRPr lang="en-GB" sz="2000" dirty="0"/>
            </a:p>
          </p:txBody>
        </p:sp>
        <p:sp>
          <p:nvSpPr>
            <p:cNvPr id="88" name="TextBox 87"/>
            <p:cNvSpPr txBox="1"/>
            <p:nvPr/>
          </p:nvSpPr>
          <p:spPr>
            <a:xfrm>
              <a:off x="1301955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/>
                <a:t>10</a:t>
              </a:r>
              <a:endParaRPr lang="en-GB" sz="2000" dirty="0"/>
            </a:p>
          </p:txBody>
        </p:sp>
        <p:sp>
          <p:nvSpPr>
            <p:cNvPr id="89" name="TextBox 88"/>
            <p:cNvSpPr txBox="1"/>
            <p:nvPr/>
          </p:nvSpPr>
          <p:spPr>
            <a:xfrm>
              <a:off x="2040996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 smtClean="0"/>
                <a:t>20</a:t>
              </a:r>
              <a:endParaRPr lang="en-GB" sz="2000" dirty="0"/>
            </a:p>
          </p:txBody>
        </p:sp>
        <p:sp>
          <p:nvSpPr>
            <p:cNvPr id="67" name="TextBox 66"/>
            <p:cNvSpPr txBox="1"/>
            <p:nvPr/>
          </p:nvSpPr>
          <p:spPr>
            <a:xfrm>
              <a:off x="2794466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3</a:t>
              </a:r>
              <a:r>
                <a:rPr lang="en-GB" sz="2000" dirty="0" smtClean="0"/>
                <a:t>0</a:t>
              </a:r>
              <a:endParaRPr lang="en-GB" sz="2000" dirty="0"/>
            </a:p>
          </p:txBody>
        </p:sp>
        <p:sp>
          <p:nvSpPr>
            <p:cNvPr id="68" name="TextBox 67"/>
            <p:cNvSpPr txBox="1"/>
            <p:nvPr/>
          </p:nvSpPr>
          <p:spPr>
            <a:xfrm>
              <a:off x="3487197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4</a:t>
              </a:r>
              <a:r>
                <a:rPr lang="en-GB" sz="2000" dirty="0" smtClean="0"/>
                <a:t>0</a:t>
              </a:r>
              <a:endParaRPr lang="en-GB" sz="2000" dirty="0"/>
            </a:p>
          </p:txBody>
        </p:sp>
        <p:sp>
          <p:nvSpPr>
            <p:cNvPr id="69" name="TextBox 68"/>
            <p:cNvSpPr txBox="1"/>
            <p:nvPr/>
          </p:nvSpPr>
          <p:spPr>
            <a:xfrm>
              <a:off x="4932481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6</a:t>
              </a:r>
              <a:r>
                <a:rPr lang="en-GB" sz="2000" dirty="0" smtClean="0"/>
                <a:t>0</a:t>
              </a:r>
              <a:endParaRPr lang="en-GB" sz="2000" dirty="0"/>
            </a:p>
          </p:txBody>
        </p:sp>
        <p:sp>
          <p:nvSpPr>
            <p:cNvPr id="70" name="TextBox 69"/>
            <p:cNvSpPr txBox="1"/>
            <p:nvPr/>
          </p:nvSpPr>
          <p:spPr>
            <a:xfrm>
              <a:off x="5646068" y="3591534"/>
              <a:ext cx="818148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000" dirty="0"/>
                <a:t>7</a:t>
              </a:r>
              <a:r>
                <a:rPr lang="en-GB" sz="2000" dirty="0" smtClean="0"/>
                <a:t>0</a:t>
              </a:r>
              <a:endParaRPr lang="en-GB" sz="2000" dirty="0"/>
            </a:p>
          </p:txBody>
        </p:sp>
      </p:grpSp>
      <p:cxnSp>
        <p:nvCxnSpPr>
          <p:cNvPr id="34" name="Straight Connector 33"/>
          <p:cNvCxnSpPr/>
          <p:nvPr/>
        </p:nvCxnSpPr>
        <p:spPr>
          <a:xfrm>
            <a:off x="4094766" y="2970880"/>
            <a:ext cx="0" cy="6692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Connector 37"/>
          <p:cNvCxnSpPr/>
          <p:nvPr/>
        </p:nvCxnSpPr>
        <p:spPr>
          <a:xfrm>
            <a:off x="6245783" y="2966522"/>
            <a:ext cx="0" cy="669261"/>
          </a:xfrm>
          <a:prstGeom prst="line">
            <a:avLst/>
          </a:prstGeom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3878978" y="359423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FF0000"/>
                </a:solidFill>
              </a:rPr>
              <a:t>4</a:t>
            </a:r>
            <a:r>
              <a:rPr lang="en-GB" sz="2000" dirty="0">
                <a:solidFill>
                  <a:srgbClr val="FF0000"/>
                </a:solidFill>
              </a:rPr>
              <a:t>5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6030348" y="3594232"/>
            <a:ext cx="8181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solidFill>
                  <a:srgbClr val="FF0000"/>
                </a:solidFill>
              </a:rPr>
              <a:t>7</a:t>
            </a:r>
            <a:r>
              <a:rPr lang="en-GB" sz="2000" dirty="0" smtClean="0">
                <a:solidFill>
                  <a:srgbClr val="FF0000"/>
                </a:solidFill>
              </a:rPr>
              <a:t>5</a:t>
            </a:r>
            <a:endParaRPr lang="en-GB" sz="2000" dirty="0">
              <a:solidFill>
                <a:srgbClr val="FF0000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090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7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3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3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77" grpId="0" animBg="1"/>
      <p:bldP spid="9" grpId="0"/>
      <p:bldP spid="82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4|10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3|0.8|0.7|1|8.6|0.6|0.6|1.1|7.5|6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3.9|10.4|10.4|0.8|2.1|2.1|0.8|2.4|17.5|2|2.8|1.4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6|9.4|0.7|1|0.9|1.7|0.5|1.3|0.8|15.5|0.9|2.1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8.7|0.9|6.7|7.6|6.4|15.2|1.2|1.1|27.4|1.5|4.8|3.2|2.5|12.6|1.4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2.8|3.2|8.1|4.5|3.4|13.9|0.9|0.8|0.9|3.3|2.9|26.8|1.4|0.8|0.8|11.5|0.8|25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5|3.5|11.6|14.3|4.7|13.7|9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3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microsoft.com/office/2006/metadata/properties"/>
    <ds:schemaRef ds:uri="933c73ff-1f47-478d-836a-52d41c4c8390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b7193443-4924-4c98-83f1-322a08f13154"/>
    <ds:schemaRef ds:uri="http://www.w3.org/XML/1998/namespace"/>
    <ds:schemaRef ds:uri="http://purl.org/dc/dcmitype/"/>
  </ds:schemaRefs>
</ds:datastoreItem>
</file>

<file path=customXml/itemProps2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273DAAE-2A04-4D68-8571-FFE6451D6E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4449</TotalTime>
  <Words>249</Words>
  <Application>Microsoft Office PowerPoint</Application>
  <PresentationFormat>On-screen Show (4:3)</PresentationFormat>
  <Paragraphs>131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9</vt:i4>
      </vt:variant>
      <vt:variant>
        <vt:lpstr>Slide Titles</vt:lpstr>
      </vt:variant>
      <vt:variant>
        <vt:i4>13</vt:i4>
      </vt:variant>
    </vt:vector>
  </HeadingPairs>
  <TitlesOfParts>
    <vt:vector size="28" baseType="lpstr">
      <vt:lpstr>Arial</vt:lpstr>
      <vt:lpstr>Calibri</vt:lpstr>
      <vt:lpstr>Calibri Light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Custom Design</vt:lpstr>
      <vt:lpstr>3_Custom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Sophie George</cp:lastModifiedBy>
  <cp:revision>240</cp:revision>
  <dcterms:created xsi:type="dcterms:W3CDTF">2019-07-05T11:02:13Z</dcterms:created>
  <dcterms:modified xsi:type="dcterms:W3CDTF">2021-09-15T13:36:58Z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