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  <p:sldMasterId id="2147483685" r:id="rId11"/>
  </p:sldMasterIdLst>
  <p:notesMasterIdLst>
    <p:notesMasterId r:id="rId24"/>
  </p:notesMasterIdLst>
  <p:sldIdLst>
    <p:sldId id="296" r:id="rId12"/>
    <p:sldId id="318" r:id="rId13"/>
    <p:sldId id="297" r:id="rId14"/>
    <p:sldId id="298" r:id="rId15"/>
    <p:sldId id="315" r:id="rId16"/>
    <p:sldId id="299" r:id="rId17"/>
    <p:sldId id="308" r:id="rId18"/>
    <p:sldId id="304" r:id="rId19"/>
    <p:sldId id="314" r:id="rId20"/>
    <p:sldId id="313" r:id="rId21"/>
    <p:sldId id="312" r:id="rId22"/>
    <p:sldId id="316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0" d="100"/>
          <a:sy n="70" d="100"/>
        </p:scale>
        <p:origin x="1326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notesMaster" Target="notesMasters/notesMaster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24/02/2022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24/02/2022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2480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193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7" Type="http://schemas.openxmlformats.org/officeDocument/2006/relationships/image" Target="../media/image17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90.png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6" Type="http://schemas.openxmlformats.org/officeDocument/2006/relationships/image" Target="../media/image15.png"/><Relationship Id="rId11" Type="http://schemas.openxmlformats.org/officeDocument/2006/relationships/image" Target="../media/image21.png"/><Relationship Id="rId5" Type="http://schemas.openxmlformats.org/officeDocument/2006/relationships/image" Target="../media/image160.png"/><Relationship Id="rId10" Type="http://schemas.openxmlformats.org/officeDocument/2006/relationships/image" Target="../media/image20.png"/><Relationship Id="rId9" Type="http://schemas.openxmlformats.org/officeDocument/2006/relationships/image" Target="../media/image19.png"/><Relationship Id="rId14" Type="http://schemas.openxmlformats.org/officeDocument/2006/relationships/image" Target="../media/image200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12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25.png"/><Relationship Id="rId11" Type="http://schemas.openxmlformats.org/officeDocument/2006/relationships/image" Target="../media/image17.png"/><Relationship Id="rId5" Type="http://schemas.openxmlformats.org/officeDocument/2006/relationships/image" Target="../media/image16.png"/><Relationship Id="rId10" Type="http://schemas.openxmlformats.org/officeDocument/2006/relationships/image" Target="../media/image250.png"/><Relationship Id="rId4" Type="http://schemas.openxmlformats.org/officeDocument/2006/relationships/image" Target="../media/image24.png"/><Relationship Id="rId9" Type="http://schemas.openxmlformats.org/officeDocument/2006/relationships/image" Target="../media/image24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openxmlformats.org/officeDocument/2006/relationships/image" Target="../media/image29.png"/><Relationship Id="rId11" Type="http://schemas.openxmlformats.org/officeDocument/2006/relationships/image" Target="../media/image30.png"/><Relationship Id="rId5" Type="http://schemas.openxmlformats.org/officeDocument/2006/relationships/image" Target="../media/image28.png"/><Relationship Id="rId10" Type="http://schemas.openxmlformats.org/officeDocument/2006/relationships/image" Target="../media/image34.png"/><Relationship Id="rId4" Type="http://schemas.openxmlformats.org/officeDocument/2006/relationships/image" Target="../media/image27.png"/><Relationship Id="rId9" Type="http://schemas.openxmlformats.org/officeDocument/2006/relationships/image" Target="../media/image33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26.png"/><Relationship Id="rId7" Type="http://schemas.openxmlformats.org/officeDocument/2006/relationships/image" Target="../media/image3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35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6" Type="http://schemas.openxmlformats.org/officeDocument/2006/relationships/image" Target="../media/image16.png"/><Relationship Id="rId5" Type="http://schemas.openxmlformats.org/officeDocument/2006/relationships/image" Target="../media/image37.png"/><Relationship Id="rId4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38.png"/><Relationship Id="rId3" Type="http://schemas.openxmlformats.org/officeDocument/2006/relationships/image" Target="../media/image31.png"/><Relationship Id="rId12" Type="http://schemas.openxmlformats.org/officeDocument/2006/relationships/image" Target="../media/image5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6" Type="http://schemas.openxmlformats.org/officeDocument/2006/relationships/image" Target="../media/image36.png"/><Relationship Id="rId11" Type="http://schemas.openxmlformats.org/officeDocument/2006/relationships/image" Target="../media/image53.png"/><Relationship Id="rId5" Type="http://schemas.openxmlformats.org/officeDocument/2006/relationships/image" Target="../media/image35.png"/><Relationship Id="rId15" Type="http://schemas.openxmlformats.org/officeDocument/2006/relationships/image" Target="../media/image56.png"/><Relationship Id="rId10" Type="http://schemas.openxmlformats.org/officeDocument/2006/relationships/image" Target="../media/image24.png"/><Relationship Id="rId4" Type="http://schemas.openxmlformats.org/officeDocument/2006/relationships/image" Target="../media/image32.png"/><Relationship Id="rId9" Type="http://schemas.openxmlformats.org/officeDocument/2006/relationships/image" Target="../media/image52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60.png"/><Relationship Id="rId3" Type="http://schemas.openxmlformats.org/officeDocument/2006/relationships/image" Target="../media/image35.png"/><Relationship Id="rId7" Type="http://schemas.openxmlformats.org/officeDocument/2006/relationships/image" Target="../media/image5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11" Type="http://schemas.openxmlformats.org/officeDocument/2006/relationships/image" Target="../media/image26.png"/><Relationship Id="rId10" Type="http://schemas.openxmlformats.org/officeDocument/2006/relationships/image" Target="../media/image59.png"/><Relationship Id="rId4" Type="http://schemas.openxmlformats.org/officeDocument/2006/relationships/image" Target="../media/image36.png"/><Relationship Id="rId9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8490" y="1992574"/>
            <a:ext cx="6291617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 dirty="0" smtClean="0">
                <a:latin typeface="HfW precursive" panose="00000500000000000000" pitchFamily="2" charset="0"/>
              </a:rPr>
              <a:t>28.2.2022</a:t>
            </a:r>
          </a:p>
          <a:p>
            <a:r>
              <a:rPr lang="en-GB" sz="4400" u="sng" dirty="0" smtClean="0">
                <a:latin typeface="HfW precursive" panose="00000500000000000000" pitchFamily="2" charset="0"/>
              </a:rPr>
              <a:t>L.O: To use measures.</a:t>
            </a:r>
          </a:p>
          <a:p>
            <a:r>
              <a:rPr lang="en-GB" sz="4400" u="sng" dirty="0" smtClean="0">
                <a:latin typeface="HfW precursive" panose="00000500000000000000" pitchFamily="2" charset="0"/>
              </a:rPr>
              <a:t>C: Add Money</a:t>
            </a:r>
          </a:p>
        </p:txBody>
      </p:sp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32D9392-E4C9-46D1-BD0A-78194A1782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7781" y="1293831"/>
            <a:ext cx="6724939" cy="3787351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3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4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3</a:t>
            </a:r>
          </a:p>
        </p:txBody>
      </p:sp>
      <p:pic>
        <p:nvPicPr>
          <p:cNvPr id="5" name="Picture 4" descr="A clock that is on a white surface&#10;&#10;Description automatically generated">
            <a:extLst>
              <a:ext uri="{FF2B5EF4-FFF2-40B4-BE49-F238E27FC236}">
                <a16:creationId xmlns:a16="http://schemas.microsoft.com/office/drawing/2014/main" id="{186AE61F-A7FB-DF4C-9C1E-4BD058E0A9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5635" y="1014855"/>
            <a:ext cx="1907224" cy="1907224"/>
          </a:xfrm>
          <a:prstGeom prst="rect">
            <a:avLst/>
          </a:prstGeom>
        </p:spPr>
      </p:pic>
      <p:cxnSp>
        <p:nvCxnSpPr>
          <p:cNvPr id="11" name="Straight Arrow Connector 10"/>
          <p:cNvCxnSpPr/>
          <p:nvPr/>
        </p:nvCxnSpPr>
        <p:spPr>
          <a:xfrm>
            <a:off x="7929063" y="1956783"/>
            <a:ext cx="294143" cy="519451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/>
          <p:nvPr/>
        </p:nvCxnSpPr>
        <p:spPr>
          <a:xfrm flipH="1">
            <a:off x="7673287" y="1956781"/>
            <a:ext cx="265478" cy="238099"/>
          </a:xfrm>
          <a:prstGeom prst="straightConnector1">
            <a:avLst/>
          </a:prstGeom>
          <a:ln w="254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3" name="Picture 12">
            <a:extLst>
              <a:ext uri="{FF2B5EF4-FFF2-40B4-BE49-F238E27FC236}">
                <a16:creationId xmlns:a16="http://schemas.microsoft.com/office/drawing/2014/main" id="{CB088618-6B23-4183-A96F-98B89C4304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37477" y="1644497"/>
            <a:ext cx="2391715" cy="79348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A83F629-9EB4-40B3-9B5D-DB9794B1AA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00431" y="2213902"/>
            <a:ext cx="2391715" cy="79348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60BD1878-9C7E-4938-9D99-9CE64DE545D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34687" y="3974999"/>
            <a:ext cx="2808155" cy="79348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AEACA1D-D2F9-46E1-A3D2-CA97C70FE71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94872" y="3057126"/>
            <a:ext cx="2391715" cy="793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323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0939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   How much money is there?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 	 What is £1 more than £5 and 42p?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	 What is £2 more than £5 and 42p?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4"/>
                </a:pPr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True or false?</a:t>
                </a:r>
              </a:p>
              <a:p>
                <a:r>
                  <a:rPr lang="en-GB" sz="10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16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 19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6 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 20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</a:p>
              <a:p>
                <a:endParaRPr lang="en-GB" sz="1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093976"/>
              </a:xfrm>
              <a:prstGeom prst="rect">
                <a:avLst/>
              </a:prstGeom>
              <a:blipFill>
                <a:blip r:embed="rId4"/>
                <a:stretch>
                  <a:fillRect l="-1707" t="-100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557" y="1006624"/>
            <a:ext cx="1172708" cy="116905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824" y="1139772"/>
            <a:ext cx="1044842" cy="92063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365" y="926252"/>
            <a:ext cx="1172708" cy="1329800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6307" y="1096129"/>
            <a:ext cx="993696" cy="99004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213" y="1102584"/>
            <a:ext cx="1044842" cy="1044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655564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   How much money is there?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 	 What is £1 more than £5 and 42p?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)	 What is £2 more than £5 and 42p?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pPr marL="514350" indent="-514350">
                  <a:buAutoNum type="arabicParenR" startAt="4"/>
                </a:pP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True or false?</a:t>
                </a:r>
              </a:p>
              <a:p>
                <a:r>
                  <a:rPr lang="en-GB" sz="10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16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endParaRPr lang="en-GB" sz="10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19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6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20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5 </a:t>
                </a:r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12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	</a:t>
                </a:r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</a:t>
                </a:r>
                <a:r>
                  <a:rPr lang="en-GB" sz="2800" dirty="0" smtClean="0">
                    <a:latin typeface="Calibri" panose="020F0502020204030204" pitchFamily="34" charset="0"/>
                    <a:cs typeface="Calibri" panose="020F0502020204030204" pitchFamily="34" charset="0"/>
                  </a:rPr>
                  <a:t>     </a:t>
                </a:r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6555641"/>
              </a:xfrm>
              <a:prstGeom prst="rect">
                <a:avLst/>
              </a:prstGeom>
              <a:blipFill>
                <a:blip r:embed="rId5"/>
                <a:stretch>
                  <a:fillRect l="-1707" t="-930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557" y="1006624"/>
            <a:ext cx="1172708" cy="116905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824" y="1139772"/>
            <a:ext cx="1044842" cy="92063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6365" y="926252"/>
            <a:ext cx="1172708" cy="132980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6307" y="1096129"/>
            <a:ext cx="993696" cy="99004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7213" y="1102584"/>
            <a:ext cx="1044842" cy="1044842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85589" y="1338477"/>
            <a:ext cx="180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£3 and 75p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266860" y="2486532"/>
            <a:ext cx="180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£6 and 42p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266860" y="3297125"/>
            <a:ext cx="180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£7 and 42p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174217" y="4211336"/>
            <a:ext cx="1667026" cy="733356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174217" y="4924736"/>
            <a:ext cx="1667026" cy="73335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847333" y="4035711"/>
            <a:ext cx="736305" cy="1667220"/>
          </a:xfrm>
          <a:prstGeom prst="rect">
            <a:avLst/>
          </a:prstGeom>
        </p:spPr>
      </p:pic>
      <p:sp>
        <p:nvSpPr>
          <p:cNvPr id="21" name="Oval 20"/>
          <p:cNvSpPr/>
          <p:nvPr/>
        </p:nvSpPr>
        <p:spPr>
          <a:xfrm>
            <a:off x="6455944" y="4584630"/>
            <a:ext cx="244800" cy="2448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6772400" y="4584630"/>
            <a:ext cx="244800" cy="2448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7088856" y="4584630"/>
            <a:ext cx="244800" cy="2448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7405312" y="4584630"/>
            <a:ext cx="244800" cy="2448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6464064" y="4890817"/>
            <a:ext cx="244800" cy="2448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7721769" y="4584630"/>
            <a:ext cx="244800" cy="244800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5842359" y="4496507"/>
                <a:ext cx="397579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600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m:oMathPara>
                </a14:m>
                <a:endParaRPr lang="en-GB" sz="36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2359" y="4496507"/>
                <a:ext cx="397579" cy="646331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Oval 6"/>
          <p:cNvSpPr/>
          <p:nvPr/>
        </p:nvSpPr>
        <p:spPr>
          <a:xfrm>
            <a:off x="1184475" y="4170392"/>
            <a:ext cx="828000" cy="576000"/>
          </a:xfrm>
          <a:prstGeom prst="ellipse">
            <a:avLst/>
          </a:prstGeom>
          <a:noFill/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74673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1.48148E-6 L -0.10642 0.06366 " pathEditMode="relative" rAng="0" ptsTypes="AA">
                                      <p:cBhvr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330" y="3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5" grpId="0"/>
      <p:bldP spid="16" grpId="0"/>
      <p:bldP spid="21" grpId="0" animBg="1"/>
      <p:bldP spid="22" grpId="0" animBg="1"/>
      <p:bldP spid="23" grpId="0" animBg="1"/>
      <p:bldP spid="24" grpId="0" animBg="1"/>
      <p:bldP spid="25" grpId="0" animBg="1"/>
      <p:bldP spid="25" grpId="1" animBg="1"/>
      <p:bldP spid="26" grpId="0" animBg="1"/>
      <p:bldP spid="6" grpId="0"/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296" y="1105936"/>
            <a:ext cx="4743241" cy="474836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667512" y="334776"/>
            <a:ext cx="59566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Complete the part-whole model.</a:t>
            </a:r>
            <a:endParaRPr lang="en-GB" sz="2800" dirty="0"/>
          </a:p>
        </p:txBody>
      </p:sp>
      <p:sp>
        <p:nvSpPr>
          <p:cNvPr id="16" name="TextBox 15"/>
          <p:cNvSpPr txBox="1"/>
          <p:nvPr/>
        </p:nvSpPr>
        <p:spPr>
          <a:xfrm>
            <a:off x="2541053" y="1528629"/>
            <a:ext cx="139772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£4 and 73p</a:t>
            </a:r>
            <a:endParaRPr lang="en-GB" sz="32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6296" y="4815712"/>
            <a:ext cx="981343" cy="90242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398" y="4074244"/>
            <a:ext cx="981343" cy="864680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2540" y="3784130"/>
            <a:ext cx="1018683" cy="90761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5727" y="4092119"/>
            <a:ext cx="981343" cy="864680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0523" y="4381247"/>
            <a:ext cx="1018683" cy="90761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6398" y="4487712"/>
            <a:ext cx="981343" cy="902424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0600" y="5050940"/>
            <a:ext cx="981343" cy="90242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5197297" y="2298137"/>
                <a:ext cx="26241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£3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£1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£4</a:t>
                </a:r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7297" y="2298137"/>
                <a:ext cx="2624191" cy="523220"/>
              </a:xfrm>
              <a:prstGeom prst="rect">
                <a:avLst/>
              </a:prstGeom>
              <a:blipFill>
                <a:blip r:embed="rId9"/>
                <a:stretch>
                  <a:fillRect l="-4884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/>
              <p:cNvSpPr txBox="1"/>
              <p:nvPr/>
            </p:nvSpPr>
            <p:spPr>
              <a:xfrm>
                <a:off x="5197297" y="3069297"/>
                <a:ext cx="31818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50p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23p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73p</a:t>
                </a:r>
                <a:endParaRPr lang="en-GB" sz="2800" dirty="0"/>
              </a:p>
            </p:txBody>
          </p:sp>
        </mc:Choice>
        <mc:Fallback xmlns="">
          <p:sp>
            <p:nvSpPr>
              <p:cNvPr id="25" name="TextBox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7297" y="3069297"/>
                <a:ext cx="3181869" cy="523220"/>
              </a:xfrm>
              <a:prstGeom prst="rect">
                <a:avLst/>
              </a:prstGeom>
              <a:blipFill>
                <a:blip r:embed="rId10"/>
                <a:stretch>
                  <a:fillRect l="-4023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2" name="Picture 2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094" y="4679789"/>
            <a:ext cx="1095228" cy="1241941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6752" y="3974310"/>
            <a:ext cx="1041748" cy="103850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36074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6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9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6" grpId="0"/>
      <p:bldP spid="2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83853" y="5304907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86697" y="544759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4641" y="954704"/>
            <a:ext cx="1799746" cy="196524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721" y="996267"/>
            <a:ext cx="1583982" cy="192674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67512" y="334776"/>
            <a:ext cx="71143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Whitney buys some apples, pears and bananas.</a:t>
            </a:r>
            <a:endParaRPr lang="en-GB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667512" y="3160404"/>
            <a:ext cx="67163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How much does Whitney spend in total?</a:t>
            </a:r>
            <a:endParaRPr lang="en-GB" sz="28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1177" y="657625"/>
            <a:ext cx="1375243" cy="1695927"/>
          </a:xfrm>
          <a:prstGeom prst="rect">
            <a:avLst/>
          </a:prstGeom>
        </p:spPr>
      </p:pic>
      <p:sp>
        <p:nvSpPr>
          <p:cNvPr id="10" name="Pentagon 9"/>
          <p:cNvSpPr/>
          <p:nvPr/>
        </p:nvSpPr>
        <p:spPr>
          <a:xfrm rot="852662">
            <a:off x="835918" y="1485912"/>
            <a:ext cx="1196286" cy="561703"/>
          </a:xfrm>
          <a:prstGeom prst="homePlat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</a:rPr>
              <a:t>£1 and 25p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12" name="Pentagon 11"/>
          <p:cNvSpPr/>
          <p:nvPr/>
        </p:nvSpPr>
        <p:spPr>
          <a:xfrm rot="852662">
            <a:off x="2883591" y="1285896"/>
            <a:ext cx="1196286" cy="561703"/>
          </a:xfrm>
          <a:prstGeom prst="homePlat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</a:rPr>
              <a:t>£1 and 30p</a:t>
            </a:r>
            <a:endParaRPr lang="en-GB" sz="2000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938805" y="3894487"/>
                <a:ext cx="350562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£1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£1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£1</a:t>
                </a:r>
                <a:r>
                  <a:rPr lang="en-GB" sz="2800" dirty="0" smtClean="0"/>
                  <a:t>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£3</a:t>
                </a:r>
                <a:endParaRPr lang="en-GB" sz="28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8805" y="3894487"/>
                <a:ext cx="3505620" cy="523220"/>
              </a:xfrm>
              <a:prstGeom prst="rect">
                <a:avLst/>
              </a:prstGeom>
              <a:blipFill>
                <a:blip r:embed="rId9"/>
                <a:stretch>
                  <a:fillRect l="-3478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938805" y="4490476"/>
                <a:ext cx="374237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</a:t>
                </a:r>
                <a:r>
                  <a:rPr lang="en-GB" sz="2800" dirty="0" smtClean="0"/>
                  <a:t>5p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30p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40p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95p</a:t>
                </a:r>
                <a:endParaRPr lang="en-GB" sz="28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8805" y="4490476"/>
                <a:ext cx="3742377" cy="523220"/>
              </a:xfrm>
              <a:prstGeom prst="rect">
                <a:avLst/>
              </a:prstGeom>
              <a:blipFill>
                <a:blip r:embed="rId10"/>
                <a:stretch>
                  <a:fillRect l="-3257" t="-11765" r="-651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712950" y="5518813"/>
            <a:ext cx="43988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Whitney spends £3 and 95p</a:t>
            </a:r>
            <a:endParaRPr lang="en-GB" sz="2800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0089" y="1251225"/>
            <a:ext cx="1622237" cy="1788949"/>
          </a:xfrm>
          <a:prstGeom prst="rect">
            <a:avLst/>
          </a:prstGeom>
        </p:spPr>
      </p:pic>
      <p:sp>
        <p:nvSpPr>
          <p:cNvPr id="17" name="Pentagon 16"/>
          <p:cNvSpPr/>
          <p:nvPr/>
        </p:nvSpPr>
        <p:spPr>
          <a:xfrm rot="852662">
            <a:off x="5032957" y="1393831"/>
            <a:ext cx="1196286" cy="561703"/>
          </a:xfrm>
          <a:prstGeom prst="homePlat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</a:rPr>
              <a:t>£1 and 40p</a:t>
            </a:r>
            <a:endParaRPr lang="en-GB" sz="2000" dirty="0">
              <a:solidFill>
                <a:schemeClr val="tx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8" grpId="0"/>
      <p:bldP spid="13" grpId="0"/>
      <p:bldP spid="14" grpId="0"/>
      <p:bldP spid="1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70705" y="1823053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79177" y="246776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345" y="869951"/>
            <a:ext cx="1773170" cy="250504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382" y="754739"/>
            <a:ext cx="1513795" cy="2087266"/>
          </a:xfrm>
          <a:prstGeom prst="rect">
            <a:avLst/>
          </a:prstGeom>
        </p:spPr>
      </p:pic>
      <p:sp>
        <p:nvSpPr>
          <p:cNvPr id="25" name="Pentagon 24"/>
          <p:cNvSpPr/>
          <p:nvPr/>
        </p:nvSpPr>
        <p:spPr>
          <a:xfrm rot="852662">
            <a:off x="1569519" y="1472942"/>
            <a:ext cx="1196286" cy="561703"/>
          </a:xfrm>
          <a:prstGeom prst="homePlat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</a:rPr>
              <a:t>£2 and 70p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26" name="Pentagon 25"/>
          <p:cNvSpPr/>
          <p:nvPr/>
        </p:nvSpPr>
        <p:spPr>
          <a:xfrm rot="852662">
            <a:off x="4239712" y="1517520"/>
            <a:ext cx="1196286" cy="561703"/>
          </a:xfrm>
          <a:prstGeom prst="homePlat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</a:rPr>
              <a:t>£1 and 99p</a:t>
            </a:r>
            <a:endParaRPr lang="en-GB" sz="2000" dirty="0">
              <a:solidFill>
                <a:schemeClr val="tx1"/>
              </a:solidFill>
            </a:endParaRPr>
          </a:p>
        </p:txBody>
      </p:sp>
      <p:pic>
        <p:nvPicPr>
          <p:cNvPr id="27" name="Picture 26"/>
          <p:cNvPicPr/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42613" y="3076079"/>
            <a:ext cx="1321952" cy="1867791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5218" y="3648579"/>
            <a:ext cx="1303104" cy="1778561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4965382" y="3494151"/>
            <a:ext cx="2026514" cy="846829"/>
            <a:chOff x="3523360" y="2193062"/>
            <a:chExt cx="3135654" cy="846829"/>
          </a:xfrm>
        </p:grpSpPr>
        <p:sp>
          <p:nvSpPr>
            <p:cNvPr id="30" name="Rounded Rectangular Callout 29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58142"/>
                <a:gd name="adj2" fmla="val 29984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3631474" y="2200977"/>
              <a:ext cx="299475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will find the total cost.</a:t>
              </a:r>
              <a:endParaRPr lang="en-GB" sz="2400" dirty="0"/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2109858" y="3717317"/>
            <a:ext cx="2026514" cy="846829"/>
            <a:chOff x="3523360" y="2193062"/>
            <a:chExt cx="3135654" cy="846829"/>
          </a:xfrm>
        </p:grpSpPr>
        <p:sp>
          <p:nvSpPr>
            <p:cNvPr id="33" name="Rounded Rectangular Callout 32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54663"/>
                <a:gd name="adj2" fmla="val 88601"/>
                <a:gd name="adj3" fmla="val 16667"/>
              </a:avLst>
            </a:prstGeom>
            <a:noFill/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3631474" y="2200977"/>
              <a:ext cx="2994751" cy="830997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Wait there is an easier way.</a:t>
              </a:r>
              <a:endParaRPr lang="en-GB" sz="2400" dirty="0"/>
            </a:p>
          </p:txBody>
        </p:sp>
      </p:grpSp>
      <p:pic>
        <p:nvPicPr>
          <p:cNvPr id="35" name="Picture 34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2568" y="5167831"/>
            <a:ext cx="1555971" cy="79839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28458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5345" y="869951"/>
            <a:ext cx="1773170" cy="250504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5382" y="754739"/>
            <a:ext cx="1513795" cy="2087266"/>
          </a:xfrm>
          <a:prstGeom prst="rect">
            <a:avLst/>
          </a:prstGeom>
        </p:spPr>
      </p:pic>
      <p:sp>
        <p:nvSpPr>
          <p:cNvPr id="25" name="Pentagon 24"/>
          <p:cNvSpPr/>
          <p:nvPr/>
        </p:nvSpPr>
        <p:spPr>
          <a:xfrm rot="852662">
            <a:off x="1569519" y="1472942"/>
            <a:ext cx="1196286" cy="561703"/>
          </a:xfrm>
          <a:prstGeom prst="homePlat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</a:rPr>
              <a:t>£2 and 70p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26" name="Pentagon 25"/>
          <p:cNvSpPr/>
          <p:nvPr/>
        </p:nvSpPr>
        <p:spPr>
          <a:xfrm rot="852662">
            <a:off x="4239712" y="1517520"/>
            <a:ext cx="1196286" cy="561703"/>
          </a:xfrm>
          <a:prstGeom prst="homePlat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</a:rPr>
              <a:t>£1 and 99p</a:t>
            </a:r>
            <a:endParaRPr lang="en-GB" sz="2000" dirty="0">
              <a:solidFill>
                <a:schemeClr val="tx1"/>
              </a:solidFill>
            </a:endParaRPr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732" y="3682010"/>
            <a:ext cx="1813859" cy="93072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930" y="3705301"/>
            <a:ext cx="992185" cy="87423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3258" y="3705301"/>
            <a:ext cx="992185" cy="87423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4586" y="3705301"/>
            <a:ext cx="992185" cy="87423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5914" y="3705301"/>
            <a:ext cx="992185" cy="87423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7240" y="3705301"/>
            <a:ext cx="992185" cy="874233"/>
          </a:xfrm>
          <a:prstGeom prst="rect">
            <a:avLst/>
          </a:prstGeom>
        </p:spPr>
      </p:pic>
      <p:grpSp>
        <p:nvGrpSpPr>
          <p:cNvPr id="36" name="Group 35"/>
          <p:cNvGrpSpPr/>
          <p:nvPr/>
        </p:nvGrpSpPr>
        <p:grpSpPr>
          <a:xfrm>
            <a:off x="2167430" y="3975277"/>
            <a:ext cx="2683847" cy="1208513"/>
            <a:chOff x="3523360" y="2193062"/>
            <a:chExt cx="3135654" cy="1168719"/>
          </a:xfrm>
        </p:grpSpPr>
        <p:sp>
          <p:nvSpPr>
            <p:cNvPr id="37" name="Rounded Rectangular Callout 36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60263"/>
                <a:gd name="adj2" fmla="val 55871"/>
                <a:gd name="adj3" fmla="val 16667"/>
              </a:avLst>
            </a:prstGeom>
            <a:noFill/>
            <a:ln w="38100"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631474" y="2200977"/>
              <a:ext cx="2994751" cy="1160804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Rosie you do have enough money!</a:t>
              </a:r>
              <a:endParaRPr lang="en-GB" sz="2400" dirty="0"/>
            </a:p>
          </p:txBody>
        </p:sp>
      </p:grpSp>
      <p:pic>
        <p:nvPicPr>
          <p:cNvPr id="40" name="Picture 39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042613" y="3076079"/>
            <a:ext cx="1321952" cy="1867791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5218" y="3648579"/>
            <a:ext cx="1303104" cy="1778561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2921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81481E-6 L -0.18941 -0.14167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479" y="-7083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81481E-6 L -0.18559 -0.14167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288" y="-7083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81481E-6 L -0.18142 -0.14144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080" y="-7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4.81481E-6 L -0.08697 -0.14422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358" y="-7222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4.81481E-6 L -0.0849 -0.14306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53" y="-715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TextBox 83"/>
          <p:cNvSpPr txBox="1"/>
          <p:nvPr/>
        </p:nvSpPr>
        <p:spPr>
          <a:xfrm>
            <a:off x="667511" y="338101"/>
            <a:ext cx="704311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2953" y="1121540"/>
            <a:ext cx="1773170" cy="250504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6555" y="1427441"/>
            <a:ext cx="1385943" cy="1910980"/>
          </a:xfrm>
          <a:prstGeom prst="rect">
            <a:avLst/>
          </a:prstGeom>
        </p:spPr>
      </p:pic>
      <p:sp>
        <p:nvSpPr>
          <p:cNvPr id="25" name="Pentagon 24"/>
          <p:cNvSpPr/>
          <p:nvPr/>
        </p:nvSpPr>
        <p:spPr>
          <a:xfrm rot="852662">
            <a:off x="1805697" y="2093214"/>
            <a:ext cx="1196286" cy="561703"/>
          </a:xfrm>
          <a:prstGeom prst="homePlat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</a:rPr>
              <a:t>£2 and 70p</a:t>
            </a:r>
            <a:endParaRPr lang="en-GB" sz="2000" dirty="0">
              <a:solidFill>
                <a:schemeClr val="tx1"/>
              </a:solidFill>
            </a:endParaRPr>
          </a:p>
        </p:txBody>
      </p:sp>
      <p:sp>
        <p:nvSpPr>
          <p:cNvPr id="26" name="Pentagon 25"/>
          <p:cNvSpPr/>
          <p:nvPr/>
        </p:nvSpPr>
        <p:spPr>
          <a:xfrm rot="852662">
            <a:off x="4480911" y="2071703"/>
            <a:ext cx="1196286" cy="561703"/>
          </a:xfrm>
          <a:prstGeom prst="homePlat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 smtClean="0">
                <a:solidFill>
                  <a:schemeClr val="tx1"/>
                </a:solidFill>
              </a:rPr>
              <a:t>£1 and 99p</a:t>
            </a:r>
            <a:endParaRPr lang="en-GB" sz="2000" dirty="0">
              <a:solidFill>
                <a:schemeClr val="tx1"/>
              </a:solidFill>
            </a:endParaRPr>
          </a:p>
        </p:txBody>
      </p:sp>
      <p:pic>
        <p:nvPicPr>
          <p:cNvPr id="27" name="Picture 26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0" y="132587"/>
            <a:ext cx="1240062" cy="1686158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2335861" y="331323"/>
            <a:ext cx="3320853" cy="846829"/>
            <a:chOff x="3523360" y="2193062"/>
            <a:chExt cx="3135654" cy="846829"/>
          </a:xfrm>
        </p:grpSpPr>
        <p:sp>
          <p:nvSpPr>
            <p:cNvPr id="30" name="Rounded Rectangular Callout 29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68468"/>
                <a:gd name="adj2" fmla="val 46100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3631474" y="2200977"/>
              <a:ext cx="299475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know a fun way to find the total cost.</a:t>
              </a:r>
              <a:endParaRPr lang="en-GB" sz="2400" dirty="0"/>
            </a:p>
          </p:txBody>
        </p:sp>
      </p:grpSp>
      <p:pic>
        <p:nvPicPr>
          <p:cNvPr id="36" name="Picture 3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6050" y="-179494"/>
            <a:ext cx="1435830" cy="195971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087001" y="3521457"/>
                <a:ext cx="686482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£2 and 70p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  £1 and 99p</a:t>
                </a:r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7001" y="3521457"/>
                <a:ext cx="6864824" cy="523220"/>
              </a:xfrm>
              <a:prstGeom prst="rect">
                <a:avLst/>
              </a:prstGeom>
              <a:blipFill>
                <a:blip r:embed="rId9"/>
                <a:stretch>
                  <a:fillRect l="-1776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7" name="Picture 36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0454" y="3778372"/>
            <a:ext cx="1374235" cy="126372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1087001" y="5055043"/>
                <a:ext cx="31681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£2 and 69p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  £2</a:t>
                </a:r>
                <a:endParaRPr lang="en-GB" sz="2800" dirty="0"/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7001" y="5055043"/>
                <a:ext cx="3168191" cy="523220"/>
              </a:xfrm>
              <a:prstGeom prst="rect">
                <a:avLst/>
              </a:prstGeom>
              <a:blipFill>
                <a:blip r:embed="rId11"/>
                <a:stretch>
                  <a:fillRect l="-384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4016070" y="5058030"/>
                <a:ext cx="686482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 £4 and 69p</a:t>
                </a:r>
                <a:endParaRPr lang="en-GB" sz="2800" dirty="0"/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16070" y="5058030"/>
                <a:ext cx="6864824" cy="523220"/>
              </a:xfrm>
              <a:prstGeom prst="rect">
                <a:avLst/>
              </a:prstGeom>
              <a:blipFill>
                <a:blip r:embed="rId12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82192" y="1591681"/>
            <a:ext cx="7296150" cy="1685925"/>
          </a:xfrm>
          <a:prstGeom prst="rect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3" name="TextBox 42"/>
              <p:cNvSpPr txBox="1"/>
              <p:nvPr/>
            </p:nvSpPr>
            <p:spPr>
              <a:xfrm>
                <a:off x="5190888" y="3516762"/>
                <a:ext cx="686482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 £4 and 69p</a:t>
                </a:r>
                <a:endParaRPr lang="en-GB" sz="2800" dirty="0"/>
              </a:p>
            </p:txBody>
          </p:sp>
        </mc:Choice>
        <mc:Fallback xmlns="">
          <p:sp>
            <p:nvSpPr>
              <p:cNvPr id="43" name="TextBox 4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90888" y="3516762"/>
                <a:ext cx="6864824" cy="523220"/>
              </a:xfrm>
              <a:prstGeom prst="rect">
                <a:avLst/>
              </a:prstGeom>
              <a:blipFill>
                <a:blip r:embed="rId15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077428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4.44444E-6 L 0.32587 -0.0011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85" y="-69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38" grpId="0"/>
      <p:bldP spid="39" grpId="0"/>
      <p:bldP spid="4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TextBox 83"/>
          <p:cNvSpPr txBox="1"/>
          <p:nvPr/>
        </p:nvSpPr>
        <p:spPr>
          <a:xfrm>
            <a:off x="667510" y="-375720"/>
            <a:ext cx="7043115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</p:txBody>
      </p:sp>
      <p:pic>
        <p:nvPicPr>
          <p:cNvPr id="27" name="Picture 2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510" y="132587"/>
            <a:ext cx="1240062" cy="1686158"/>
          </a:xfrm>
          <a:prstGeom prst="rect">
            <a:avLst/>
          </a:prstGeom>
        </p:spPr>
      </p:pic>
      <p:grpSp>
        <p:nvGrpSpPr>
          <p:cNvPr id="29" name="Group 28"/>
          <p:cNvGrpSpPr/>
          <p:nvPr/>
        </p:nvGrpSpPr>
        <p:grpSpPr>
          <a:xfrm>
            <a:off x="2335861" y="331323"/>
            <a:ext cx="3320853" cy="846829"/>
            <a:chOff x="3523360" y="2193062"/>
            <a:chExt cx="3135654" cy="846829"/>
          </a:xfrm>
        </p:grpSpPr>
        <p:sp>
          <p:nvSpPr>
            <p:cNvPr id="30" name="Rounded Rectangular Callout 29"/>
            <p:cNvSpPr/>
            <p:nvPr/>
          </p:nvSpPr>
          <p:spPr>
            <a:xfrm>
              <a:off x="3523360" y="2193062"/>
              <a:ext cx="3135654" cy="846829"/>
            </a:xfrm>
            <a:prstGeom prst="wedgeRoundRectCallout">
              <a:avLst>
                <a:gd name="adj1" fmla="val -68468"/>
                <a:gd name="adj2" fmla="val 46100"/>
                <a:gd name="adj3" fmla="val 16667"/>
              </a:avLst>
            </a:prstGeom>
            <a:noFill/>
            <a:ln w="38100">
              <a:solidFill>
                <a:srgbClr val="EB58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>
                <a:solidFill>
                  <a:schemeClr val="tx1"/>
                </a:solidFill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3631474" y="2200977"/>
              <a:ext cx="2994751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2400" dirty="0" smtClean="0"/>
                <a:t>I know a fun way to find the total cost.</a:t>
              </a:r>
              <a:endParaRPr lang="en-GB" sz="2400" dirty="0"/>
            </a:p>
          </p:txBody>
        </p:sp>
      </p:grpSp>
      <p:pic>
        <p:nvPicPr>
          <p:cNvPr id="36" name="Picture 3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6050" y="-179494"/>
            <a:ext cx="1435830" cy="1959713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257056" y="2425798"/>
                <a:ext cx="686482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£2 and 20p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  £3 and 99p</a:t>
                </a:r>
                <a:endParaRPr lang="en-GB" sz="28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7056" y="2425798"/>
                <a:ext cx="6864824" cy="523220"/>
              </a:xfrm>
              <a:prstGeom prst="rect">
                <a:avLst/>
              </a:prstGeom>
              <a:blipFill>
                <a:blip r:embed="rId7"/>
                <a:stretch>
                  <a:fillRect l="-1776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7" name="Picture 36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5912" y="2663176"/>
            <a:ext cx="1374235" cy="126372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1215301" y="4263725"/>
                <a:ext cx="316819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£2 and 19p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 smtClean="0"/>
                  <a:t>   £4</a:t>
                </a:r>
                <a:endParaRPr lang="en-GB" sz="2800" dirty="0"/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15301" y="4263725"/>
                <a:ext cx="3168191" cy="523220"/>
              </a:xfrm>
              <a:prstGeom prst="rect">
                <a:avLst/>
              </a:prstGeom>
              <a:blipFill>
                <a:blip r:embed="rId9"/>
                <a:stretch>
                  <a:fillRect l="-3846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9" name="TextBox 38"/>
              <p:cNvSpPr txBox="1"/>
              <p:nvPr/>
            </p:nvSpPr>
            <p:spPr>
              <a:xfrm>
                <a:off x="4144370" y="4266712"/>
                <a:ext cx="686482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 £6 and 19p</a:t>
                </a:r>
                <a:endParaRPr lang="en-GB" sz="2800" dirty="0"/>
              </a:p>
            </p:txBody>
          </p:sp>
        </mc:Choice>
        <mc:Fallback xmlns="">
          <p:sp>
            <p:nvSpPr>
              <p:cNvPr id="39" name="TextBox 3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4370" y="4266712"/>
                <a:ext cx="6864824" cy="523220"/>
              </a:xfrm>
              <a:prstGeom prst="rect">
                <a:avLst/>
              </a:prstGeom>
              <a:blipFill>
                <a:blip r:embed="rId10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8" name="Picture 1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7337105" y="5206545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615491" y="534923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5350156" y="2425798"/>
                <a:ext cx="6864824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/>
                  <a:t>  £6 and 19p</a:t>
                </a:r>
                <a:endParaRPr lang="en-GB" sz="2800" dirty="0"/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50156" y="2425798"/>
                <a:ext cx="6864824" cy="523220"/>
              </a:xfrm>
              <a:prstGeom prst="rect">
                <a:avLst/>
              </a:prstGeom>
              <a:blipFill>
                <a:blip r:embed="rId13"/>
                <a:stretch>
                  <a:fillRect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3068638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4.44444E-6 L 0.32587 -0.0011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285" y="-69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19" grpId="0"/>
      <p:bldP spid="19" grpId="1"/>
      <p:bldP spid="2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6|9.1|6.4|11.8|7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6|1.9|1|6|1.5|1.1|5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4|2.6|3.6|6.4|6|1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6.3|4.1|8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|5.9|1|15.3|5.6|2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0|17.7|7.5|17.8|3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9|4.7|13|2.9|11.1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purl.org/dc/dcmitype/"/>
    <ds:schemaRef ds:uri="http://purl.org/dc/elements/1.1/"/>
    <ds:schemaRef ds:uri="http://schemas.microsoft.com/office/2006/metadata/properties"/>
    <ds:schemaRef ds:uri="522d4c35-b548-4432-90ae-af4376e1c4b4"/>
    <ds:schemaRef ds:uri="http://schemas.microsoft.com/office/infopath/2007/PartnerControl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11024</TotalTime>
  <Words>255</Words>
  <Application>Microsoft Office PowerPoint</Application>
  <PresentationFormat>On-screen Show (4:3)</PresentationFormat>
  <Paragraphs>85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12</vt:i4>
      </vt:variant>
    </vt:vector>
  </HeadingPairs>
  <TitlesOfParts>
    <vt:vector size="27" baseType="lpstr">
      <vt:lpstr>Arial</vt:lpstr>
      <vt:lpstr>Bariol</vt:lpstr>
      <vt:lpstr>Calibri</vt:lpstr>
      <vt:lpstr>Cambria Math</vt:lpstr>
      <vt:lpstr>Comic Sans MS</vt:lpstr>
      <vt:lpstr>HfW precursive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239</cp:revision>
  <dcterms:created xsi:type="dcterms:W3CDTF">2019-07-05T11:02:13Z</dcterms:created>
  <dcterms:modified xsi:type="dcterms:W3CDTF">2022-02-24T14:25:38Z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