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69" r:id="rId5"/>
    <p:sldId id="261" r:id="rId6"/>
    <p:sldId id="259" r:id="rId7"/>
    <p:sldId id="260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0D8DA-3388-41F1-A650-B0A05C1B6F3C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B6004D-0D84-4400-9AE9-DEB92A9AAFA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0E7B-D765-4087-BAEA-96FB031B6C6D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C7EA3-E6A9-4526-82FD-CEF61EFD3C9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B0BD00-2570-4899-A0DE-D6DE14A5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DB9F7-4B39-4725-9CA8-493734FA9A61}"/>
              </a:ext>
            </a:extLst>
          </p:cNvPr>
          <p:cNvSpPr txBox="1"/>
          <p:nvPr/>
        </p:nvSpPr>
        <p:spPr>
          <a:xfrm>
            <a:off x="971600" y="1268760"/>
            <a:ext cx="61206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L.O- To understand texts.</a:t>
            </a:r>
          </a:p>
          <a:p>
            <a:r>
              <a:rPr lang="en-GB" sz="4400" b="1" u="sng" dirty="0"/>
              <a:t>C: 2d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558E3E-6268-43BF-930F-AFEE5BC61563}"/>
              </a:ext>
            </a:extLst>
          </p:cNvPr>
          <p:cNvSpPr txBox="1"/>
          <p:nvPr/>
        </p:nvSpPr>
        <p:spPr>
          <a:xfrm>
            <a:off x="539552" y="26064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1753144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What would be your five ingredients for a </a:t>
            </a:r>
            <a:r>
              <a:rPr lang="en-GB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perfect</a:t>
            </a:r>
            <a:r>
              <a:rPr lang="en-GB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society?</a:t>
            </a:r>
            <a:endParaRPr lang="en-US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www.cuesportnews.com/wp-content/uploads/2011/07/world-30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628800"/>
            <a:ext cx="5040560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/>
              <a:t>Act 2 Scene 1</a:t>
            </a:r>
          </a:p>
          <a:p>
            <a:pPr>
              <a:buNone/>
            </a:pPr>
            <a:r>
              <a:rPr lang="en-GB" b="1" dirty="0"/>
              <a:t>A remote part of the island</a:t>
            </a:r>
          </a:p>
          <a:p>
            <a:pPr>
              <a:buNone/>
            </a:pPr>
            <a:r>
              <a:rPr lang="en-GB" b="1" u="sng" dirty="0">
                <a:solidFill>
                  <a:srgbClr val="FF0000"/>
                </a:solidFill>
              </a:rPr>
              <a:t>Cast List</a:t>
            </a:r>
          </a:p>
          <a:p>
            <a:pPr>
              <a:buNone/>
            </a:pPr>
            <a:r>
              <a:rPr lang="en-GB" dirty="0"/>
              <a:t>Gonzalo</a:t>
            </a:r>
          </a:p>
          <a:p>
            <a:pPr>
              <a:buNone/>
            </a:pPr>
            <a:r>
              <a:rPr lang="en-GB" dirty="0"/>
              <a:t>Sebastian</a:t>
            </a:r>
          </a:p>
          <a:p>
            <a:pPr>
              <a:buNone/>
            </a:pPr>
            <a:r>
              <a:rPr lang="en-GB" dirty="0"/>
              <a:t>Antonio</a:t>
            </a:r>
          </a:p>
          <a:p>
            <a:pPr>
              <a:buNone/>
            </a:pPr>
            <a:r>
              <a:rPr lang="en-GB" dirty="0"/>
              <a:t>Alonso</a:t>
            </a:r>
          </a:p>
          <a:p>
            <a:pPr>
              <a:buNone/>
            </a:pPr>
            <a:r>
              <a:rPr lang="en-GB" dirty="0"/>
              <a:t>Ferdinand</a:t>
            </a:r>
            <a:endParaRPr lang="en-US" dirty="0"/>
          </a:p>
        </p:txBody>
      </p:sp>
      <p:pic>
        <p:nvPicPr>
          <p:cNvPr id="6146" name="Picture 2" descr="http://www.ironmaidencommentary.com/pictures/pictures12_bnw/temp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772816"/>
            <a:ext cx="2571750" cy="4143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95536" y="6237312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What do we learn about Gonzalo? How is he different to Antonio?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00CC"/>
                </a:solidFill>
              </a:rPr>
              <a:t>Gonzalo’s Speech</a:t>
            </a:r>
            <a:endParaRPr lang="en-US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GB" b="1" dirty="0">
                <a:solidFill>
                  <a:srgbClr val="FF0000"/>
                </a:solidFill>
              </a:rPr>
              <a:t>Read Gonzalo’s speech and in pairs match the aspects  of society to Gonzalo’s speech. Find a quote for each one: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Wealth</a:t>
            </a:r>
          </a:p>
          <a:p>
            <a:r>
              <a:rPr lang="en-GB" dirty="0"/>
              <a:t>Social hierarchy</a:t>
            </a:r>
          </a:p>
          <a:p>
            <a:r>
              <a:rPr lang="en-GB" dirty="0"/>
              <a:t>Land ownership</a:t>
            </a:r>
          </a:p>
          <a:p>
            <a:r>
              <a:rPr lang="en-GB" dirty="0"/>
              <a:t>Nature</a:t>
            </a:r>
          </a:p>
          <a:p>
            <a:r>
              <a:rPr lang="en-GB" dirty="0"/>
              <a:t>Business</a:t>
            </a:r>
          </a:p>
          <a:p>
            <a:r>
              <a:rPr lang="en-GB" dirty="0"/>
              <a:t>War</a:t>
            </a:r>
          </a:p>
          <a:p>
            <a:r>
              <a:rPr lang="en-GB" dirty="0"/>
              <a:t>Monarchy</a:t>
            </a:r>
            <a:endParaRPr lang="en-US" dirty="0"/>
          </a:p>
        </p:txBody>
      </p:sp>
      <p:pic>
        <p:nvPicPr>
          <p:cNvPr id="4098" name="Picture 2" descr="http://www.shakespeare-navigators.com/tempest/alonso_gonzalo_antonio_sebasti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914366"/>
            <a:ext cx="3707904" cy="2943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0" y="3501008"/>
            <a:ext cx="5040560" cy="262515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800" dirty="0"/>
              <a:t>Write a paragraph in role.</a:t>
            </a:r>
          </a:p>
          <a:p>
            <a:pPr>
              <a:buNone/>
            </a:pPr>
            <a:r>
              <a:rPr lang="en-GB" sz="2800" dirty="0"/>
              <a:t>Imagine you are Gonzalo but you</a:t>
            </a:r>
          </a:p>
          <a:p>
            <a:pPr>
              <a:buNone/>
            </a:pPr>
            <a:r>
              <a:rPr lang="en-GB" sz="2800" dirty="0"/>
              <a:t>are using modern English. </a:t>
            </a:r>
            <a:r>
              <a:rPr lang="en-GB" sz="2800" b="1" dirty="0">
                <a:solidFill>
                  <a:srgbClr val="FF0000"/>
                </a:solidFill>
              </a:rPr>
              <a:t>What</a:t>
            </a:r>
          </a:p>
          <a:p>
            <a:pPr>
              <a:buNone/>
            </a:pPr>
            <a:r>
              <a:rPr lang="en-GB" sz="2800" b="1" dirty="0">
                <a:solidFill>
                  <a:srgbClr val="FF0000"/>
                </a:solidFill>
              </a:rPr>
              <a:t>does he think the perfect society</a:t>
            </a:r>
          </a:p>
          <a:p>
            <a:pPr>
              <a:buNone/>
            </a:pPr>
            <a:r>
              <a:rPr lang="en-GB" sz="2800" b="1" dirty="0">
                <a:solidFill>
                  <a:srgbClr val="FF0000"/>
                </a:solidFill>
              </a:rPr>
              <a:t>should be like?</a:t>
            </a:r>
          </a:p>
        </p:txBody>
      </p:sp>
      <p:pic>
        <p:nvPicPr>
          <p:cNvPr id="4" name="Picture 2" descr="http://www.shakespeare-navigators.com/tempest/alonso_gonzalo_antonio_sebasti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3707904" cy="2943634"/>
          </a:xfrm>
          <a:prstGeom prst="rect">
            <a:avLst/>
          </a:prstGeom>
          <a:noFill/>
        </p:spPr>
      </p:pic>
      <p:sp>
        <p:nvSpPr>
          <p:cNvPr id="5" name="Rectangular Callout 4"/>
          <p:cNvSpPr/>
          <p:nvPr/>
        </p:nvSpPr>
        <p:spPr>
          <a:xfrm>
            <a:off x="1547664" y="764704"/>
            <a:ext cx="6480720" cy="2376264"/>
          </a:xfrm>
          <a:prstGeom prst="wedgeRectCallout">
            <a:avLst>
              <a:gd name="adj1" fmla="val -54786"/>
              <a:gd name="adj2" fmla="val 8074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Plenary</a:t>
            </a:r>
            <a:endParaRPr lang="en-US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dirty="0">
                <a:solidFill>
                  <a:srgbClr val="FF0000"/>
                </a:solidFill>
              </a:rPr>
              <a:t>Contrasts in Gonzalo’s speech</a:t>
            </a:r>
          </a:p>
          <a:p>
            <a:pPr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GB" dirty="0"/>
              <a:t>In his speech, Gonzalo attempts to cheer the King with an account of an ideal world, where everything is opposite to usual social arrangements.</a:t>
            </a:r>
          </a:p>
          <a:p>
            <a:pPr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GB" dirty="0">
                <a:solidFill>
                  <a:srgbClr val="FF0000"/>
                </a:solidFill>
              </a:rPr>
              <a:t>What are these ‘opposites’?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www.cuesportnews.com/wp-content/uploads/2011/07/world-30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1792" y="0"/>
            <a:ext cx="1872208" cy="1872208"/>
          </a:xfrm>
          <a:prstGeom prst="rect">
            <a:avLst/>
          </a:prstGeom>
          <a:noFill/>
        </p:spPr>
      </p:pic>
      <p:pic>
        <p:nvPicPr>
          <p:cNvPr id="5" name="Picture 2" descr="http://www.cuesportnews.com/wp-content/uploads/2011/07/world-30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Prep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Complete another page of your contrast log.</a:t>
            </a:r>
          </a:p>
          <a:p>
            <a:pPr>
              <a:buNone/>
            </a:pPr>
            <a:r>
              <a:rPr lang="en-GB" dirty="0"/>
              <a:t>This must be on Gonzalo’s speech (Act 2, Scene</a:t>
            </a:r>
          </a:p>
          <a:p>
            <a:pPr>
              <a:buNone/>
            </a:pPr>
            <a:r>
              <a:rPr lang="en-GB" dirty="0"/>
              <a:t>1)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Stick the speech in and write notes around it</a:t>
            </a:r>
          </a:p>
          <a:p>
            <a:pPr>
              <a:buNone/>
            </a:pPr>
            <a:r>
              <a:rPr lang="en-GB" dirty="0"/>
              <a:t>about the contrasts. You could also highlight the</a:t>
            </a:r>
          </a:p>
          <a:p>
            <a:pPr>
              <a:buNone/>
            </a:pPr>
            <a:r>
              <a:rPr lang="en-GB" dirty="0"/>
              <a:t>key quotes. Use your </a:t>
            </a:r>
            <a:r>
              <a:rPr lang="en-GB" dirty="0" err="1"/>
              <a:t>classwork</a:t>
            </a:r>
            <a:r>
              <a:rPr lang="en-GB" dirty="0"/>
              <a:t> to help you.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E39CFF1-6E4F-432E-8E17-DC2DAB5757E7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2AD0C7E-C39A-4B9E-A44C-002025A25B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12AA14-B5D8-4110-B283-A05D23ACF0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208</Words>
  <Application>Microsoft Office PowerPoint</Application>
  <PresentationFormat>On-screen Show (4:3)</PresentationFormat>
  <Paragraphs>48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What would be your five ingredients for a perfect society?</vt:lpstr>
      <vt:lpstr>PowerPoint Presentation</vt:lpstr>
      <vt:lpstr>Gonzalo’s Speech</vt:lpstr>
      <vt:lpstr>PowerPoint Presentation</vt:lpstr>
      <vt:lpstr>Plenary</vt:lpstr>
      <vt:lpstr>Prep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Valued Acer Customer</dc:creator>
  <cp:lastModifiedBy>Taiyibha Ahmed</cp:lastModifiedBy>
  <cp:revision>4</cp:revision>
  <dcterms:created xsi:type="dcterms:W3CDTF">2012-02-21T08:44:47Z</dcterms:created>
  <dcterms:modified xsi:type="dcterms:W3CDTF">2021-06-20T12:31:16Z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3212300</vt:r8>
  </property>
  <property fmtid="{D5CDD505-2E9C-101B-9397-08002B2CF9AE}" pid="4" name="_ExtendedDescription">
    <vt:lpwstr/>
  </property>
  <property fmtid="{D5CDD505-2E9C-101B-9397-08002B2CF9AE}" pid="5" name="ComplianceAssetId">
    <vt:lpwstr/>
  </property>
</Properties>
</file>