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7.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1.xml" ContentType="application/vnd.openxmlformats-officedocument.presentationml.slide+xml"/>
  <Override PartName="/ppt/slides/slide5.xml" ContentType="application/vnd.openxmlformats-officedocument.presentationml.slide+xml"/>
  <Override PartName="/ppt/slides/slide4.xml" ContentType="application/vnd.openxmlformats-officedocument.presentationml.slide+xml"/>
  <Override PartName="/ppt/slides/slide6.xml" ContentType="application/vnd.openxmlformats-officedocument.presentationml.slide+xml"/>
  <Override PartName="/ppt/slideMasters/slideMaster1.xml" ContentType="application/vnd.openxmlformats-officedocument.presentationml.slideMaster+xml"/>
  <Override PartName="/ppt/slideLayouts/slideLayout4.xml" ContentType="application/vnd.openxmlformats-officedocument.presentationml.slideLayout+xml"/>
  <Override PartName="/ppt/slideLayouts/slideLayout3.xml" ContentType="application/vnd.openxmlformats-officedocument.presentationml.slideLayout+xml"/>
  <Override PartName="/ppt/slideLayouts/slideLayout2.xml" ContentType="application/vnd.openxmlformats-officedocument.presentationml.slideLayout+xml"/>
  <Override PartName="/ppt/slideLayouts/slideLayout1.xml" ContentType="application/vnd.openxmlformats-officedocument.presentationml.slideLayout+xml"/>
  <Override PartName="/ppt/slideLayouts/slideLayout5.xml" ContentType="application/vnd.openxmlformats-officedocument.presentationml.slideLayout+xml"/>
  <Override PartName="/ppt/slideLayouts/slideLayout7.xml" ContentType="application/vnd.openxmlformats-officedocument.presentationml.slideLayout+xml"/>
  <Override PartName="/ppt/slideLayouts/slideLayout11.xml" ContentType="application/vnd.openxmlformats-officedocument.presentationml.slideLayout+xml"/>
  <Override PartName="/ppt/slideLayouts/slideLayout6.xml" ContentType="application/vnd.openxmlformats-officedocument.presentationml.slideLayout+xml"/>
  <Override PartName="/ppt/slideLayouts/slideLayout10.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1.xml" ContentType="application/vnd.openxmlformats-officedocument.theme+xml"/>
  <Override PartName="/ppt/tableStyles.xml" ContentType="application/vnd.openxmlformats-officedocument.presentationml.tableStyles+xml"/>
  <Override PartName="/ppt/viewProps.xml" ContentType="application/vnd.openxmlformats-officedocument.presentationml.viewProps+xml"/>
  <Override PartName="/ppt/presProps.xml" ContentType="application/vnd.openxmlformats-officedocument.presentationml.presProps+xml"/>
  <Override PartName="/docProps/app.xml" ContentType="application/vnd.openxmlformats-officedocument.extended-properties+xml"/>
  <Override PartName="/docProps/core.xml" ContentType="application/vnd.openxmlformats-package.core-properties+xml"/>
  <Override PartName="/customXml/itemProps2.xml" ContentType="application/vnd.openxmlformats-officedocument.customXmlProperties+xml"/>
  <Override PartName="/customXml/itemProps1.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86" r:id="rId4"/>
    <p:sldId id="287" r:id="rId5"/>
    <p:sldId id="288" r:id="rId6"/>
    <p:sldId id="285" r:id="rId7"/>
    <p:sldId id="289" r:id="rId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85" d="100"/>
          <a:sy n="85" d="100"/>
        </p:scale>
        <p:origin x="180" y="7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customXml" Target="../customXml/item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customXml" Target="../customXml/item3.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 Id="rId14" Type="http://schemas.openxmlformats.org/officeDocument/2006/relationships/customXml" Target="../customXml/item2.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9F733BCB-E492-48FC-9F0E-C70A495FCD82}" type="datetimeFigureOut">
              <a:rPr lang="en-GB" smtClean="0"/>
              <a:t>18/06/2020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B235FAC-3540-4417-9F25-1114D04E93D4}" type="slidenum">
              <a:rPr lang="en-GB" smtClean="0"/>
              <a:t>‹#›</a:t>
            </a:fld>
            <a:endParaRPr lang="en-GB"/>
          </a:p>
        </p:txBody>
      </p:sp>
    </p:spTree>
    <p:extLst>
      <p:ext uri="{BB962C8B-B14F-4D97-AF65-F5344CB8AC3E}">
        <p14:creationId xmlns:p14="http://schemas.microsoft.com/office/powerpoint/2010/main" val="303685348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F733BCB-E492-48FC-9F0E-C70A495FCD82}" type="datetimeFigureOut">
              <a:rPr lang="en-GB" smtClean="0"/>
              <a:t>18/06/2020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B235FAC-3540-4417-9F25-1114D04E93D4}" type="slidenum">
              <a:rPr lang="en-GB" smtClean="0"/>
              <a:t>‹#›</a:t>
            </a:fld>
            <a:endParaRPr lang="en-GB"/>
          </a:p>
        </p:txBody>
      </p:sp>
    </p:spTree>
    <p:extLst>
      <p:ext uri="{BB962C8B-B14F-4D97-AF65-F5344CB8AC3E}">
        <p14:creationId xmlns:p14="http://schemas.microsoft.com/office/powerpoint/2010/main" val="7345136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9F733BCB-E492-48FC-9F0E-C70A495FCD82}" type="datetimeFigureOut">
              <a:rPr lang="en-GB" smtClean="0"/>
              <a:t>18/06/2020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B235FAC-3540-4417-9F25-1114D04E93D4}" type="slidenum">
              <a:rPr lang="en-GB" smtClean="0"/>
              <a:t>‹#›</a:t>
            </a:fld>
            <a:endParaRPr lang="en-GB"/>
          </a:p>
        </p:txBody>
      </p:sp>
    </p:spTree>
    <p:extLst>
      <p:ext uri="{BB962C8B-B14F-4D97-AF65-F5344CB8AC3E}">
        <p14:creationId xmlns:p14="http://schemas.microsoft.com/office/powerpoint/2010/main" val="381843898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9F733BCB-E492-48FC-9F0E-C70A495FCD82}" type="datetimeFigureOut">
              <a:rPr lang="en-GB" smtClean="0"/>
              <a:t>18/06/2020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B235FAC-3540-4417-9F25-1114D04E93D4}" type="slidenum">
              <a:rPr lang="en-GB" smtClean="0"/>
              <a:t>‹#›</a:t>
            </a:fld>
            <a:endParaRPr lang="en-GB"/>
          </a:p>
        </p:txBody>
      </p:sp>
    </p:spTree>
    <p:extLst>
      <p:ext uri="{BB962C8B-B14F-4D97-AF65-F5344CB8AC3E}">
        <p14:creationId xmlns:p14="http://schemas.microsoft.com/office/powerpoint/2010/main" val="143745308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9F733BCB-E492-48FC-9F0E-C70A495FCD82}" type="datetimeFigureOut">
              <a:rPr lang="en-GB" smtClean="0"/>
              <a:t>18/06/2020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5B235FAC-3540-4417-9F25-1114D04E93D4}" type="slidenum">
              <a:rPr lang="en-GB" smtClean="0"/>
              <a:t>‹#›</a:t>
            </a:fld>
            <a:endParaRPr lang="en-GB"/>
          </a:p>
        </p:txBody>
      </p:sp>
    </p:spTree>
    <p:extLst>
      <p:ext uri="{BB962C8B-B14F-4D97-AF65-F5344CB8AC3E}">
        <p14:creationId xmlns:p14="http://schemas.microsoft.com/office/powerpoint/2010/main" val="140561490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9F733BCB-E492-48FC-9F0E-C70A495FCD82}" type="datetimeFigureOut">
              <a:rPr lang="en-GB" smtClean="0"/>
              <a:t>18/06/2020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5B235FAC-3540-4417-9F25-1114D04E93D4}" type="slidenum">
              <a:rPr lang="en-GB" smtClean="0"/>
              <a:t>‹#›</a:t>
            </a:fld>
            <a:endParaRPr lang="en-GB"/>
          </a:p>
        </p:txBody>
      </p:sp>
    </p:spTree>
    <p:extLst>
      <p:ext uri="{BB962C8B-B14F-4D97-AF65-F5344CB8AC3E}">
        <p14:creationId xmlns:p14="http://schemas.microsoft.com/office/powerpoint/2010/main" val="165399977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F733BCB-E492-48FC-9F0E-C70A495FCD82}" type="datetimeFigureOut">
              <a:rPr lang="en-GB" smtClean="0"/>
              <a:t>18/06/2020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5B235FAC-3540-4417-9F25-1114D04E93D4}" type="slidenum">
              <a:rPr lang="en-GB" smtClean="0"/>
              <a:t>‹#›</a:t>
            </a:fld>
            <a:endParaRPr lang="en-GB"/>
          </a:p>
        </p:txBody>
      </p:sp>
    </p:spTree>
    <p:extLst>
      <p:ext uri="{BB962C8B-B14F-4D97-AF65-F5344CB8AC3E}">
        <p14:creationId xmlns:p14="http://schemas.microsoft.com/office/powerpoint/2010/main" val="255233027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F733BCB-E492-48FC-9F0E-C70A495FCD82}" type="datetimeFigureOut">
              <a:rPr lang="en-GB" smtClean="0"/>
              <a:t>18/06/2020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B235FAC-3540-4417-9F25-1114D04E93D4}" type="slidenum">
              <a:rPr lang="en-GB" smtClean="0"/>
              <a:t>‹#›</a:t>
            </a:fld>
            <a:endParaRPr lang="en-GB"/>
          </a:p>
        </p:txBody>
      </p:sp>
    </p:spTree>
    <p:extLst>
      <p:ext uri="{BB962C8B-B14F-4D97-AF65-F5344CB8AC3E}">
        <p14:creationId xmlns:p14="http://schemas.microsoft.com/office/powerpoint/2010/main" val="275253384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F733BCB-E492-48FC-9F0E-C70A495FCD82}" type="datetimeFigureOut">
              <a:rPr lang="en-GB" smtClean="0"/>
              <a:t>18/06/2020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B235FAC-3540-4417-9F25-1114D04E93D4}" type="slidenum">
              <a:rPr lang="en-GB" smtClean="0"/>
              <a:t>‹#›</a:t>
            </a:fld>
            <a:endParaRPr lang="en-GB"/>
          </a:p>
        </p:txBody>
      </p:sp>
    </p:spTree>
    <p:extLst>
      <p:ext uri="{BB962C8B-B14F-4D97-AF65-F5344CB8AC3E}">
        <p14:creationId xmlns:p14="http://schemas.microsoft.com/office/powerpoint/2010/main" val="103779995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F733BCB-E492-48FC-9F0E-C70A495FCD82}" type="datetimeFigureOut">
              <a:rPr lang="en-GB" smtClean="0"/>
              <a:t>18/06/2020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B235FAC-3540-4417-9F25-1114D04E93D4}" type="slidenum">
              <a:rPr lang="en-GB" smtClean="0"/>
              <a:t>‹#›</a:t>
            </a:fld>
            <a:endParaRPr lang="en-GB"/>
          </a:p>
        </p:txBody>
      </p:sp>
    </p:spTree>
    <p:extLst>
      <p:ext uri="{BB962C8B-B14F-4D97-AF65-F5344CB8AC3E}">
        <p14:creationId xmlns:p14="http://schemas.microsoft.com/office/powerpoint/2010/main" val="6423817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F733BCB-E492-48FC-9F0E-C70A495FCD82}" type="datetimeFigureOut">
              <a:rPr lang="en-GB" smtClean="0"/>
              <a:t>18/06/2020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B235FAC-3540-4417-9F25-1114D04E93D4}" type="slidenum">
              <a:rPr lang="en-GB" smtClean="0"/>
              <a:t>‹#›</a:t>
            </a:fld>
            <a:endParaRPr lang="en-GB"/>
          </a:p>
        </p:txBody>
      </p:sp>
    </p:spTree>
    <p:extLst>
      <p:ext uri="{BB962C8B-B14F-4D97-AF65-F5344CB8AC3E}">
        <p14:creationId xmlns:p14="http://schemas.microsoft.com/office/powerpoint/2010/main" val="168261292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F733BCB-E492-48FC-9F0E-C70A495FCD82}" type="datetimeFigureOut">
              <a:rPr lang="en-GB" smtClean="0"/>
              <a:t>18/06/2020</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B235FAC-3540-4417-9F25-1114D04E93D4}" type="slidenum">
              <a:rPr lang="en-GB" smtClean="0"/>
              <a:t>‹#›</a:t>
            </a:fld>
            <a:endParaRPr lang="en-GB"/>
          </a:p>
        </p:txBody>
      </p:sp>
    </p:spTree>
    <p:extLst>
      <p:ext uri="{BB962C8B-B14F-4D97-AF65-F5344CB8AC3E}">
        <p14:creationId xmlns:p14="http://schemas.microsoft.com/office/powerpoint/2010/main" val="24018289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2000"/>
    </mc:Choice>
    <mc:Fallback xmlns="">
      <p:transition spd="slow"/>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7.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hyperlink" Target="https://youtu.be/wPDoIrGUrEc" TargetMode="External"/><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jpeg"/><Relationship Id="rId1" Type="http://schemas.openxmlformats.org/officeDocument/2006/relationships/slideLayout" Target="../slideLayouts/slideLayout7.xml"/><Relationship Id="rId4" Type="http://schemas.openxmlformats.org/officeDocument/2006/relationships/image" Target="../media/image7.png"/></Relationships>
</file>

<file path=ppt/slides/_rels/slide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hyperlink" Target="https://www.youtube.com/watch?v=eKPQLl5rupg" TargetMode="External"/><Relationship Id="rId7" Type="http://schemas.openxmlformats.org/officeDocument/2006/relationships/image" Target="../media/image12.png"/><Relationship Id="rId2" Type="http://schemas.openxmlformats.org/officeDocument/2006/relationships/image" Target="../media/image1.jpeg"/><Relationship Id="rId1" Type="http://schemas.openxmlformats.org/officeDocument/2006/relationships/slideLayout" Target="../slideLayouts/slideLayout7.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ttp://static.ddmcdn.com/gif/hurricane-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2192001" cy="6860125"/>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p:cNvSpPr txBox="1"/>
          <p:nvPr/>
        </p:nvSpPr>
        <p:spPr>
          <a:xfrm>
            <a:off x="210354" y="321972"/>
            <a:ext cx="11771290" cy="5555367"/>
          </a:xfrm>
          <a:prstGeom prst="rect">
            <a:avLst/>
          </a:prstGeom>
          <a:solidFill>
            <a:schemeClr val="bg1"/>
          </a:solidFill>
        </p:spPr>
        <p:txBody>
          <a:bodyPr wrap="square" rtlCol="0">
            <a:spAutoFit/>
          </a:bodyPr>
          <a:lstStyle/>
          <a:p>
            <a:pPr algn="ctr"/>
            <a:r>
              <a:rPr lang="en-GB" sz="3500" b="1" u="sng" dirty="0" smtClean="0">
                <a:latin typeface="Comic Sans MS" panose="030F0702030302020204" pitchFamily="66" charset="0"/>
              </a:rPr>
              <a:t>Extreme Weather.</a:t>
            </a:r>
          </a:p>
          <a:p>
            <a:pPr algn="ctr"/>
            <a:endParaRPr lang="en-GB" sz="2000" b="1" u="sng" dirty="0" smtClean="0">
              <a:latin typeface="Comic Sans MS" panose="030F0702030302020204" pitchFamily="66" charset="0"/>
            </a:endParaRPr>
          </a:p>
          <a:p>
            <a:pPr algn="ctr"/>
            <a:r>
              <a:rPr lang="en-GB" sz="2000" dirty="0" smtClean="0">
                <a:latin typeface="Comic Sans MS" panose="030F0702030302020204" pitchFamily="66" charset="0"/>
              </a:rPr>
              <a:t>What words come to mind when you look at the images below? Make a list in your books.</a:t>
            </a:r>
          </a:p>
          <a:p>
            <a:pPr algn="ctr"/>
            <a:endParaRPr lang="en-GB" sz="2000" dirty="0">
              <a:latin typeface="Comic Sans MS" panose="030F0702030302020204" pitchFamily="66" charset="0"/>
            </a:endParaRPr>
          </a:p>
          <a:p>
            <a:pPr algn="ctr"/>
            <a:endParaRPr lang="en-GB" sz="2000" dirty="0" smtClean="0">
              <a:latin typeface="Comic Sans MS" panose="030F0702030302020204" pitchFamily="66" charset="0"/>
            </a:endParaRPr>
          </a:p>
          <a:p>
            <a:pPr algn="ctr"/>
            <a:endParaRPr lang="en-GB" sz="2000" dirty="0">
              <a:latin typeface="Comic Sans MS" panose="030F0702030302020204" pitchFamily="66" charset="0"/>
            </a:endParaRPr>
          </a:p>
          <a:p>
            <a:pPr algn="ctr"/>
            <a:endParaRPr lang="en-GB" sz="2000" dirty="0" smtClean="0">
              <a:latin typeface="Comic Sans MS" panose="030F0702030302020204" pitchFamily="66" charset="0"/>
            </a:endParaRPr>
          </a:p>
          <a:p>
            <a:pPr algn="ctr"/>
            <a:endParaRPr lang="en-GB" sz="2000" dirty="0">
              <a:latin typeface="Comic Sans MS" panose="030F0702030302020204" pitchFamily="66" charset="0"/>
            </a:endParaRPr>
          </a:p>
          <a:p>
            <a:pPr algn="ctr"/>
            <a:endParaRPr lang="en-GB" sz="2000" dirty="0" smtClean="0">
              <a:latin typeface="Comic Sans MS" panose="030F0702030302020204" pitchFamily="66" charset="0"/>
            </a:endParaRPr>
          </a:p>
          <a:p>
            <a:pPr algn="ctr"/>
            <a:endParaRPr lang="en-GB" sz="2000" dirty="0">
              <a:latin typeface="Comic Sans MS" panose="030F0702030302020204" pitchFamily="66" charset="0"/>
            </a:endParaRPr>
          </a:p>
          <a:p>
            <a:pPr algn="ctr"/>
            <a:endParaRPr lang="en-GB" sz="2000" dirty="0" smtClean="0">
              <a:latin typeface="Comic Sans MS" panose="030F0702030302020204" pitchFamily="66" charset="0"/>
            </a:endParaRPr>
          </a:p>
          <a:p>
            <a:pPr algn="ctr"/>
            <a:endParaRPr lang="en-GB" sz="2000" dirty="0">
              <a:latin typeface="Comic Sans MS" panose="030F0702030302020204" pitchFamily="66" charset="0"/>
            </a:endParaRPr>
          </a:p>
          <a:p>
            <a:pPr algn="ctr"/>
            <a:endParaRPr lang="en-GB" sz="2000" dirty="0" smtClean="0">
              <a:latin typeface="Comic Sans MS" panose="030F0702030302020204" pitchFamily="66" charset="0"/>
            </a:endParaRPr>
          </a:p>
          <a:p>
            <a:pPr algn="ctr"/>
            <a:endParaRPr lang="en-GB" sz="2000" dirty="0">
              <a:latin typeface="Comic Sans MS" panose="030F0702030302020204" pitchFamily="66" charset="0"/>
            </a:endParaRPr>
          </a:p>
          <a:p>
            <a:pPr algn="ctr"/>
            <a:endParaRPr lang="en-GB" sz="2000" dirty="0" smtClean="0">
              <a:latin typeface="Comic Sans MS" panose="030F0702030302020204" pitchFamily="66" charset="0"/>
            </a:endParaRPr>
          </a:p>
          <a:p>
            <a:pPr algn="ctr"/>
            <a:endParaRPr lang="en-GB" sz="2000" dirty="0">
              <a:latin typeface="Comic Sans MS" panose="030F0702030302020204" pitchFamily="66" charset="0"/>
            </a:endParaRPr>
          </a:p>
          <a:p>
            <a:pPr algn="ctr"/>
            <a:endParaRPr lang="en-GB" sz="2000" dirty="0">
              <a:latin typeface="Comic Sans MS" panose="030F0702030302020204" pitchFamily="66" charset="0"/>
            </a:endParaRPr>
          </a:p>
        </p:txBody>
      </p:sp>
      <p:pic>
        <p:nvPicPr>
          <p:cNvPr id="3" name="Picture 2"/>
          <p:cNvPicPr>
            <a:picLocks noChangeAspect="1"/>
          </p:cNvPicPr>
          <p:nvPr/>
        </p:nvPicPr>
        <p:blipFill>
          <a:blip r:embed="rId3"/>
          <a:stretch>
            <a:fillRect/>
          </a:stretch>
        </p:blipFill>
        <p:spPr>
          <a:xfrm>
            <a:off x="210354" y="1692347"/>
            <a:ext cx="3138153" cy="3761405"/>
          </a:xfrm>
          <a:prstGeom prst="rect">
            <a:avLst/>
          </a:prstGeom>
        </p:spPr>
      </p:pic>
      <p:pic>
        <p:nvPicPr>
          <p:cNvPr id="4" name="Picture 3"/>
          <p:cNvPicPr>
            <a:picLocks noChangeAspect="1"/>
          </p:cNvPicPr>
          <p:nvPr/>
        </p:nvPicPr>
        <p:blipFill>
          <a:blip r:embed="rId4"/>
          <a:stretch>
            <a:fillRect/>
          </a:stretch>
        </p:blipFill>
        <p:spPr>
          <a:xfrm>
            <a:off x="3348507" y="1692347"/>
            <a:ext cx="4056593" cy="3761405"/>
          </a:xfrm>
          <a:prstGeom prst="rect">
            <a:avLst/>
          </a:prstGeom>
        </p:spPr>
      </p:pic>
      <p:pic>
        <p:nvPicPr>
          <p:cNvPr id="5" name="Picture 4"/>
          <p:cNvPicPr>
            <a:picLocks noChangeAspect="1"/>
          </p:cNvPicPr>
          <p:nvPr/>
        </p:nvPicPr>
        <p:blipFill>
          <a:blip r:embed="rId5"/>
          <a:stretch>
            <a:fillRect/>
          </a:stretch>
        </p:blipFill>
        <p:spPr>
          <a:xfrm>
            <a:off x="7405100" y="1692347"/>
            <a:ext cx="4576544" cy="1866900"/>
          </a:xfrm>
          <a:prstGeom prst="rect">
            <a:avLst/>
          </a:prstGeom>
        </p:spPr>
      </p:pic>
      <p:pic>
        <p:nvPicPr>
          <p:cNvPr id="6" name="Picture 5"/>
          <p:cNvPicPr>
            <a:picLocks noChangeAspect="1"/>
          </p:cNvPicPr>
          <p:nvPr/>
        </p:nvPicPr>
        <p:blipFill>
          <a:blip r:embed="rId6"/>
          <a:stretch>
            <a:fillRect/>
          </a:stretch>
        </p:blipFill>
        <p:spPr>
          <a:xfrm>
            <a:off x="7405100" y="3559738"/>
            <a:ext cx="4576544" cy="1894014"/>
          </a:xfrm>
          <a:prstGeom prst="rect">
            <a:avLst/>
          </a:prstGeom>
        </p:spPr>
      </p:pic>
    </p:spTree>
    <p:extLst>
      <p:ext uri="{BB962C8B-B14F-4D97-AF65-F5344CB8AC3E}">
        <p14:creationId xmlns:p14="http://schemas.microsoft.com/office/powerpoint/2010/main" val="80571055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http://static.ddmcdn.com/gif/hurricane-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2192001" cy="6860125"/>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p:cNvSpPr txBox="1"/>
          <p:nvPr/>
        </p:nvSpPr>
        <p:spPr>
          <a:xfrm>
            <a:off x="309093" y="643944"/>
            <a:ext cx="11694017" cy="2523768"/>
          </a:xfrm>
          <a:prstGeom prst="rect">
            <a:avLst/>
          </a:prstGeom>
          <a:solidFill>
            <a:schemeClr val="bg1"/>
          </a:solidFill>
        </p:spPr>
        <p:txBody>
          <a:bodyPr wrap="square" rtlCol="0">
            <a:spAutoFit/>
          </a:bodyPr>
          <a:lstStyle/>
          <a:p>
            <a:pPr algn="ctr"/>
            <a:r>
              <a:rPr lang="en-GB" sz="3000" b="1" u="sng" dirty="0" smtClean="0">
                <a:latin typeface="Comic Sans MS" panose="030F0702030302020204" pitchFamily="66" charset="0"/>
              </a:rPr>
              <a:t> How are hurricanes formed?</a:t>
            </a:r>
          </a:p>
          <a:p>
            <a:endParaRPr lang="en-GB" dirty="0"/>
          </a:p>
          <a:p>
            <a:endParaRPr lang="en-GB" sz="2300" dirty="0">
              <a:latin typeface="Comic Sans MS" panose="030F0702030302020204" pitchFamily="66" charset="0"/>
            </a:endParaRPr>
          </a:p>
          <a:p>
            <a:r>
              <a:rPr lang="en-GB" sz="2300" dirty="0">
                <a:latin typeface="Comic Sans MS" panose="030F0702030302020204" pitchFamily="66" charset="0"/>
                <a:hlinkClick r:id="rId3"/>
              </a:rPr>
              <a:t>https://</a:t>
            </a:r>
            <a:r>
              <a:rPr lang="en-GB" sz="2300" dirty="0" smtClean="0">
                <a:latin typeface="Comic Sans MS" panose="030F0702030302020204" pitchFamily="66" charset="0"/>
                <a:hlinkClick r:id="rId3"/>
              </a:rPr>
              <a:t>youtu.be/wPDoIrGUrEc</a:t>
            </a:r>
            <a:endParaRPr lang="en-GB" sz="2300" dirty="0" smtClean="0">
              <a:latin typeface="Comic Sans MS" panose="030F0702030302020204" pitchFamily="66" charset="0"/>
            </a:endParaRPr>
          </a:p>
          <a:p>
            <a:endParaRPr lang="en-GB" sz="2300" dirty="0">
              <a:latin typeface="Comic Sans MS" panose="030F0702030302020204" pitchFamily="66" charset="0"/>
            </a:endParaRPr>
          </a:p>
          <a:p>
            <a:endParaRPr lang="en-GB" sz="2300" dirty="0">
              <a:latin typeface="Comic Sans MS" panose="030F0702030302020204" pitchFamily="66" charset="0"/>
            </a:endParaRPr>
          </a:p>
          <a:p>
            <a:endParaRPr lang="en-GB" dirty="0"/>
          </a:p>
        </p:txBody>
      </p:sp>
    </p:spTree>
    <p:extLst>
      <p:ext uri="{BB962C8B-B14F-4D97-AF65-F5344CB8AC3E}">
        <p14:creationId xmlns:p14="http://schemas.microsoft.com/office/powerpoint/2010/main" val="233847585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http://static.ddmcdn.com/gif/hurricane-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2192001" cy="6860125"/>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p:cNvSpPr txBox="1"/>
          <p:nvPr/>
        </p:nvSpPr>
        <p:spPr>
          <a:xfrm>
            <a:off x="309093" y="643944"/>
            <a:ext cx="11694017" cy="6124754"/>
          </a:xfrm>
          <a:prstGeom prst="rect">
            <a:avLst/>
          </a:prstGeom>
          <a:solidFill>
            <a:schemeClr val="bg1"/>
          </a:solidFill>
        </p:spPr>
        <p:txBody>
          <a:bodyPr wrap="square" rtlCol="0">
            <a:spAutoFit/>
          </a:bodyPr>
          <a:lstStyle/>
          <a:p>
            <a:pPr algn="ctr"/>
            <a:r>
              <a:rPr lang="en-GB" sz="3000" b="1" u="sng" dirty="0" smtClean="0">
                <a:latin typeface="Comic Sans MS" panose="030F0702030302020204" pitchFamily="66" charset="0"/>
              </a:rPr>
              <a:t> How are hurricanes formed?</a:t>
            </a:r>
          </a:p>
          <a:p>
            <a:endParaRPr lang="en-GB" dirty="0"/>
          </a:p>
          <a:p>
            <a:endParaRPr lang="en-GB" sz="2300" dirty="0">
              <a:latin typeface="Comic Sans MS" panose="030F0702030302020204" pitchFamily="66" charset="0"/>
            </a:endParaRPr>
          </a:p>
          <a:p>
            <a:r>
              <a:rPr lang="en-GB" sz="2800" dirty="0"/>
              <a:t>Hurricanes are the most violent storms on Earth. People call these storms by other names, such as typhoons or cyclones, depending on where they occur</a:t>
            </a:r>
            <a:r>
              <a:rPr lang="en-GB" sz="2800" dirty="0" smtClean="0"/>
              <a:t>.</a:t>
            </a:r>
          </a:p>
          <a:p>
            <a:endParaRPr lang="en-GB" sz="2800" dirty="0">
              <a:latin typeface="Comic Sans MS" panose="030F0702030302020204" pitchFamily="66" charset="0"/>
            </a:endParaRPr>
          </a:p>
          <a:p>
            <a:endParaRPr lang="en-GB" sz="2800" dirty="0" smtClean="0">
              <a:latin typeface="Comic Sans MS" panose="030F0702030302020204" pitchFamily="66" charset="0"/>
            </a:endParaRPr>
          </a:p>
          <a:p>
            <a:r>
              <a:rPr lang="en-GB" sz="2800" dirty="0"/>
              <a:t>The scientific term for all these storms is </a:t>
            </a:r>
            <a:r>
              <a:rPr lang="en-GB" sz="2800" b="1" dirty="0"/>
              <a:t>tropical cyclone</a:t>
            </a:r>
            <a:r>
              <a:rPr lang="en-GB" sz="2800" dirty="0" smtClean="0"/>
              <a:t>.</a:t>
            </a:r>
          </a:p>
          <a:p>
            <a:endParaRPr lang="en-GB" sz="2800" dirty="0"/>
          </a:p>
          <a:p>
            <a:endParaRPr lang="en-GB" sz="2800" dirty="0" smtClean="0"/>
          </a:p>
          <a:p>
            <a:endParaRPr lang="en-GB" sz="2800" dirty="0">
              <a:latin typeface="Comic Sans MS" panose="030F0702030302020204" pitchFamily="66" charset="0"/>
            </a:endParaRPr>
          </a:p>
          <a:p>
            <a:r>
              <a:rPr lang="en-GB" sz="2800" dirty="0"/>
              <a:t>Only tropical cyclones that form over the Atlantic Ocean or eastern Pacific Ocean are called "hurricanes."</a:t>
            </a:r>
            <a:endParaRPr lang="en-GB" sz="2800" dirty="0">
              <a:latin typeface="Comic Sans MS" panose="030F0702030302020204" pitchFamily="66" charset="0"/>
            </a:endParaRPr>
          </a:p>
          <a:p>
            <a:endParaRPr lang="en-GB" sz="2300" dirty="0">
              <a:latin typeface="Comic Sans MS" panose="030F0702030302020204" pitchFamily="66" charset="0"/>
            </a:endParaRPr>
          </a:p>
          <a:p>
            <a:endParaRPr lang="en-GB" dirty="0"/>
          </a:p>
        </p:txBody>
      </p:sp>
    </p:spTree>
    <p:extLst>
      <p:ext uri="{BB962C8B-B14F-4D97-AF65-F5344CB8AC3E}">
        <p14:creationId xmlns:p14="http://schemas.microsoft.com/office/powerpoint/2010/main" val="110268539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10" end="1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http://static.ddmcdn.com/gif/hurricane-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2192001" cy="6860125"/>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p:cNvSpPr txBox="1"/>
          <p:nvPr/>
        </p:nvSpPr>
        <p:spPr>
          <a:xfrm>
            <a:off x="248990" y="0"/>
            <a:ext cx="11694017" cy="8094524"/>
          </a:xfrm>
          <a:prstGeom prst="rect">
            <a:avLst/>
          </a:prstGeom>
          <a:solidFill>
            <a:schemeClr val="bg1"/>
          </a:solidFill>
        </p:spPr>
        <p:txBody>
          <a:bodyPr wrap="square" rtlCol="0">
            <a:spAutoFit/>
          </a:bodyPr>
          <a:lstStyle/>
          <a:p>
            <a:pPr algn="ctr"/>
            <a:r>
              <a:rPr lang="en-GB" sz="3000" b="1" u="sng" dirty="0" smtClean="0">
                <a:latin typeface="Comic Sans MS" panose="030F0702030302020204" pitchFamily="66" charset="0"/>
              </a:rPr>
              <a:t> How are hurricanes formed?</a:t>
            </a:r>
          </a:p>
          <a:p>
            <a:endParaRPr lang="en-GB" dirty="0"/>
          </a:p>
          <a:p>
            <a:endParaRPr lang="en-GB" sz="2300" dirty="0">
              <a:latin typeface="Comic Sans MS" panose="030F0702030302020204" pitchFamily="66" charset="0"/>
            </a:endParaRPr>
          </a:p>
          <a:p>
            <a:r>
              <a:rPr lang="en-GB" sz="2000" dirty="0"/>
              <a:t>Whatever they are called, tropical cyclones all form the same way</a:t>
            </a:r>
            <a:r>
              <a:rPr lang="en-GB" sz="2000" dirty="0" smtClean="0"/>
              <a:t>.</a:t>
            </a:r>
          </a:p>
          <a:p>
            <a:endParaRPr lang="en-GB" sz="2800" dirty="0">
              <a:latin typeface="Comic Sans MS" panose="030F0702030302020204" pitchFamily="66" charset="0"/>
            </a:endParaRPr>
          </a:p>
          <a:p>
            <a:r>
              <a:rPr lang="en-GB" sz="2000" dirty="0"/>
              <a:t>Tropical cyclones are like giant engines that use warm, moist air as </a:t>
            </a:r>
            <a:r>
              <a:rPr lang="en-GB" sz="2000" dirty="0" smtClean="0"/>
              <a:t>fuel. That </a:t>
            </a:r>
            <a:r>
              <a:rPr lang="en-GB" sz="2000" dirty="0"/>
              <a:t>is why they form only over warm ocean waters near the equator</a:t>
            </a:r>
            <a:r>
              <a:rPr lang="en-GB" sz="2000" dirty="0" smtClean="0"/>
              <a:t>.</a:t>
            </a:r>
          </a:p>
          <a:p>
            <a:endParaRPr lang="en-GB" sz="2000" dirty="0"/>
          </a:p>
          <a:p>
            <a:r>
              <a:rPr lang="en-GB" sz="2000" dirty="0"/>
              <a:t>The warm, moist air over the ocean rises upward from near the </a:t>
            </a:r>
            <a:r>
              <a:rPr lang="en-GB" sz="2000" dirty="0" smtClean="0"/>
              <a:t>surface, </a:t>
            </a:r>
            <a:r>
              <a:rPr lang="en-GB" sz="2000" dirty="0"/>
              <a:t>causing an area of lower air pressure below</a:t>
            </a:r>
            <a:r>
              <a:rPr lang="en-GB" sz="2000" dirty="0" smtClean="0"/>
              <a:t>.</a:t>
            </a:r>
          </a:p>
          <a:p>
            <a:endParaRPr lang="en-GB" sz="2000" dirty="0"/>
          </a:p>
          <a:p>
            <a:r>
              <a:rPr lang="en-GB" sz="2000" dirty="0" smtClean="0"/>
              <a:t>Air </a:t>
            </a:r>
            <a:r>
              <a:rPr lang="en-GB" sz="2000" dirty="0"/>
              <a:t>from surrounding areas with higher air pressure pushes in </a:t>
            </a:r>
            <a:endParaRPr lang="en-GB" sz="2000" dirty="0" smtClean="0"/>
          </a:p>
          <a:p>
            <a:r>
              <a:rPr lang="en-GB" sz="2000" dirty="0" smtClean="0"/>
              <a:t>to </a:t>
            </a:r>
            <a:r>
              <a:rPr lang="en-GB" sz="2000" dirty="0"/>
              <a:t>the low pressure area</a:t>
            </a:r>
            <a:r>
              <a:rPr lang="en-GB" sz="2000" dirty="0" smtClean="0"/>
              <a:t>.</a:t>
            </a:r>
          </a:p>
          <a:p>
            <a:endParaRPr lang="en-GB" sz="2000" dirty="0"/>
          </a:p>
          <a:p>
            <a:r>
              <a:rPr lang="en-GB" sz="2000" dirty="0"/>
              <a:t>Then that "new" air becomes warm and moist and rises, too</a:t>
            </a:r>
            <a:r>
              <a:rPr lang="en-GB" sz="2000" dirty="0" smtClean="0"/>
              <a:t>.</a:t>
            </a:r>
          </a:p>
          <a:p>
            <a:endParaRPr lang="en-GB" sz="2000" dirty="0"/>
          </a:p>
          <a:p>
            <a:r>
              <a:rPr lang="en-GB" sz="2000" dirty="0"/>
              <a:t>As the warm air continues to rise, the surrounding air swirls in </a:t>
            </a:r>
            <a:endParaRPr lang="en-GB" sz="2000" dirty="0" smtClean="0"/>
          </a:p>
          <a:p>
            <a:r>
              <a:rPr lang="en-GB" sz="2000" dirty="0" smtClean="0"/>
              <a:t>to </a:t>
            </a:r>
            <a:r>
              <a:rPr lang="en-GB" sz="2000" dirty="0"/>
              <a:t>take its place.</a:t>
            </a:r>
            <a:endParaRPr lang="en-GB" sz="2000" dirty="0" smtClean="0"/>
          </a:p>
          <a:p>
            <a:endParaRPr lang="en-GB" sz="2800" dirty="0">
              <a:latin typeface="Comic Sans MS" panose="030F0702030302020204" pitchFamily="66" charset="0"/>
            </a:endParaRPr>
          </a:p>
          <a:p>
            <a:endParaRPr lang="en-GB" sz="2800" dirty="0">
              <a:latin typeface="Comic Sans MS" panose="030F0702030302020204" pitchFamily="66" charset="0"/>
            </a:endParaRPr>
          </a:p>
          <a:p>
            <a:endParaRPr lang="en-GB" sz="2800" dirty="0">
              <a:latin typeface="Comic Sans MS" panose="030F0702030302020204" pitchFamily="66" charset="0"/>
            </a:endParaRPr>
          </a:p>
          <a:p>
            <a:endParaRPr lang="en-GB" sz="2300" dirty="0">
              <a:latin typeface="Comic Sans MS" panose="030F0702030302020204" pitchFamily="66" charset="0"/>
            </a:endParaRPr>
          </a:p>
          <a:p>
            <a:endParaRPr lang="en-GB" dirty="0"/>
          </a:p>
        </p:txBody>
      </p:sp>
      <p:pic>
        <p:nvPicPr>
          <p:cNvPr id="4" name="Picture 3"/>
          <p:cNvPicPr>
            <a:picLocks noChangeAspect="1"/>
          </p:cNvPicPr>
          <p:nvPr/>
        </p:nvPicPr>
        <p:blipFill>
          <a:blip r:embed="rId3"/>
          <a:stretch>
            <a:fillRect/>
          </a:stretch>
        </p:blipFill>
        <p:spPr>
          <a:xfrm>
            <a:off x="6902171" y="3319086"/>
            <a:ext cx="5289827" cy="3319087"/>
          </a:xfrm>
          <a:prstGeom prst="rect">
            <a:avLst/>
          </a:prstGeom>
        </p:spPr>
      </p:pic>
    </p:spTree>
    <p:extLst>
      <p:ext uri="{BB962C8B-B14F-4D97-AF65-F5344CB8AC3E}">
        <p14:creationId xmlns:p14="http://schemas.microsoft.com/office/powerpoint/2010/main" val="159647457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9" end="9"/>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
                                            <p:txEl>
                                              <p:pRg st="10" end="10"/>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3">
                                            <p:txEl>
                                              <p:pRg st="12" end="12"/>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3">
                                            <p:txEl>
                                              <p:pRg st="14" end="14"/>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nodeType="clickEffect">
                                  <p:stCondLst>
                                    <p:cond delay="0"/>
                                  </p:stCondLst>
                                  <p:childTnLst>
                                    <p:set>
                                      <p:cBhvr>
                                        <p:cTn id="38" dur="1" fill="hold">
                                          <p:stCondLst>
                                            <p:cond delay="0"/>
                                          </p:stCondLst>
                                        </p:cTn>
                                        <p:tgtEl>
                                          <p:spTgt spid="3">
                                            <p:txEl>
                                              <p:pRg st="15" end="1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http://static.ddmcdn.com/gif/hurricane-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2192001" cy="6860125"/>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p:cNvSpPr txBox="1"/>
          <p:nvPr/>
        </p:nvSpPr>
        <p:spPr>
          <a:xfrm>
            <a:off x="248990" y="0"/>
            <a:ext cx="11694017" cy="6863417"/>
          </a:xfrm>
          <a:prstGeom prst="rect">
            <a:avLst/>
          </a:prstGeom>
          <a:solidFill>
            <a:schemeClr val="bg1"/>
          </a:solidFill>
        </p:spPr>
        <p:txBody>
          <a:bodyPr wrap="square" rtlCol="0">
            <a:spAutoFit/>
          </a:bodyPr>
          <a:lstStyle/>
          <a:p>
            <a:pPr algn="ctr"/>
            <a:r>
              <a:rPr lang="en-GB" sz="3000" b="1" u="sng" dirty="0" smtClean="0">
                <a:latin typeface="Comic Sans MS" panose="030F0702030302020204" pitchFamily="66" charset="0"/>
              </a:rPr>
              <a:t> How are hurricanes formed?</a:t>
            </a:r>
          </a:p>
          <a:p>
            <a:endParaRPr lang="en-GB" dirty="0"/>
          </a:p>
          <a:p>
            <a:endParaRPr lang="en-GB" sz="2300" dirty="0">
              <a:latin typeface="Comic Sans MS" panose="030F0702030302020204" pitchFamily="66" charset="0"/>
            </a:endParaRPr>
          </a:p>
          <a:p>
            <a:r>
              <a:rPr lang="en-GB" sz="2000" dirty="0"/>
              <a:t>As the warmed, moist air rises and cools off, the water in the air forms clouds. The whole system of clouds and wind spins and grows, fed by the ocean's heat and water evaporating from the </a:t>
            </a:r>
            <a:r>
              <a:rPr lang="en-GB" sz="2000" dirty="0" smtClean="0"/>
              <a:t>surface.</a:t>
            </a:r>
          </a:p>
          <a:p>
            <a:endParaRPr lang="en-GB" sz="2000" dirty="0"/>
          </a:p>
          <a:p>
            <a:r>
              <a:rPr lang="en-GB" sz="2000" dirty="0"/>
              <a:t>When the winds in the rotating storm reach 39 mph, the storm is called a "tropical storm." And when the wind speeds reach 74 mph, the storm is officially a "tropical cyclone," or hurricane</a:t>
            </a:r>
            <a:r>
              <a:rPr lang="en-GB" sz="2000" dirty="0" smtClean="0"/>
              <a:t>.</a:t>
            </a:r>
          </a:p>
          <a:p>
            <a:endParaRPr lang="en-GB" sz="2000" dirty="0"/>
          </a:p>
          <a:p>
            <a:r>
              <a:rPr lang="en-GB" sz="2000" dirty="0"/>
              <a:t>Tropical cyclones usually weaken when they hit land, because they are no longer being "fed" by the energy from the warm ocean waters. However, they often move far inland, dumping many inches of rain and causing lots of wind damage before they die out completely</a:t>
            </a:r>
            <a:r>
              <a:rPr lang="en-GB" sz="2000" dirty="0" smtClean="0"/>
              <a:t>.</a:t>
            </a:r>
          </a:p>
          <a:p>
            <a:endParaRPr lang="en-GB" dirty="0"/>
          </a:p>
          <a:p>
            <a:endParaRPr lang="en-GB" dirty="0" smtClean="0"/>
          </a:p>
          <a:p>
            <a:endParaRPr lang="en-GB" sz="2800" dirty="0">
              <a:latin typeface="Comic Sans MS" panose="030F0702030302020204" pitchFamily="66" charset="0"/>
            </a:endParaRPr>
          </a:p>
          <a:p>
            <a:endParaRPr lang="en-GB" sz="2800" dirty="0">
              <a:latin typeface="Comic Sans MS" panose="030F0702030302020204" pitchFamily="66" charset="0"/>
            </a:endParaRPr>
          </a:p>
          <a:p>
            <a:endParaRPr lang="en-GB" sz="2800" dirty="0">
              <a:latin typeface="Comic Sans MS" panose="030F0702030302020204" pitchFamily="66" charset="0"/>
            </a:endParaRPr>
          </a:p>
          <a:p>
            <a:endParaRPr lang="en-GB" sz="2800" dirty="0">
              <a:latin typeface="Comic Sans MS" panose="030F0702030302020204" pitchFamily="66" charset="0"/>
            </a:endParaRPr>
          </a:p>
          <a:p>
            <a:endParaRPr lang="en-GB" sz="2300" dirty="0">
              <a:latin typeface="Comic Sans MS" panose="030F0702030302020204" pitchFamily="66" charset="0"/>
            </a:endParaRPr>
          </a:p>
          <a:p>
            <a:endParaRPr lang="en-GB" dirty="0"/>
          </a:p>
        </p:txBody>
      </p:sp>
      <p:pic>
        <p:nvPicPr>
          <p:cNvPr id="4" name="Picture 3"/>
          <p:cNvPicPr>
            <a:picLocks noChangeAspect="1"/>
          </p:cNvPicPr>
          <p:nvPr/>
        </p:nvPicPr>
        <p:blipFill>
          <a:blip r:embed="rId3"/>
          <a:stretch>
            <a:fillRect/>
          </a:stretch>
        </p:blipFill>
        <p:spPr>
          <a:xfrm>
            <a:off x="6924777" y="3553097"/>
            <a:ext cx="5267221" cy="3304903"/>
          </a:xfrm>
          <a:prstGeom prst="rect">
            <a:avLst/>
          </a:prstGeom>
        </p:spPr>
      </p:pic>
      <p:pic>
        <p:nvPicPr>
          <p:cNvPr id="5" name="Picture 4"/>
          <p:cNvPicPr>
            <a:picLocks noChangeAspect="1"/>
          </p:cNvPicPr>
          <p:nvPr/>
        </p:nvPicPr>
        <p:blipFill>
          <a:blip r:embed="rId4"/>
          <a:stretch>
            <a:fillRect/>
          </a:stretch>
        </p:blipFill>
        <p:spPr>
          <a:xfrm>
            <a:off x="746760" y="3848235"/>
            <a:ext cx="5562600" cy="3002540"/>
          </a:xfrm>
          <a:prstGeom prst="rect">
            <a:avLst/>
          </a:prstGeom>
        </p:spPr>
      </p:pic>
    </p:spTree>
    <p:extLst>
      <p:ext uri="{BB962C8B-B14F-4D97-AF65-F5344CB8AC3E}">
        <p14:creationId xmlns:p14="http://schemas.microsoft.com/office/powerpoint/2010/main" val="85939205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85619" y="361948"/>
            <a:ext cx="11131758" cy="573904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Rectangle 1"/>
          <p:cNvSpPr/>
          <p:nvPr/>
        </p:nvSpPr>
        <p:spPr>
          <a:xfrm>
            <a:off x="9059441" y="4497049"/>
            <a:ext cx="1633928" cy="464695"/>
          </a:xfrm>
          <a:prstGeom prst="rect">
            <a:avLst/>
          </a:prstGeom>
          <a:solidFill>
            <a:schemeClr val="bg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smtClean="0">
                <a:solidFill>
                  <a:schemeClr val="tx1"/>
                </a:solidFill>
              </a:rPr>
              <a:t>Whirly-Whirly</a:t>
            </a:r>
            <a:endParaRPr lang="en-GB" b="1" dirty="0">
              <a:solidFill>
                <a:schemeClr val="tx1"/>
              </a:solidFill>
            </a:endParaRPr>
          </a:p>
        </p:txBody>
      </p:sp>
    </p:spTree>
    <p:extLst>
      <p:ext uri="{BB962C8B-B14F-4D97-AF65-F5344CB8AC3E}">
        <p14:creationId xmlns:p14="http://schemas.microsoft.com/office/powerpoint/2010/main" val="57603665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http://static.ddmcdn.com/gif/hurricane-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2192001" cy="6860125"/>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p:cNvSpPr txBox="1"/>
          <p:nvPr/>
        </p:nvSpPr>
        <p:spPr>
          <a:xfrm>
            <a:off x="248990" y="225933"/>
            <a:ext cx="11694017" cy="6186309"/>
          </a:xfrm>
          <a:prstGeom prst="rect">
            <a:avLst/>
          </a:prstGeom>
          <a:solidFill>
            <a:schemeClr val="bg1"/>
          </a:solidFill>
        </p:spPr>
        <p:txBody>
          <a:bodyPr wrap="square" rtlCol="0">
            <a:spAutoFit/>
          </a:bodyPr>
          <a:lstStyle/>
          <a:p>
            <a:pPr algn="ctr"/>
            <a:r>
              <a:rPr lang="en-GB" sz="3000" b="1" u="sng" dirty="0" smtClean="0">
                <a:latin typeface="Comic Sans MS" panose="030F0702030302020204" pitchFamily="66" charset="0"/>
              </a:rPr>
              <a:t> Of course there are times when random hurricanes hit places that they usually wouldn’t.</a:t>
            </a:r>
          </a:p>
          <a:p>
            <a:endParaRPr lang="en-GB" dirty="0"/>
          </a:p>
          <a:p>
            <a:endParaRPr lang="en-GB" sz="2300" dirty="0">
              <a:latin typeface="Comic Sans MS" panose="030F0702030302020204" pitchFamily="66" charset="0"/>
            </a:endParaRPr>
          </a:p>
          <a:p>
            <a:r>
              <a:rPr lang="en-GB" sz="2300" dirty="0" smtClean="0">
                <a:latin typeface="Comic Sans MS" panose="030F0702030302020204" pitchFamily="66" charset="0"/>
              </a:rPr>
              <a:t>In 1897 a hurricane hit Britain with winds up to 85mph</a:t>
            </a:r>
          </a:p>
          <a:p>
            <a:r>
              <a:rPr lang="en-GB" sz="2400" dirty="0">
                <a:hlinkClick r:id="rId3"/>
              </a:rPr>
              <a:t>https://</a:t>
            </a:r>
            <a:r>
              <a:rPr lang="en-GB" sz="2400" dirty="0" smtClean="0">
                <a:hlinkClick r:id="rId3"/>
              </a:rPr>
              <a:t>www.youtube.com/watch?v=eKPQLl5rupg</a:t>
            </a:r>
            <a:endParaRPr lang="en-GB" sz="2400" dirty="0" smtClean="0"/>
          </a:p>
          <a:p>
            <a:endParaRPr lang="en-GB" sz="2300" dirty="0">
              <a:latin typeface="Comic Sans MS" panose="030F0702030302020204" pitchFamily="66" charset="0"/>
            </a:endParaRPr>
          </a:p>
          <a:p>
            <a:endParaRPr lang="en-GB" sz="2300" dirty="0" smtClean="0">
              <a:latin typeface="Comic Sans MS" panose="030F0702030302020204" pitchFamily="66" charset="0"/>
            </a:endParaRPr>
          </a:p>
          <a:p>
            <a:endParaRPr lang="en-GB" sz="2300" dirty="0">
              <a:latin typeface="Comic Sans MS" panose="030F0702030302020204" pitchFamily="66" charset="0"/>
            </a:endParaRPr>
          </a:p>
          <a:p>
            <a:endParaRPr lang="en-GB" sz="2300" dirty="0" smtClean="0">
              <a:latin typeface="Comic Sans MS" panose="030F0702030302020204" pitchFamily="66" charset="0"/>
            </a:endParaRPr>
          </a:p>
          <a:p>
            <a:endParaRPr lang="en-GB" sz="2300" dirty="0">
              <a:latin typeface="Comic Sans MS" panose="030F0702030302020204" pitchFamily="66" charset="0"/>
            </a:endParaRPr>
          </a:p>
          <a:p>
            <a:endParaRPr lang="en-GB" sz="2300" dirty="0" smtClean="0">
              <a:latin typeface="Comic Sans MS" panose="030F0702030302020204" pitchFamily="66" charset="0"/>
            </a:endParaRPr>
          </a:p>
          <a:p>
            <a:endParaRPr lang="en-GB" sz="2300" dirty="0">
              <a:latin typeface="Comic Sans MS" panose="030F0702030302020204" pitchFamily="66" charset="0"/>
            </a:endParaRPr>
          </a:p>
          <a:p>
            <a:endParaRPr lang="en-GB" sz="2300" dirty="0">
              <a:latin typeface="Comic Sans MS" panose="030F0702030302020204" pitchFamily="66" charset="0"/>
            </a:endParaRPr>
          </a:p>
          <a:p>
            <a:r>
              <a:rPr lang="en-GB" sz="2300" dirty="0" smtClean="0">
                <a:latin typeface="Comic Sans MS" panose="030F0702030302020204" pitchFamily="66" charset="0"/>
              </a:rPr>
              <a:t>This picture is Bracknell</a:t>
            </a:r>
            <a:endParaRPr lang="en-GB" sz="2300" dirty="0">
              <a:latin typeface="Comic Sans MS" panose="030F0702030302020204" pitchFamily="66" charset="0"/>
            </a:endParaRPr>
          </a:p>
          <a:p>
            <a:endParaRPr lang="en-GB" sz="2300" dirty="0">
              <a:latin typeface="Comic Sans MS" panose="030F0702030302020204" pitchFamily="66" charset="0"/>
            </a:endParaRPr>
          </a:p>
          <a:p>
            <a:endParaRPr lang="en-GB" dirty="0"/>
          </a:p>
        </p:txBody>
      </p:sp>
      <p:pic>
        <p:nvPicPr>
          <p:cNvPr id="4" name="Picture 3"/>
          <p:cNvPicPr>
            <a:picLocks noChangeAspect="1"/>
          </p:cNvPicPr>
          <p:nvPr/>
        </p:nvPicPr>
        <p:blipFill>
          <a:blip r:embed="rId4"/>
          <a:stretch>
            <a:fillRect/>
          </a:stretch>
        </p:blipFill>
        <p:spPr>
          <a:xfrm>
            <a:off x="408487" y="2565028"/>
            <a:ext cx="4137388" cy="2596123"/>
          </a:xfrm>
          <a:prstGeom prst="rect">
            <a:avLst/>
          </a:prstGeom>
        </p:spPr>
      </p:pic>
      <p:pic>
        <p:nvPicPr>
          <p:cNvPr id="5" name="Picture 4"/>
          <p:cNvPicPr>
            <a:picLocks noChangeAspect="1"/>
          </p:cNvPicPr>
          <p:nvPr/>
        </p:nvPicPr>
        <p:blipFill>
          <a:blip r:embed="rId5"/>
          <a:stretch>
            <a:fillRect/>
          </a:stretch>
        </p:blipFill>
        <p:spPr>
          <a:xfrm>
            <a:off x="8244673" y="1279419"/>
            <a:ext cx="3694045" cy="2150643"/>
          </a:xfrm>
          <a:prstGeom prst="rect">
            <a:avLst/>
          </a:prstGeom>
        </p:spPr>
      </p:pic>
      <p:pic>
        <p:nvPicPr>
          <p:cNvPr id="6" name="Picture 5"/>
          <p:cNvPicPr>
            <a:picLocks noChangeAspect="1"/>
          </p:cNvPicPr>
          <p:nvPr/>
        </p:nvPicPr>
        <p:blipFill>
          <a:blip r:embed="rId6"/>
          <a:stretch>
            <a:fillRect/>
          </a:stretch>
        </p:blipFill>
        <p:spPr>
          <a:xfrm>
            <a:off x="4672515" y="2753736"/>
            <a:ext cx="3445518" cy="2218705"/>
          </a:xfrm>
          <a:prstGeom prst="rect">
            <a:avLst/>
          </a:prstGeom>
        </p:spPr>
      </p:pic>
      <p:pic>
        <p:nvPicPr>
          <p:cNvPr id="7" name="Picture 6"/>
          <p:cNvPicPr>
            <a:picLocks noChangeAspect="1"/>
          </p:cNvPicPr>
          <p:nvPr/>
        </p:nvPicPr>
        <p:blipFill>
          <a:blip r:embed="rId7"/>
          <a:stretch>
            <a:fillRect/>
          </a:stretch>
        </p:blipFill>
        <p:spPr>
          <a:xfrm>
            <a:off x="8401400" y="3543028"/>
            <a:ext cx="3380590" cy="2756247"/>
          </a:xfrm>
          <a:prstGeom prst="rect">
            <a:avLst/>
          </a:prstGeom>
        </p:spPr>
      </p:pic>
    </p:spTree>
    <p:extLst>
      <p:ext uri="{BB962C8B-B14F-4D97-AF65-F5344CB8AC3E}">
        <p14:creationId xmlns:p14="http://schemas.microsoft.com/office/powerpoint/2010/main" val="176045684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13" end="1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41443E85BA137C438EEAFD7FD4AD28F3" ma:contentTypeVersion="12" ma:contentTypeDescription="Create a new document." ma:contentTypeScope="" ma:versionID="c5ba1cee912d174a75ca8c55952b2079">
  <xsd:schema xmlns:xsd="http://www.w3.org/2001/XMLSchema" xmlns:xs="http://www.w3.org/2001/XMLSchema" xmlns:p="http://schemas.microsoft.com/office/2006/metadata/properties" xmlns:ns2="b7193443-4924-4c98-83f1-322a08f13154" xmlns:ns3="933c73ff-1f47-478d-836a-52d41c4c8390" targetNamespace="http://schemas.microsoft.com/office/2006/metadata/properties" ma:root="true" ma:fieldsID="4916f9fd2904eb9fc8da3ab81abd5bd2" ns2:_="" ns3:_="">
    <xsd:import namespace="b7193443-4924-4c98-83f1-322a08f13154"/>
    <xsd:import namespace="933c73ff-1f47-478d-836a-52d41c4c8390"/>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AutoTags" minOccurs="0"/>
                <xsd:element ref="ns2:MediaServiceOCR" minOccurs="0"/>
                <xsd:element ref="ns2:MediaServiceLocation" minOccurs="0"/>
                <xsd:element ref="ns3:SharedWithUsers" minOccurs="0"/>
                <xsd:element ref="ns3:SharedWithDetails" minOccurs="0"/>
                <xsd:element ref="ns2:MediaServiceGenerationTime" minOccurs="0"/>
                <xsd:element ref="ns2:MediaServiceEventHashCode" minOccurs="0"/>
                <xsd:element ref="ns2:MediaServiceAutoKeyPoints" minOccurs="0"/>
                <xsd:element ref="ns2:MediaServiceKeyPoint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7193443-4924-4c98-83f1-322a08f13154"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Tags" ma:index="11" nillable="true" ma:displayName="Tags" ma:internalName="MediaServiceAutoTags" ma:readOnly="true">
      <xsd:simpleType>
        <xsd:restriction base="dms:Text"/>
      </xsd:simpleType>
    </xsd:element>
    <xsd:element name="MediaServiceOCR" ma:index="12" nillable="true" ma:displayName="Extracted Text" ma:internalName="MediaServiceOCR" ma:readOnly="true">
      <xsd:simpleType>
        <xsd:restriction base="dms:Note">
          <xsd:maxLength value="255"/>
        </xsd:restriction>
      </xsd:simpleType>
    </xsd:element>
    <xsd:element name="MediaServiceLocation" ma:index="13" nillable="true" ma:displayName="Location" ma:internalName="MediaServiceLocation" ma:readOnly="true">
      <xsd:simpleType>
        <xsd:restriction base="dms:Text"/>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AutoKeyPoints" ma:index="18" nillable="true" ma:displayName="MediaServiceAutoKeyPoints" ma:hidden="true" ma:internalName="MediaServiceAutoKeyPoints" ma:readOnly="true">
      <xsd:simpleType>
        <xsd:restriction base="dms:Note"/>
      </xsd:simpleType>
    </xsd:element>
    <xsd:element name="MediaServiceKeyPoints" ma:index="19" nillable="true" ma:displayName="KeyPoints" ma:internalName="MediaServiceKeyPoint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933c73ff-1f47-478d-836a-52d41c4c8390"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DA92E0CA-35E3-42B9-912B-8F9A21DAA01A}"/>
</file>

<file path=customXml/itemProps2.xml><?xml version="1.0" encoding="utf-8"?>
<ds:datastoreItem xmlns:ds="http://schemas.openxmlformats.org/officeDocument/2006/customXml" ds:itemID="{6758E947-2DAD-4403-8242-380499F7C482}"/>
</file>

<file path=customXml/itemProps3.xml><?xml version="1.0" encoding="utf-8"?>
<ds:datastoreItem xmlns:ds="http://schemas.openxmlformats.org/officeDocument/2006/customXml" ds:itemID="{7F6E9582-8F21-4033-8702-4E1310C67050}"/>
</file>

<file path=docProps/app.xml><?xml version="1.0" encoding="utf-8"?>
<Properties xmlns="http://schemas.openxmlformats.org/officeDocument/2006/extended-properties" xmlns:vt="http://schemas.openxmlformats.org/officeDocument/2006/docPropsVTypes">
  <TotalTime>397</TotalTime>
  <Words>372</Words>
  <Application>Microsoft Office PowerPoint</Application>
  <PresentationFormat>Widescreen</PresentationFormat>
  <Paragraphs>79</Paragraphs>
  <Slides>7</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7</vt:i4>
      </vt:variant>
    </vt:vector>
  </HeadingPairs>
  <TitlesOfParts>
    <vt:vector size="12" baseType="lpstr">
      <vt:lpstr>Arial</vt:lpstr>
      <vt:lpstr>Calibri</vt:lpstr>
      <vt:lpstr>Calibri Light</vt:lpstr>
      <vt:lpstr>Comic Sans MS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Kimberley Schofield</dc:creator>
  <cp:lastModifiedBy>Rachael Norman</cp:lastModifiedBy>
  <cp:revision>25</cp:revision>
  <dcterms:created xsi:type="dcterms:W3CDTF">2014-05-10T17:53:25Z</dcterms:created>
  <dcterms:modified xsi:type="dcterms:W3CDTF">2020-06-18T07:36:24Z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0x01010041443E85BA137C438EEAFD7FD4AD28F3</vt:lpwstr>
  </property>
</Properties>
</file>