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2" indent="0" algn="ctr">
              <a:buNone/>
              <a:defRPr sz="2000"/>
            </a:lvl2pPr>
            <a:lvl3pPr marL="914423" indent="0" algn="ctr">
              <a:buNone/>
              <a:defRPr sz="1801"/>
            </a:lvl3pPr>
            <a:lvl4pPr marL="1371634" indent="0" algn="ctr">
              <a:buNone/>
              <a:defRPr sz="1600"/>
            </a:lvl4pPr>
            <a:lvl5pPr marL="1828846" indent="0" algn="ctr">
              <a:buNone/>
              <a:defRPr sz="1600"/>
            </a:lvl5pPr>
            <a:lvl6pPr marL="2286057" indent="0" algn="ctr">
              <a:buNone/>
              <a:defRPr sz="1600"/>
            </a:lvl6pPr>
            <a:lvl7pPr marL="2743268" indent="0" algn="ctr">
              <a:buNone/>
              <a:defRPr sz="1600"/>
            </a:lvl7pPr>
            <a:lvl8pPr marL="3200480" indent="0" algn="ctr">
              <a:buNone/>
              <a:defRPr sz="1600"/>
            </a:lvl8pPr>
            <a:lvl9pPr marL="3657692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481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191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3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3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1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6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673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2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8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2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1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2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8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2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586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705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781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2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8" indent="0">
              <a:buNone/>
              <a:defRPr sz="1001"/>
            </a:lvl7pPr>
            <a:lvl8pPr marL="3200480" indent="0">
              <a:buNone/>
              <a:defRPr sz="1001"/>
            </a:lvl8pPr>
            <a:lvl9pPr marL="3657692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439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12" indent="0">
              <a:buNone/>
              <a:defRPr sz="2800"/>
            </a:lvl2pPr>
            <a:lvl3pPr marL="914423" indent="0">
              <a:buNone/>
              <a:defRPr sz="2400"/>
            </a:lvl3pPr>
            <a:lvl4pPr marL="1371634" indent="0">
              <a:buNone/>
              <a:defRPr sz="2000"/>
            </a:lvl4pPr>
            <a:lvl5pPr marL="1828846" indent="0">
              <a:buNone/>
              <a:defRPr sz="2000"/>
            </a:lvl5pPr>
            <a:lvl6pPr marL="2286057" indent="0">
              <a:buNone/>
              <a:defRPr sz="2000"/>
            </a:lvl6pPr>
            <a:lvl7pPr marL="2743268" indent="0">
              <a:buNone/>
              <a:defRPr sz="2000"/>
            </a:lvl7pPr>
            <a:lvl8pPr marL="3200480" indent="0">
              <a:buNone/>
              <a:defRPr sz="2000"/>
            </a:lvl8pPr>
            <a:lvl9pPr marL="3657692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2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8" indent="0">
              <a:buNone/>
              <a:defRPr sz="1001"/>
            </a:lvl7pPr>
            <a:lvl8pPr marL="3200480" indent="0">
              <a:buNone/>
              <a:defRPr sz="1001"/>
            </a:lvl8pPr>
            <a:lvl9pPr marL="3657692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130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39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418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4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4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BCC10-2B24-4FA5-94BF-1B03102299C1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4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110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7" indent="-228607" algn="l" defTabSz="914423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9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1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3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4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42866" y="1395319"/>
            <a:ext cx="9144000" cy="2387600"/>
          </a:xfrm>
        </p:spPr>
        <p:txBody>
          <a:bodyPr/>
          <a:lstStyle/>
          <a:p>
            <a:r>
              <a:rPr lang="en-GB" b="1" dirty="0" err="1"/>
              <a:t>Skellig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509" y="930741"/>
            <a:ext cx="3303622" cy="507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032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1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/>
              <a:t>Lesson 1: </a:t>
            </a:r>
            <a:r>
              <a:rPr lang="en-GB" sz="3600" i="1" dirty="0"/>
              <a:t>2c: Summarise main ideas from more than one paragraph</a:t>
            </a:r>
            <a:endParaRPr lang="en-GB" sz="28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731521" y="1257551"/>
            <a:ext cx="1002952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Read chapter 20 (you will have a copy of chapter 20 on your tables)</a:t>
            </a:r>
          </a:p>
          <a:p>
            <a:endParaRPr lang="en-GB" sz="2800" dirty="0"/>
          </a:p>
          <a:p>
            <a:r>
              <a:rPr lang="en-GB" sz="2800" dirty="0"/>
              <a:t>Today, we would like you to write down what Mina might’ve felt when she saw the creature.</a:t>
            </a:r>
          </a:p>
          <a:p>
            <a:endParaRPr lang="en-GB" sz="2800" dirty="0"/>
          </a:p>
          <a:p>
            <a:r>
              <a:rPr lang="en-GB" sz="2800" b="1" u="sng" dirty="0"/>
              <a:t>Paddling</a:t>
            </a:r>
            <a:r>
              <a:rPr lang="en-GB" sz="2800" dirty="0"/>
              <a:t>: Do a bubble map in your books? Write Mina in the middle and how you think she could’ve felt and what she was thinking when she saw the creature.</a:t>
            </a:r>
          </a:p>
          <a:p>
            <a:r>
              <a:rPr lang="en-GB" sz="2800" b="1" u="sng" dirty="0"/>
              <a:t>Snorkelling</a:t>
            </a:r>
            <a:r>
              <a:rPr lang="en-GB" sz="2800" dirty="0"/>
              <a:t>: Answer the following questions:</a:t>
            </a:r>
          </a:p>
          <a:p>
            <a:pPr marL="514350" indent="-514350">
              <a:buAutoNum type="arabicPeriod"/>
            </a:pPr>
            <a:r>
              <a:rPr lang="en-GB" sz="2800" i="1" dirty="0"/>
              <a:t>What is calcification? </a:t>
            </a:r>
          </a:p>
          <a:p>
            <a:pPr marL="514350" indent="-514350">
              <a:buAutoNum type="arabicPeriod"/>
            </a:pPr>
            <a:r>
              <a:rPr lang="en-GB" sz="2800" i="1" dirty="0"/>
              <a:t>Why did the creature say ‘Not as stupid as she looks’?</a:t>
            </a:r>
          </a:p>
          <a:p>
            <a:r>
              <a:rPr lang="en-GB" sz="2800" b="1" u="sng" dirty="0"/>
              <a:t>Diving</a:t>
            </a:r>
            <a:r>
              <a:rPr lang="en-GB" sz="2800" dirty="0"/>
              <a:t>: Why does the creature want Mina to leave him alone?</a:t>
            </a:r>
          </a:p>
          <a:p>
            <a:pPr marL="514350" indent="-514350">
              <a:buAutoNum type="arabicPeriod"/>
            </a:pPr>
            <a:endParaRPr lang="en-GB" sz="2800" i="1" dirty="0"/>
          </a:p>
        </p:txBody>
      </p:sp>
    </p:spTree>
    <p:extLst>
      <p:ext uri="{BB962C8B-B14F-4D97-AF65-F5344CB8AC3E}">
        <p14:creationId xmlns:p14="http://schemas.microsoft.com/office/powerpoint/2010/main" val="693982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080" y="95618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Lesson 2: </a:t>
            </a:r>
            <a:r>
              <a:rPr lang="en-GB" i="1" dirty="0"/>
              <a:t>2a: Give/ explain the meaning of words in context</a:t>
            </a:r>
            <a:endParaRPr lang="en-GB" sz="3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763" y="1857676"/>
            <a:ext cx="11184556" cy="47163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Read chapter 19.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We would like you to draw Mina’s outline of a bird.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Use the pictures on your desks and p.g.68-69 to help you with your drawings. Make sure you quote from the text!</a:t>
            </a:r>
          </a:p>
        </p:txBody>
      </p:sp>
    </p:spTree>
    <p:extLst>
      <p:ext uri="{BB962C8B-B14F-4D97-AF65-F5344CB8AC3E}">
        <p14:creationId xmlns:p14="http://schemas.microsoft.com/office/powerpoint/2010/main" val="152593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Lesson 3: </a:t>
            </a:r>
            <a:r>
              <a:rPr lang="en-GB" sz="4000" i="1" dirty="0"/>
              <a:t>2d: Make inferences from the text/ explain and justify inferences with evidence from the text.</a:t>
            </a:r>
            <a:endParaRPr lang="en-GB" sz="3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Let’s read chapter 22:</a:t>
            </a:r>
          </a:p>
          <a:p>
            <a:r>
              <a:rPr lang="en-GB" b="1" u="sng" dirty="0"/>
              <a:t>Paddling</a:t>
            </a:r>
            <a:r>
              <a:rPr lang="en-GB" dirty="0"/>
              <a:t>- On </a:t>
            </a:r>
            <a:r>
              <a:rPr lang="en-GB" dirty="0" err="1"/>
              <a:t>p.g.</a:t>
            </a:r>
            <a:r>
              <a:rPr lang="en-GB" dirty="0"/>
              <a:t> 80- what pronoun has been repeated and why?</a:t>
            </a:r>
          </a:p>
          <a:p>
            <a:r>
              <a:rPr lang="en-GB" b="1" u="sng" dirty="0"/>
              <a:t>Snorkelling</a:t>
            </a:r>
            <a:r>
              <a:rPr lang="en-GB" dirty="0"/>
              <a:t>- Why has the author used short sentences on </a:t>
            </a:r>
            <a:r>
              <a:rPr lang="en-GB" dirty="0" err="1"/>
              <a:t>p.g.</a:t>
            </a:r>
            <a:r>
              <a:rPr lang="en-GB" dirty="0"/>
              <a:t> 80?</a:t>
            </a:r>
          </a:p>
          <a:p>
            <a:r>
              <a:rPr lang="en-GB" b="1" u="sng" dirty="0"/>
              <a:t>Diving</a:t>
            </a:r>
            <a:r>
              <a:rPr lang="en-GB" dirty="0"/>
              <a:t>- ‘Her eyes burned with astonishment and joy’ p.g.82. What is the significance of this line? </a:t>
            </a:r>
          </a:p>
        </p:txBody>
      </p:sp>
    </p:spTree>
    <p:extLst>
      <p:ext uri="{BB962C8B-B14F-4D97-AF65-F5344CB8AC3E}">
        <p14:creationId xmlns:p14="http://schemas.microsoft.com/office/powerpoint/2010/main" val="1417780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Lesson 4: </a:t>
            </a:r>
            <a:r>
              <a:rPr lang="en-GB" sz="3600" i="1" dirty="0"/>
              <a:t>2a: Give/ explain the meaning of words in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On page 78, the author describes Michael’s dream.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Today, we would like you to draw what you think his dream might look like. Make sure you use quotes from the text!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418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927" y="51557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/>
              <a:t>Lesson 5: </a:t>
            </a:r>
            <a:r>
              <a:rPr lang="en-US" sz="3100" i="1" dirty="0"/>
              <a:t>2b: Retrieve and record information/ identify key details from fiction and non-fiction</a:t>
            </a:r>
            <a:endParaRPr lang="en-GB" sz="3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CC124B3-4786-4748-BACB-0D5CDE9910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1755230"/>
              </p:ext>
            </p:extLst>
          </p:nvPr>
        </p:nvGraphicFramePr>
        <p:xfrm>
          <a:off x="1367406" y="1459684"/>
          <a:ext cx="6542656" cy="4577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460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6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44490">
                <a:tc>
                  <a:txBody>
                    <a:bodyPr/>
                    <a:lstStyle/>
                    <a:p>
                      <a:r>
                        <a:rPr lang="en-GB" sz="2000" dirty="0"/>
                        <a:t>Mina is presented</a:t>
                      </a:r>
                      <a:r>
                        <a:rPr lang="en-GB" sz="2000" baseline="0" dirty="0"/>
                        <a:t> as being a caring character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8426">
                <a:tc>
                  <a:txBody>
                    <a:bodyPr/>
                    <a:lstStyle/>
                    <a:p>
                      <a:r>
                        <a:rPr lang="en-GB" sz="2000" dirty="0"/>
                        <a:t>Mina is depicted as being </a:t>
                      </a:r>
                      <a:r>
                        <a:rPr lang="en-GB" sz="2000" b="1" dirty="0"/>
                        <a:t>inquisitive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0554">
                <a:tc>
                  <a:txBody>
                    <a:bodyPr/>
                    <a:lstStyle/>
                    <a:p>
                      <a:r>
                        <a:rPr lang="en-GB" sz="2000" dirty="0"/>
                        <a:t>The character of Mina is shown as wanting</a:t>
                      </a:r>
                      <a:r>
                        <a:rPr lang="en-GB" sz="2000" baseline="0" dirty="0"/>
                        <a:t> to protect </a:t>
                      </a:r>
                      <a:r>
                        <a:rPr lang="en-GB" sz="2000" baseline="0" dirty="0" err="1"/>
                        <a:t>Skellig</a:t>
                      </a:r>
                      <a:r>
                        <a:rPr lang="en-GB" sz="2000" baseline="0" dirty="0"/>
                        <a:t>.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4490">
                <a:tc>
                  <a:txBody>
                    <a:bodyPr/>
                    <a:lstStyle/>
                    <a:p>
                      <a:r>
                        <a:rPr lang="en-GB" sz="2000" dirty="0"/>
                        <a:t>Mina is revealed as</a:t>
                      </a:r>
                      <a:r>
                        <a:rPr lang="en-GB" sz="2000" baseline="0" dirty="0"/>
                        <a:t> being close to nature and animal like.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AutoShape 5">
            <a:extLst>
              <a:ext uri="{FF2B5EF4-FFF2-40B4-BE49-F238E27FC236}">
                <a16:creationId xmlns:a16="http://schemas.microsoft.com/office/drawing/2014/main" id="{7842A99E-847F-4D51-83E5-CD02CFD552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9406" y="1459684"/>
            <a:ext cx="5943600" cy="1219200"/>
          </a:xfrm>
          <a:prstGeom prst="wedgeRoundRectCallout">
            <a:avLst>
              <a:gd name="adj1" fmla="val 50030"/>
              <a:gd name="adj2" fmla="val -22244"/>
              <a:gd name="adj3" fmla="val 16667"/>
            </a:avLst>
          </a:prstGeom>
          <a:gradFill rotWithShape="0">
            <a:gsLst>
              <a:gs pos="0">
                <a:srgbClr val="FFCC00"/>
              </a:gs>
              <a:gs pos="100000">
                <a:schemeClr val="bg1"/>
              </a:gs>
            </a:gsLst>
            <a:lin ang="5400000" scaled="1"/>
          </a:gradFill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Find a quote to match each of these points in chapter 22 only.</a:t>
            </a:r>
          </a:p>
        </p:txBody>
      </p:sp>
    </p:spTree>
    <p:extLst>
      <p:ext uri="{BB962C8B-B14F-4D97-AF65-F5344CB8AC3E}">
        <p14:creationId xmlns:p14="http://schemas.microsoft.com/office/powerpoint/2010/main" val="2899667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BC608-F38B-4D40-B56F-28F422418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978" y="79899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Answers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EC092BE-D366-4BDB-B6A5-9854E015C5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462429"/>
              </p:ext>
            </p:extLst>
          </p:nvPr>
        </p:nvGraphicFramePr>
        <p:xfrm>
          <a:off x="2040548" y="1024706"/>
          <a:ext cx="8429684" cy="563594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148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48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81069">
                <a:tc>
                  <a:txBody>
                    <a:bodyPr/>
                    <a:lstStyle/>
                    <a:p>
                      <a:r>
                        <a:rPr lang="en-GB" sz="2800" dirty="0"/>
                        <a:t>Mina is presented</a:t>
                      </a:r>
                      <a:r>
                        <a:rPr lang="en-GB" sz="2800" baseline="0" dirty="0"/>
                        <a:t> as being a caring character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/>
                        <a:t>  “she kissed his pale cheek”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1069">
                <a:tc>
                  <a:txBody>
                    <a:bodyPr/>
                    <a:lstStyle/>
                    <a:p>
                      <a:r>
                        <a:rPr lang="en-GB" sz="2800" dirty="0"/>
                        <a:t>Mina is depicted as being </a:t>
                      </a:r>
                      <a:r>
                        <a:rPr lang="en-GB" sz="2800" b="1" dirty="0"/>
                        <a:t>inquisitive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“ Extraordinary,</a:t>
                      </a:r>
                      <a:r>
                        <a:rPr lang="en-GB" sz="2400" baseline="0" dirty="0"/>
                        <a:t> extraordinary being”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1069">
                <a:tc>
                  <a:txBody>
                    <a:bodyPr/>
                    <a:lstStyle/>
                    <a:p>
                      <a:r>
                        <a:rPr lang="en-GB" sz="2800" dirty="0"/>
                        <a:t>The character of Mina is shown as wanting</a:t>
                      </a:r>
                      <a:r>
                        <a:rPr lang="en-GB" sz="2800" baseline="0" dirty="0"/>
                        <a:t> to protect </a:t>
                      </a:r>
                      <a:r>
                        <a:rPr lang="en-GB" sz="2800" baseline="0" dirty="0" err="1"/>
                        <a:t>Skellig</a:t>
                      </a:r>
                      <a:r>
                        <a:rPr lang="en-GB" sz="2800" baseline="0" dirty="0"/>
                        <a:t>.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“We’re taking you to safety”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1069">
                <a:tc>
                  <a:txBody>
                    <a:bodyPr/>
                    <a:lstStyle/>
                    <a:p>
                      <a:r>
                        <a:rPr lang="en-GB" sz="2800" dirty="0"/>
                        <a:t>Mina is revealed as</a:t>
                      </a:r>
                      <a:r>
                        <a:rPr lang="en-GB" sz="2800" baseline="0" dirty="0"/>
                        <a:t> being close to nature and animal like.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“Mina in the wilderness with her hands against</a:t>
                      </a:r>
                      <a:r>
                        <a:rPr lang="en-GB" sz="2400" baseline="0" dirty="0"/>
                        <a:t> her face”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1069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</a:rPr>
                        <a:t>Mina is not afraid of danger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89804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b35d852d-e68f-4799-b1d8-e0dc4642f4be" xsi:nil="true"/>
    <LMS_Mappings xmlns="b35d852d-e68f-4799-b1d8-e0dc4642f4be" xsi:nil="true"/>
    <CultureName xmlns="b35d852d-e68f-4799-b1d8-e0dc4642f4be" xsi:nil="true"/>
    <Owner xmlns="b35d852d-e68f-4799-b1d8-e0dc4642f4be">
      <UserInfo>
        <DisplayName/>
        <AccountId xsi:nil="true"/>
        <AccountType/>
      </UserInfo>
    </Owner>
    <Students xmlns="b35d852d-e68f-4799-b1d8-e0dc4642f4be">
      <UserInfo>
        <DisplayName/>
        <AccountId xsi:nil="true"/>
        <AccountType/>
      </UserInfo>
    </Students>
    <Student_Groups xmlns="b35d852d-e68f-4799-b1d8-e0dc4642f4be">
      <UserInfo>
        <DisplayName/>
        <AccountId xsi:nil="true"/>
        <AccountType/>
      </UserInfo>
    </Student_Groups>
    <AppVersion xmlns="b35d852d-e68f-4799-b1d8-e0dc4642f4be" xsi:nil="true"/>
    <IsNotebookLocked xmlns="b35d852d-e68f-4799-b1d8-e0dc4642f4be" xsi:nil="true"/>
    <NotebookType xmlns="b35d852d-e68f-4799-b1d8-e0dc4642f4be" xsi:nil="true"/>
    <TeamsChannelId xmlns="b35d852d-e68f-4799-b1d8-e0dc4642f4be" xsi:nil="true"/>
    <FolderType xmlns="b35d852d-e68f-4799-b1d8-e0dc4642f4be" xsi:nil="true"/>
    <Teachers xmlns="b35d852d-e68f-4799-b1d8-e0dc4642f4be">
      <UserInfo>
        <DisplayName/>
        <AccountId xsi:nil="true"/>
        <AccountType/>
      </UserInfo>
    </Teachers>
    <Distribution_Groups xmlns="b35d852d-e68f-4799-b1d8-e0dc4642f4be" xsi:nil="true"/>
    <Templates xmlns="b35d852d-e68f-4799-b1d8-e0dc4642f4be" xsi:nil="true"/>
    <Self_Registration_Enabled xmlns="b35d852d-e68f-4799-b1d8-e0dc4642f4be" xsi:nil="true"/>
    <Has_Teacher_Only_SectionGroup xmlns="b35d852d-e68f-4799-b1d8-e0dc4642f4be" xsi:nil="true"/>
    <DefaultSectionNames xmlns="b35d852d-e68f-4799-b1d8-e0dc4642f4be" xsi:nil="true"/>
    <Is_Collaboration_Space_Locked xmlns="b35d852d-e68f-4799-b1d8-e0dc4642f4be" xsi:nil="true"/>
    <Invited_Students xmlns="b35d852d-e68f-4799-b1d8-e0dc4642f4be" xsi:nil="true"/>
    <Math_Settings xmlns="b35d852d-e68f-4799-b1d8-e0dc4642f4be" xsi:nil="true"/>
    <Invited_Teachers xmlns="b35d852d-e68f-4799-b1d8-e0dc4642f4b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33" ma:contentTypeDescription="Create a new document." ma:contentTypeScope="" ma:versionID="d2837f560fdd8c18fe0b4f84f89ec473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a10687da0a0eb4ca2ac0f56e994a0384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D1E1C1-B0B6-4ED1-B91C-B0D7A34D01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509A70-8AC0-481F-851A-032254BDFC59}">
  <ds:schemaRefs>
    <ds:schemaRef ds:uri="http://purl.org/dc/elements/1.1/"/>
    <ds:schemaRef ds:uri="http://schemas.microsoft.com/office/2006/metadata/properties"/>
    <ds:schemaRef ds:uri="1287378b-fa1e-4e4c-a4fc-4ccf83d67a30"/>
    <ds:schemaRef ds:uri="http://schemas.microsoft.com/office/2006/documentManagement/types"/>
    <ds:schemaRef ds:uri="b35d852d-e68f-4799-b1d8-e0dc4642f4be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FA94F3C-5B16-488B-BEE9-94AC8763F1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384</TotalTime>
  <Words>453</Words>
  <Application>Microsoft Office PowerPoint</Application>
  <PresentationFormat>Widescreen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Skellig</vt:lpstr>
      <vt:lpstr>Lesson 1: 2c: Summarise main ideas from more than one paragraph</vt:lpstr>
      <vt:lpstr>Lesson 2: 2a: Give/ explain the meaning of words in context</vt:lpstr>
      <vt:lpstr>Lesson 3: 2d: Make inferences from the text/ explain and justify inferences with evidence from the text.</vt:lpstr>
      <vt:lpstr>Lesson 4: 2a: Give/ explain the meaning of words in context</vt:lpstr>
      <vt:lpstr>Lesson 5: 2b: Retrieve and record information/ identify key details from fiction and non-fiction</vt:lpstr>
      <vt:lpstr>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Street child</dc:title>
  <dc:creator>Taiyibha Ahmed</dc:creator>
  <cp:lastModifiedBy>Taiyibha Ahmed</cp:lastModifiedBy>
  <cp:revision>15</cp:revision>
  <dcterms:created xsi:type="dcterms:W3CDTF">2020-12-18T16:02:44Z</dcterms:created>
  <dcterms:modified xsi:type="dcterms:W3CDTF">2021-03-14T10:36:57Z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