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4" r:id="rId4"/>
    <p:sldId id="284" r:id="rId5"/>
    <p:sldId id="280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81" r:id="rId14"/>
    <p:sldId id="283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pitchFamily="2" charset="0"/>
      <p:bold r:id="rId24"/>
    </p:embeddedFont>
    <p:embeddedFont>
      <p:font typeface="HfW precursive" panose="00000500000000000000" pitchFamily="2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DAA"/>
    <a:srgbClr val="F979B2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1014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ytjmp3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8299" y="3002507"/>
            <a:ext cx="6728346" cy="55955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/>
              <a:t>Year 3 Science</a:t>
            </a:r>
            <a:endParaRPr lang="en-GB" sz="4800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09058" y="2114797"/>
            <a:ext cx="4579917" cy="457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6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52732" y="2498764"/>
            <a:ext cx="8220075" cy="99430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3600" u="sng" dirty="0" smtClean="0">
                <a:latin typeface="HfW precursive" panose="00000500000000000000" pitchFamily="2" charset="0"/>
              </a:rPr>
              <a:t>Wednes</a:t>
            </a:r>
            <a:r>
              <a:rPr lang="en-GB" sz="3600" u="sng" dirty="0" smtClean="0">
                <a:latin typeface="HfW precursive" panose="00000500000000000000" pitchFamily="2" charset="0"/>
              </a:rPr>
              <a:t>day 9</a:t>
            </a:r>
            <a:r>
              <a:rPr lang="en-GB" sz="3600" u="sng" baseline="30000" dirty="0" smtClean="0">
                <a:latin typeface="HfW precursive" panose="00000500000000000000" pitchFamily="2" charset="0"/>
              </a:rPr>
              <a:t>th</a:t>
            </a:r>
            <a:r>
              <a:rPr lang="en-GB" sz="3600" u="sng" dirty="0" smtClean="0">
                <a:latin typeface="HfW precursive" panose="00000500000000000000" pitchFamily="2" charset="0"/>
              </a:rPr>
              <a:t> </a:t>
            </a:r>
            <a:r>
              <a:rPr lang="en-GB" sz="3600" u="sng" dirty="0" smtClean="0">
                <a:latin typeface="HfW precursive" panose="00000500000000000000" pitchFamily="2" charset="0"/>
              </a:rPr>
              <a:t>February 2022</a:t>
            </a:r>
            <a:br>
              <a:rPr lang="en-GB" sz="3600" u="sng" dirty="0" smtClean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L.O: Identify </a:t>
            </a:r>
            <a:r>
              <a:rPr lang="en-GB" sz="1600" u="sng" dirty="0">
                <a:latin typeface="HfW precursive" panose="00000500000000000000" pitchFamily="2" charset="0"/>
              </a:rPr>
              <a:t>that animals, including humans, need the right types and amount of nutrition, and that they cannot make their own food; they get nutrition from what they eat</a:t>
            </a:r>
            <a:r>
              <a:rPr lang="en-GB" sz="1600" u="sng" dirty="0" smtClean="0">
                <a:latin typeface="HfW precursive" panose="00000500000000000000" pitchFamily="2" charset="0"/>
              </a:rPr>
              <a:t>.</a:t>
            </a:r>
            <a:r>
              <a:rPr lang="en-GB" sz="1600" u="sng" dirty="0">
                <a:latin typeface="HfW precursive" panose="00000500000000000000" pitchFamily="2" charset="0"/>
              </a:rPr>
              <a:t/>
            </a:r>
            <a:br>
              <a:rPr lang="en-GB" sz="1600" u="sng" dirty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L.O: Gather</a:t>
            </a:r>
            <a:r>
              <a:rPr lang="en-GB" sz="1600" u="sng" dirty="0">
                <a:latin typeface="HfW precursive" panose="00000500000000000000" pitchFamily="2" charset="0"/>
              </a:rPr>
              <a:t>, record, classify and present data in a variety of ways to help answer questions.</a:t>
            </a:r>
            <a:br>
              <a:rPr lang="en-GB" sz="1600" u="sng" dirty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L.O: Record </a:t>
            </a:r>
            <a:r>
              <a:rPr lang="en-GB" sz="1600" u="sng" dirty="0">
                <a:latin typeface="HfW precursive" panose="00000500000000000000" pitchFamily="2" charset="0"/>
              </a:rPr>
              <a:t>findings using simple scientific language, bar charts, and tables</a:t>
            </a:r>
            <a:r>
              <a:rPr lang="en-GB" sz="1600" u="sng" dirty="0" smtClean="0">
                <a:latin typeface="HfW precursive" panose="00000500000000000000" pitchFamily="2" charset="0"/>
              </a:rPr>
              <a:t>.</a:t>
            </a:r>
            <a:br>
              <a:rPr lang="en-GB" sz="1600" u="sng" dirty="0" smtClean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C: Animals Including Humans</a:t>
            </a:r>
            <a:r>
              <a:rPr lang="en-GB" u="sng" dirty="0"/>
              <a:t/>
            </a:r>
            <a:br>
              <a:rPr lang="en-GB" u="sng" dirty="0"/>
            </a:br>
            <a:endParaRPr lang="en-GB" sz="3600" u="sng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678" y="4165862"/>
            <a:ext cx="3371850" cy="185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66129" y="842925"/>
            <a:ext cx="8220075" cy="994306"/>
          </a:xfrm>
        </p:spPr>
        <p:txBody>
          <a:bodyPr/>
          <a:lstStyle/>
          <a:p>
            <a:r>
              <a:rPr lang="en-GB" sz="3600" dirty="0" smtClean="0">
                <a:latin typeface="HfW precursive" panose="00000500000000000000" pitchFamily="2" charset="0"/>
              </a:rPr>
              <a:t>Let’s </a:t>
            </a:r>
            <a:r>
              <a:rPr lang="en-GB" sz="3600" dirty="0" smtClean="0">
                <a:latin typeface="HfW precursive" panose="00000500000000000000" pitchFamily="2" charset="0"/>
              </a:rPr>
              <a:t>recap!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11" y="4634318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620970" y="3943242"/>
            <a:ext cx="459479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83950" y="329414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HfW precursive" panose="00000500000000000000" pitchFamily="2" charset="0"/>
              </a:rPr>
              <a:t>What do we need know about our clients so far?</a:t>
            </a:r>
          </a:p>
          <a:p>
            <a:endParaRPr lang="en-GB" sz="3600" dirty="0">
              <a:latin typeface="HfW precursive" panose="00000500000000000000" pitchFamily="2" charset="0"/>
            </a:endParaRPr>
          </a:p>
          <a:p>
            <a:r>
              <a:rPr lang="en-GB" sz="3600" dirty="0" smtClean="0">
                <a:latin typeface="HfW precursive" panose="00000500000000000000" pitchFamily="2" charset="0"/>
              </a:rPr>
              <a:t>Did they eat their five a day?</a:t>
            </a:r>
          </a:p>
          <a:p>
            <a:endParaRPr lang="en-GB" sz="3600" dirty="0">
              <a:latin typeface="HfW precursive" panose="00000500000000000000" pitchFamily="2" charset="0"/>
            </a:endParaRPr>
          </a:p>
          <a:p>
            <a:r>
              <a:rPr lang="en-GB" sz="3600" dirty="0" smtClean="0">
                <a:latin typeface="HfW precursive" panose="00000500000000000000" pitchFamily="2" charset="0"/>
              </a:rPr>
              <a:t>How could they improve their diet?</a:t>
            </a:r>
            <a:endParaRPr lang="en-GB" sz="36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52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66129" y="842925"/>
            <a:ext cx="8220075" cy="994306"/>
          </a:xfrm>
        </p:spPr>
        <p:txBody>
          <a:bodyPr/>
          <a:lstStyle/>
          <a:p>
            <a:r>
              <a:rPr lang="en-GB" sz="3600" dirty="0" smtClean="0">
                <a:latin typeface="HfW precursive" panose="00000500000000000000" pitchFamily="2" charset="0"/>
              </a:rPr>
              <a:t>Let’s </a:t>
            </a:r>
            <a:r>
              <a:rPr lang="en-GB" sz="3600" dirty="0" smtClean="0">
                <a:latin typeface="HfW precursive" panose="00000500000000000000" pitchFamily="2" charset="0"/>
              </a:rPr>
              <a:t>recap!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11" y="4634318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620970" y="3943242"/>
            <a:ext cx="459479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66129" y="3084160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HfW precursive" panose="00000500000000000000" pitchFamily="2" charset="0"/>
              </a:rPr>
              <a:t>Apart from fruit and vegetables, what else do our clients need to stay fit and healthy? </a:t>
            </a:r>
            <a:endParaRPr lang="en-GB" sz="36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67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41193" y="1827839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b="0" u="sng" dirty="0">
                <a:hlinkClick r:id="rId3"/>
              </a:rPr>
              <a:t>Five types of food - KS2 Design and Technology - BBC </a:t>
            </a:r>
            <a:r>
              <a:rPr lang="en-GB" b="0" u="sng" dirty="0" err="1" smtClean="0">
                <a:hlinkClick r:id="rId3"/>
              </a:rPr>
              <a:t>Bitesize</a:t>
            </a:r>
            <a:r>
              <a:rPr lang="en-GB" b="0" u="sng" dirty="0" smtClean="0"/>
              <a:t> </a:t>
            </a:r>
            <a:endParaRPr lang="en-GB" sz="36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02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579438"/>
            <a:ext cx="8085137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1"/>
          <p:cNvSpPr txBox="1">
            <a:spLocks noChangeArrowheads="1"/>
          </p:cNvSpPr>
          <p:nvPr/>
        </p:nvSpPr>
        <p:spPr bwMode="auto">
          <a:xfrm>
            <a:off x="1006475" y="808038"/>
            <a:ext cx="1185863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/>
            <a:r>
              <a:rPr lang="en-GB" altLang="en-US" sz="900" b="1">
                <a:solidFill>
                  <a:srgbClr val="0070C0"/>
                </a:solidFill>
              </a:rPr>
              <a:t>Check the label on packaged foods</a:t>
            </a:r>
          </a:p>
        </p:txBody>
      </p:sp>
      <p:sp>
        <p:nvSpPr>
          <p:cNvPr id="4" name="Rectangle 3"/>
          <p:cNvSpPr/>
          <p:nvPr/>
        </p:nvSpPr>
        <p:spPr>
          <a:xfrm rot="18833066">
            <a:off x="2008981" y="2472532"/>
            <a:ext cx="366713" cy="146050"/>
          </a:xfrm>
          <a:prstGeom prst="rect">
            <a:avLst/>
          </a:prstGeom>
          <a:solidFill>
            <a:srgbClr val="069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1" name="TextBox 2"/>
          <p:cNvSpPr txBox="1">
            <a:spLocks noChangeArrowheads="1"/>
          </p:cNvSpPr>
          <p:nvPr/>
        </p:nvSpPr>
        <p:spPr bwMode="auto">
          <a:xfrm rot="-3041211">
            <a:off x="2023268" y="2409032"/>
            <a:ext cx="3984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800">
                <a:latin typeface="Twinkl SemiBold" pitchFamily="2" charset="0"/>
              </a:rPr>
              <a:t>fruit </a:t>
            </a:r>
            <a:endParaRPr lang="en-GB" altLang="en-US" sz="900">
              <a:latin typeface="Twinkl SemiBold" pitchFamily="2" charset="0"/>
            </a:endParaRPr>
          </a:p>
        </p:txBody>
      </p:sp>
      <p:sp>
        <p:nvSpPr>
          <p:cNvPr id="5" name="Oval 4"/>
          <p:cNvSpPr/>
          <p:nvPr/>
        </p:nvSpPr>
        <p:spPr>
          <a:xfrm rot="1002168">
            <a:off x="5160963" y="1546225"/>
            <a:ext cx="485775" cy="204788"/>
          </a:xfrm>
          <a:prstGeom prst="ellipse">
            <a:avLst/>
          </a:prstGeom>
          <a:solidFill>
            <a:srgbClr val="FCEC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DED09"/>
              </a:solidFill>
            </a:endParaRPr>
          </a:p>
        </p:txBody>
      </p:sp>
      <p:sp>
        <p:nvSpPr>
          <p:cNvPr id="9223" name="TextBox 5"/>
          <p:cNvSpPr txBox="1">
            <a:spLocks noChangeArrowheads="1"/>
          </p:cNvSpPr>
          <p:nvPr/>
        </p:nvSpPr>
        <p:spPr bwMode="auto">
          <a:xfrm rot="803018">
            <a:off x="5137150" y="1528763"/>
            <a:ext cx="5984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800">
                <a:latin typeface="Twinkl SemiBold" pitchFamily="2" charset="0"/>
              </a:rPr>
              <a:t>potatoes,</a:t>
            </a:r>
            <a:endParaRPr lang="en-GB" altLang="en-US" sz="900">
              <a:latin typeface="Twinkl SemiBold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 rot="20830084">
            <a:off x="5127625" y="5353050"/>
            <a:ext cx="317500" cy="133350"/>
          </a:xfrm>
          <a:prstGeom prst="rect">
            <a:avLst/>
          </a:prstGeom>
          <a:solidFill>
            <a:srgbClr val="0078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5" name="TextBox 7"/>
          <p:cNvSpPr txBox="1">
            <a:spLocks noChangeArrowheads="1"/>
          </p:cNvSpPr>
          <p:nvPr/>
        </p:nvSpPr>
        <p:spPr bwMode="auto">
          <a:xfrm rot="-737028">
            <a:off x="5089525" y="5289550"/>
            <a:ext cx="596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800">
                <a:solidFill>
                  <a:schemeClr val="bg1"/>
                </a:solidFill>
                <a:latin typeface="Twinkl SemiBold" pitchFamily="2" charset="0"/>
              </a:rPr>
              <a:t>dairy,</a:t>
            </a:r>
            <a:endParaRPr lang="en-GB" altLang="en-US" sz="90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830253">
            <a:off x="3019425" y="5149850"/>
            <a:ext cx="277813" cy="106363"/>
          </a:xfrm>
          <a:prstGeom prst="rect">
            <a:avLst/>
          </a:prstGeom>
          <a:solidFill>
            <a:srgbClr val="E61A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7" name="TextBox 8"/>
          <p:cNvSpPr txBox="1">
            <a:spLocks noChangeArrowheads="1"/>
          </p:cNvSpPr>
          <p:nvPr/>
        </p:nvSpPr>
        <p:spPr bwMode="auto">
          <a:xfrm rot="1463418">
            <a:off x="2932113" y="5108575"/>
            <a:ext cx="5984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800" b="1">
                <a:solidFill>
                  <a:schemeClr val="bg1"/>
                </a:solidFill>
                <a:latin typeface="Twinkl SemiBold" pitchFamily="2" charset="0"/>
              </a:rPr>
              <a:t>beans,</a:t>
            </a:r>
            <a:endParaRPr lang="en-GB" altLang="en-US" sz="900" b="1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94563" y="5119688"/>
            <a:ext cx="160337" cy="107950"/>
          </a:xfrm>
          <a:prstGeom prst="rect">
            <a:avLst/>
          </a:prstGeom>
          <a:solidFill>
            <a:srgbClr val="6B2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9" name="TextBox 9"/>
          <p:cNvSpPr txBox="1">
            <a:spLocks noChangeArrowheads="1"/>
          </p:cNvSpPr>
          <p:nvPr/>
        </p:nvSpPr>
        <p:spPr bwMode="auto">
          <a:xfrm>
            <a:off x="7229475" y="5064125"/>
            <a:ext cx="598488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800">
                <a:solidFill>
                  <a:schemeClr val="bg1"/>
                </a:solidFill>
                <a:latin typeface="Twinkl SemiBold" pitchFamily="2" charset="0"/>
              </a:rPr>
              <a:t>oil,</a:t>
            </a:r>
            <a:endParaRPr lang="en-GB" altLang="en-US" sz="90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9230" name="TextBox 13"/>
          <p:cNvSpPr txBox="1">
            <a:spLocks noChangeArrowheads="1"/>
          </p:cNvSpPr>
          <p:nvPr/>
        </p:nvSpPr>
        <p:spPr bwMode="auto">
          <a:xfrm>
            <a:off x="7424738" y="3551238"/>
            <a:ext cx="4476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000"/>
              <a:t>.</a:t>
            </a:r>
          </a:p>
        </p:txBody>
      </p:sp>
      <p:sp>
        <p:nvSpPr>
          <p:cNvPr id="9231" name="TextBox 14"/>
          <p:cNvSpPr txBox="1">
            <a:spLocks noChangeArrowheads="1"/>
          </p:cNvSpPr>
          <p:nvPr/>
        </p:nvSpPr>
        <p:spPr bwMode="auto">
          <a:xfrm>
            <a:off x="6227763" y="5300663"/>
            <a:ext cx="4476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000"/>
              <a:t>.</a:t>
            </a:r>
          </a:p>
        </p:txBody>
      </p:sp>
      <p:sp>
        <p:nvSpPr>
          <p:cNvPr id="9232" name="TextBox 15"/>
          <p:cNvSpPr txBox="1">
            <a:spLocks noChangeArrowheads="1"/>
          </p:cNvSpPr>
          <p:nvPr/>
        </p:nvSpPr>
        <p:spPr bwMode="auto">
          <a:xfrm>
            <a:off x="8143875" y="5349875"/>
            <a:ext cx="4476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000">
                <a:solidFill>
                  <a:srgbClr val="0078BC"/>
                </a:solidFill>
              </a:rPr>
              <a:t>.</a:t>
            </a:r>
          </a:p>
        </p:txBody>
      </p:sp>
      <p:sp>
        <p:nvSpPr>
          <p:cNvPr id="9233" name="TextBox 12"/>
          <p:cNvSpPr txBox="1">
            <a:spLocks noChangeArrowheads="1"/>
          </p:cNvSpPr>
          <p:nvPr/>
        </p:nvSpPr>
        <p:spPr bwMode="auto">
          <a:xfrm>
            <a:off x="3948113" y="1255713"/>
            <a:ext cx="3937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1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0961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Carbohydrates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89" t="10847" r="9814" b="21323"/>
          <a:stretch>
            <a:fillRect/>
          </a:stretch>
        </p:blipFill>
        <p:spPr bwMode="auto">
          <a:xfrm>
            <a:off x="2543175" y="1379538"/>
            <a:ext cx="4267200" cy="495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3"/>
          <p:cNvSpPr txBox="1">
            <a:spLocks noChangeArrowheads="1"/>
          </p:cNvSpPr>
          <p:nvPr/>
        </p:nvSpPr>
        <p:spPr bwMode="auto">
          <a:xfrm rot="706569">
            <a:off x="3332163" y="1801813"/>
            <a:ext cx="701675" cy="246062"/>
          </a:xfrm>
          <a:prstGeom prst="rect">
            <a:avLst/>
          </a:prstGeom>
          <a:solidFill>
            <a:srgbClr val="FBEC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r"/>
            <a:r>
              <a:rPr lang="en-GB" altLang="en-US" sz="1000">
                <a:latin typeface="Twinkl SemiBold" pitchFamily="2" charset="0"/>
              </a:rPr>
              <a:t>potatoes</a:t>
            </a:r>
            <a:r>
              <a:rPr lang="en-GB" altLang="en-US" sz="900">
                <a:latin typeface="Twinkl SemiBold" pitchFamily="2" charset="0"/>
              </a:rPr>
              <a:t>,</a:t>
            </a:r>
            <a:endParaRPr lang="en-GB" altLang="en-US" sz="1000">
              <a:latin typeface="Twinkl SemiBold" pitchFamily="2" charset="0"/>
            </a:endParaRPr>
          </a:p>
        </p:txBody>
      </p:sp>
      <p:sp>
        <p:nvSpPr>
          <p:cNvPr id="10245" name="TextBox 4"/>
          <p:cNvSpPr txBox="1">
            <a:spLocks noChangeArrowheads="1"/>
          </p:cNvSpPr>
          <p:nvPr/>
        </p:nvSpPr>
        <p:spPr bwMode="auto">
          <a:xfrm>
            <a:off x="6310313" y="4425950"/>
            <a:ext cx="4476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0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0960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Fruit and Vegetables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4" t="12288" r="48705" b="18050"/>
          <a:stretch>
            <a:fillRect/>
          </a:stretch>
        </p:blipFill>
        <p:spPr bwMode="auto">
          <a:xfrm>
            <a:off x="2159000" y="1473200"/>
            <a:ext cx="3929063" cy="48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3"/>
          <p:cNvSpPr txBox="1">
            <a:spLocks noChangeArrowheads="1"/>
          </p:cNvSpPr>
          <p:nvPr/>
        </p:nvSpPr>
        <p:spPr bwMode="auto">
          <a:xfrm>
            <a:off x="5194300" y="1473200"/>
            <a:ext cx="4492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000"/>
              <a:t>.</a:t>
            </a:r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 rot="-3041211">
            <a:off x="2820194" y="2902744"/>
            <a:ext cx="430213" cy="231775"/>
          </a:xfrm>
          <a:prstGeom prst="rect">
            <a:avLst/>
          </a:prstGeom>
          <a:solidFill>
            <a:srgbClr val="1790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900">
                <a:latin typeface="Twinkl SemiBold" pitchFamily="2" charset="0"/>
              </a:rPr>
              <a:t>fruit </a:t>
            </a:r>
          </a:p>
        </p:txBody>
      </p:sp>
    </p:spTree>
    <p:extLst>
      <p:ext uri="{BB962C8B-B14F-4D97-AF65-F5344CB8AC3E}">
        <p14:creationId xmlns:p14="http://schemas.microsoft.com/office/powerpoint/2010/main" val="1553746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00113"/>
          </a:xfrm>
        </p:spPr>
        <p:txBody>
          <a:bodyPr/>
          <a:lstStyle/>
          <a:p>
            <a:pPr eaLnBrk="1" hangingPunct="1"/>
            <a:r>
              <a:rPr lang="en-GB" altLang="en-US" sz="2800" smtClean="0"/>
              <a:t>Beans, Pulses, Fish, Meat and Other Proteins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59" t="50000" r="43333"/>
          <a:stretch>
            <a:fillRect/>
          </a:stretch>
        </p:blipFill>
        <p:spPr bwMode="auto">
          <a:xfrm>
            <a:off x="2192338" y="1625600"/>
            <a:ext cx="3895725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3"/>
          <p:cNvSpPr txBox="1">
            <a:spLocks noChangeArrowheads="1"/>
          </p:cNvSpPr>
          <p:nvPr/>
        </p:nvSpPr>
        <p:spPr bwMode="auto">
          <a:xfrm rot="1702279">
            <a:off x="2727325" y="4344988"/>
            <a:ext cx="433388" cy="230187"/>
          </a:xfrm>
          <a:prstGeom prst="rect">
            <a:avLst/>
          </a:prstGeom>
          <a:solidFill>
            <a:srgbClr val="E6137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endParaRPr lang="en-GB" altLang="en-US" sz="90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 rot="19017402">
            <a:off x="2644775" y="4300538"/>
            <a:ext cx="282575" cy="165100"/>
          </a:xfrm>
          <a:prstGeom prst="rect">
            <a:avLst/>
          </a:prstGeom>
          <a:solidFill>
            <a:srgbClr val="E61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TextBox 4"/>
          <p:cNvSpPr txBox="1"/>
          <p:nvPr/>
        </p:nvSpPr>
        <p:spPr>
          <a:xfrm rot="1273896">
            <a:off x="2662238" y="4373563"/>
            <a:ext cx="588962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1050" dirty="0">
                <a:solidFill>
                  <a:schemeClr val="bg1"/>
                </a:solidFill>
                <a:latin typeface="Twinkl SemiBold" pitchFamily="2" charset="0"/>
              </a:rPr>
              <a:t>beans</a:t>
            </a:r>
            <a:r>
              <a:rPr lang="en-GB" sz="1000" dirty="0">
                <a:solidFill>
                  <a:schemeClr val="bg1"/>
                </a:solidFill>
                <a:latin typeface="Twinkl SemiBold" pitchFamily="2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513352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 Dairy and Alternatives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50523" r="26482" b="7181"/>
          <a:stretch>
            <a:fillRect/>
          </a:stretch>
        </p:blipFill>
        <p:spPr bwMode="auto">
          <a:xfrm>
            <a:off x="3151188" y="2082800"/>
            <a:ext cx="30924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5868988" y="5114925"/>
            <a:ext cx="4476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000"/>
              <a:t>.</a:t>
            </a:r>
          </a:p>
        </p:txBody>
      </p:sp>
      <p:sp>
        <p:nvSpPr>
          <p:cNvPr id="13317" name="TextBox 4"/>
          <p:cNvSpPr txBox="1">
            <a:spLocks noChangeArrowheads="1"/>
          </p:cNvSpPr>
          <p:nvPr/>
        </p:nvSpPr>
        <p:spPr bwMode="auto">
          <a:xfrm rot="-778087">
            <a:off x="3973513" y="5053013"/>
            <a:ext cx="612775" cy="306387"/>
          </a:xfrm>
          <a:prstGeom prst="rect">
            <a:avLst/>
          </a:prstGeom>
          <a:solidFill>
            <a:srgbClr val="0E71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400">
                <a:solidFill>
                  <a:schemeClr val="bg1"/>
                </a:solidFill>
                <a:latin typeface="Twinkl SemiBold" pitchFamily="2" charset="0"/>
              </a:rPr>
              <a:t>dairy</a:t>
            </a:r>
          </a:p>
        </p:txBody>
      </p:sp>
    </p:spTree>
    <p:extLst>
      <p:ext uri="{BB962C8B-B14F-4D97-AF65-F5344CB8AC3E}">
        <p14:creationId xmlns:p14="http://schemas.microsoft.com/office/powerpoint/2010/main" val="4186944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43" t="54713"/>
          <a:stretch>
            <a:fillRect/>
          </a:stretch>
        </p:blipFill>
        <p:spPr bwMode="auto">
          <a:xfrm>
            <a:off x="2484438" y="2413000"/>
            <a:ext cx="4165600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133975" y="4010025"/>
            <a:ext cx="161925" cy="109538"/>
          </a:xfrm>
          <a:prstGeom prst="rect">
            <a:avLst/>
          </a:prstGeom>
          <a:solidFill>
            <a:srgbClr val="672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34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Oil and Spreads</a:t>
            </a:r>
          </a:p>
        </p:txBody>
      </p:sp>
      <p:sp>
        <p:nvSpPr>
          <p:cNvPr id="14341" name="TextBox 3"/>
          <p:cNvSpPr txBox="1">
            <a:spLocks noChangeArrowheads="1"/>
          </p:cNvSpPr>
          <p:nvPr/>
        </p:nvSpPr>
        <p:spPr bwMode="auto">
          <a:xfrm>
            <a:off x="6105525" y="4279900"/>
            <a:ext cx="4476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1000">
                <a:solidFill>
                  <a:srgbClr val="0078BC"/>
                </a:solidFill>
              </a:rPr>
              <a:t>.</a:t>
            </a:r>
          </a:p>
        </p:txBody>
      </p:sp>
      <p:sp>
        <p:nvSpPr>
          <p:cNvPr id="14342" name="TextBox 4"/>
          <p:cNvSpPr txBox="1">
            <a:spLocks noChangeArrowheads="1"/>
          </p:cNvSpPr>
          <p:nvPr/>
        </p:nvSpPr>
        <p:spPr bwMode="auto">
          <a:xfrm>
            <a:off x="5073650" y="3951288"/>
            <a:ext cx="38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r>
              <a:rPr lang="en-GB" altLang="en-US" sz="900">
                <a:solidFill>
                  <a:schemeClr val="bg1"/>
                </a:solidFill>
                <a:latin typeface="Twinkl SemiBold" pitchFamily="2" charset="0"/>
              </a:rPr>
              <a:t>oil</a:t>
            </a:r>
            <a:endParaRPr lang="en-GB" altLang="en-US">
              <a:solidFill>
                <a:schemeClr val="bg1"/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5886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Water</a:t>
            </a:r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79" t="3624" r="2513" b="60539"/>
          <a:stretch>
            <a:fillRect/>
          </a:stretch>
        </p:blipFill>
        <p:spPr bwMode="auto">
          <a:xfrm>
            <a:off x="3419475" y="1282700"/>
            <a:ext cx="2295525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4288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200000"/>
              </a:lnSpc>
            </a:pPr>
            <a:r>
              <a:rPr lang="en-GB" sz="3600" dirty="0" smtClean="0">
                <a:latin typeface="HfW precursive" panose="00000500000000000000" pitchFamily="2" charset="0"/>
              </a:rPr>
              <a:t>Our challenge today is to design a healthy balanced meal for our client!</a:t>
            </a:r>
            <a:endParaRPr lang="en-GB" sz="3600" dirty="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72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HfW precursive" panose="00000500000000000000" pitchFamily="2" charset="0"/>
              </a:rPr>
              <a:t>Red Pen: 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n-GB" sz="3600" dirty="0" smtClean="0">
                <a:solidFill>
                  <a:srgbClr val="FF0000"/>
                </a:solidFill>
                <a:latin typeface="HfW precursive" panose="00000500000000000000" pitchFamily="2" charset="0"/>
              </a:rPr>
              <a:t>What is the difference between a balanced meal and a balanced diet? </a:t>
            </a:r>
            <a:endParaRPr lang="en-GB" sz="3600" dirty="0" smtClean="0">
              <a:solidFill>
                <a:srgbClr val="FF0000"/>
              </a:solidFill>
              <a:latin typeface="HfW precursive" panose="00000500000000000000" pitchFamily="2" charset="0"/>
            </a:endParaRPr>
          </a:p>
          <a:p>
            <a:endParaRPr lang="en-GB" sz="3600" dirty="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34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158</TotalTime>
  <Words>151</Words>
  <Application>Microsoft Office PowerPoint</Application>
  <PresentationFormat>On-screen Show (4:3)</PresentationFormat>
  <Paragraphs>39</Paragraphs>
  <Slides>14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Twinkl</vt:lpstr>
      <vt:lpstr>Twinkl SemiBold</vt:lpstr>
      <vt:lpstr>HfW precursive</vt:lpstr>
      <vt:lpstr>Office Theme</vt:lpstr>
      <vt:lpstr>PowerPoint Presentation</vt:lpstr>
      <vt:lpstr>Wednesday 9th February 2022 L.O: Identify that animals, including humans, need the right types and amount of nutrition, and that they cannot make their own food; they get nutrition from what they eat. L.O: Gather, record, classify and present data in a variety of ways to help answer questions. L.O: Record findings using simple scientific language, bar charts, and tables. C: Animals Including Humans </vt:lpstr>
      <vt:lpstr>Let’s recap!</vt:lpstr>
      <vt:lpstr>Let’s recap!</vt:lpstr>
      <vt:lpstr>PowerPoint Presentation</vt:lpstr>
      <vt:lpstr>PowerPoint Presentation</vt:lpstr>
      <vt:lpstr>Carbohydrates</vt:lpstr>
      <vt:lpstr>Fruit and Vegetables</vt:lpstr>
      <vt:lpstr>Beans, Pulses, Fish, Meat and Other Proteins</vt:lpstr>
      <vt:lpstr> Dairy and Alternatives</vt:lpstr>
      <vt:lpstr>Oil and Spreads</vt:lpstr>
      <vt:lpstr>Water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Alice Watton</cp:lastModifiedBy>
  <cp:revision>14</cp:revision>
  <dcterms:created xsi:type="dcterms:W3CDTF">2019-07-26T12:25:20Z</dcterms:created>
  <dcterms:modified xsi:type="dcterms:W3CDTF">2022-02-06T12:39:47Z</dcterms:modified>
</cp:coreProperties>
</file>