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5" r:id="rId10"/>
    <p:sldId id="264" r:id="rId11"/>
    <p:sldId id="267" r:id="rId12"/>
    <p:sldId id="268" r:id="rId13"/>
    <p:sldId id="269" r:id="rId14"/>
    <p:sldId id="266" r:id="rId15"/>
    <p:sldId id="271" r:id="rId16"/>
    <p:sldId id="272" r:id="rId17"/>
    <p:sldId id="270" r:id="rId18"/>
    <p:sldId id="273" r:id="rId19"/>
    <p:sldId id="274" r:id="rId20"/>
    <p:sldId id="275" r:id="rId21"/>
    <p:sldId id="276" r:id="rId22"/>
    <p:sldId id="277" r:id="rId23"/>
    <p:sldId id="278"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593" autoAdjust="0"/>
    <p:restoredTop sz="94660"/>
  </p:normalViewPr>
  <p:slideViewPr>
    <p:cSldViewPr snapToGrid="0">
      <p:cViewPr varScale="1">
        <p:scale>
          <a:sx n="63" d="100"/>
          <a:sy n="63" d="100"/>
        </p:scale>
        <p:origin x="88" y="1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8FEDD80-E6E7-49C2-92E2-B7E35AF2F337}" type="datetimeFigureOut">
              <a:rPr lang="en-GB" smtClean="0"/>
              <a:t>20/02/2022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7BEEDD-D83D-47EB-80CA-669F5BE13FAF}" type="slidenum">
              <a:rPr lang="en-GB" smtClean="0"/>
              <a:t>‹#›</a:t>
            </a:fld>
            <a:endParaRPr lang="en-GB"/>
          </a:p>
        </p:txBody>
      </p:sp>
    </p:spTree>
    <p:extLst>
      <p:ext uri="{BB962C8B-B14F-4D97-AF65-F5344CB8AC3E}">
        <p14:creationId xmlns:p14="http://schemas.microsoft.com/office/powerpoint/2010/main" val="12604632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8FEDD80-E6E7-49C2-92E2-B7E35AF2F337}" type="datetimeFigureOut">
              <a:rPr lang="en-GB" smtClean="0"/>
              <a:t>20/02/2022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7BEEDD-D83D-47EB-80CA-669F5BE13FAF}" type="slidenum">
              <a:rPr lang="en-GB" smtClean="0"/>
              <a:t>‹#›</a:t>
            </a:fld>
            <a:endParaRPr lang="en-GB"/>
          </a:p>
        </p:txBody>
      </p:sp>
    </p:spTree>
    <p:extLst>
      <p:ext uri="{BB962C8B-B14F-4D97-AF65-F5344CB8AC3E}">
        <p14:creationId xmlns:p14="http://schemas.microsoft.com/office/powerpoint/2010/main" val="10181544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8FEDD80-E6E7-49C2-92E2-B7E35AF2F337}" type="datetimeFigureOut">
              <a:rPr lang="en-GB" smtClean="0"/>
              <a:t>20/02/2022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7BEEDD-D83D-47EB-80CA-669F5BE13FAF}" type="slidenum">
              <a:rPr lang="en-GB" smtClean="0"/>
              <a:t>‹#›</a:t>
            </a:fld>
            <a:endParaRPr lang="en-GB"/>
          </a:p>
        </p:txBody>
      </p:sp>
    </p:spTree>
    <p:extLst>
      <p:ext uri="{BB962C8B-B14F-4D97-AF65-F5344CB8AC3E}">
        <p14:creationId xmlns:p14="http://schemas.microsoft.com/office/powerpoint/2010/main" val="15369672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8FEDD80-E6E7-49C2-92E2-B7E35AF2F337}" type="datetimeFigureOut">
              <a:rPr lang="en-GB" smtClean="0"/>
              <a:t>20/02/2022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A7BEEDD-D83D-47EB-80CA-669F5BE13FAF}" type="slidenum">
              <a:rPr lang="en-GB" smtClean="0"/>
              <a:t>‹#›</a:t>
            </a:fld>
            <a:endParaRPr lang="en-GB"/>
          </a:p>
        </p:txBody>
      </p:sp>
    </p:spTree>
    <p:extLst>
      <p:ext uri="{BB962C8B-B14F-4D97-AF65-F5344CB8AC3E}">
        <p14:creationId xmlns:p14="http://schemas.microsoft.com/office/powerpoint/2010/main" val="40188323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8FEDD80-E6E7-49C2-92E2-B7E35AF2F337}" type="datetimeFigureOut">
              <a:rPr lang="en-GB" smtClean="0"/>
              <a:t>20/02/2022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A7BEEDD-D83D-47EB-80CA-669F5BE13FAF}" type="slidenum">
              <a:rPr lang="en-GB" smtClean="0"/>
              <a:t>‹#›</a:t>
            </a:fld>
            <a:endParaRPr lang="en-GB"/>
          </a:p>
        </p:txBody>
      </p:sp>
    </p:spTree>
    <p:extLst>
      <p:ext uri="{BB962C8B-B14F-4D97-AF65-F5344CB8AC3E}">
        <p14:creationId xmlns:p14="http://schemas.microsoft.com/office/powerpoint/2010/main" val="10928671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8FEDD80-E6E7-49C2-92E2-B7E35AF2F337}" type="datetimeFigureOut">
              <a:rPr lang="en-GB" smtClean="0"/>
              <a:t>20/02/2022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A7BEEDD-D83D-47EB-80CA-669F5BE13FAF}" type="slidenum">
              <a:rPr lang="en-GB" smtClean="0"/>
              <a:t>‹#›</a:t>
            </a:fld>
            <a:endParaRPr lang="en-GB"/>
          </a:p>
        </p:txBody>
      </p:sp>
    </p:spTree>
    <p:extLst>
      <p:ext uri="{BB962C8B-B14F-4D97-AF65-F5344CB8AC3E}">
        <p14:creationId xmlns:p14="http://schemas.microsoft.com/office/powerpoint/2010/main" val="10907610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FEDD80-E6E7-49C2-92E2-B7E35AF2F337}" type="datetimeFigureOut">
              <a:rPr lang="en-GB" smtClean="0"/>
              <a:t>20/02/2022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A7BEEDD-D83D-47EB-80CA-669F5BE13FAF}" type="slidenum">
              <a:rPr lang="en-GB" smtClean="0"/>
              <a:t>‹#›</a:t>
            </a:fld>
            <a:endParaRPr lang="en-GB"/>
          </a:p>
        </p:txBody>
      </p:sp>
    </p:spTree>
    <p:extLst>
      <p:ext uri="{BB962C8B-B14F-4D97-AF65-F5344CB8AC3E}">
        <p14:creationId xmlns:p14="http://schemas.microsoft.com/office/powerpoint/2010/main" val="16059467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8FEDD80-E6E7-49C2-92E2-B7E35AF2F337}" type="datetimeFigureOut">
              <a:rPr lang="en-GB" smtClean="0"/>
              <a:t>20/02/2022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A7BEEDD-D83D-47EB-80CA-669F5BE13FAF}" type="slidenum">
              <a:rPr lang="en-GB" smtClean="0"/>
              <a:t>‹#›</a:t>
            </a:fld>
            <a:endParaRPr lang="en-GB"/>
          </a:p>
        </p:txBody>
      </p:sp>
    </p:spTree>
    <p:extLst>
      <p:ext uri="{BB962C8B-B14F-4D97-AF65-F5344CB8AC3E}">
        <p14:creationId xmlns:p14="http://schemas.microsoft.com/office/powerpoint/2010/main" val="5965146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8FEDD80-E6E7-49C2-92E2-B7E35AF2F337}" type="datetimeFigureOut">
              <a:rPr lang="en-GB" smtClean="0"/>
              <a:t>20/02/2022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A7BEEDD-D83D-47EB-80CA-669F5BE13FAF}" type="slidenum">
              <a:rPr lang="en-GB" smtClean="0"/>
              <a:t>‹#›</a:t>
            </a:fld>
            <a:endParaRPr lang="en-GB"/>
          </a:p>
        </p:txBody>
      </p:sp>
    </p:spTree>
    <p:extLst>
      <p:ext uri="{BB962C8B-B14F-4D97-AF65-F5344CB8AC3E}">
        <p14:creationId xmlns:p14="http://schemas.microsoft.com/office/powerpoint/2010/main" val="21587584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8FEDD80-E6E7-49C2-92E2-B7E35AF2F337}" type="datetimeFigureOut">
              <a:rPr lang="en-GB" smtClean="0"/>
              <a:t>20/02/2022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7BEEDD-D83D-47EB-80CA-669F5BE13FAF}" type="slidenum">
              <a:rPr lang="en-GB" smtClean="0"/>
              <a:t>‹#›</a:t>
            </a:fld>
            <a:endParaRPr lang="en-GB"/>
          </a:p>
        </p:txBody>
      </p:sp>
    </p:spTree>
    <p:extLst>
      <p:ext uri="{BB962C8B-B14F-4D97-AF65-F5344CB8AC3E}">
        <p14:creationId xmlns:p14="http://schemas.microsoft.com/office/powerpoint/2010/main" val="38859272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8FEDD80-E6E7-49C2-92E2-B7E35AF2F337}" type="datetimeFigureOut">
              <a:rPr lang="en-GB" smtClean="0"/>
              <a:t>20/02/2022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7BEEDD-D83D-47EB-80CA-669F5BE13FAF}" type="slidenum">
              <a:rPr lang="en-GB" smtClean="0"/>
              <a:t>‹#›</a:t>
            </a:fld>
            <a:endParaRPr lang="en-GB"/>
          </a:p>
        </p:txBody>
      </p:sp>
    </p:spTree>
    <p:extLst>
      <p:ext uri="{BB962C8B-B14F-4D97-AF65-F5344CB8AC3E}">
        <p14:creationId xmlns:p14="http://schemas.microsoft.com/office/powerpoint/2010/main" val="5516525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FEDD80-E6E7-49C2-92E2-B7E35AF2F337}" type="datetimeFigureOut">
              <a:rPr lang="en-GB" smtClean="0"/>
              <a:t>20/02/2022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A7BEEDD-D83D-47EB-80CA-669F5BE13FAF}" type="slidenum">
              <a:rPr lang="en-GB" smtClean="0"/>
              <a:t>‹#›</a:t>
            </a:fld>
            <a:endParaRPr lang="en-GB"/>
          </a:p>
        </p:txBody>
      </p:sp>
    </p:spTree>
    <p:extLst>
      <p:ext uri="{BB962C8B-B14F-4D97-AF65-F5344CB8AC3E}">
        <p14:creationId xmlns:p14="http://schemas.microsoft.com/office/powerpoint/2010/main" val="22928458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hyperlink" Target="https://www.bbc.co.uk/bitesize/topics/zt62mnb/articles/zyv4qhv" TargetMode="Externa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bbc.co.uk/teach/supermovers/ks2-english-spelling-rules-with-the-super-movers-crew/zb9njhv" TargetMode="Externa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hyperlink" Target="https://www.youtube.com/watch?v=i-IfzeG1aC4"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2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4" name="TextBox 3"/>
          <p:cNvSpPr txBox="1"/>
          <p:nvPr/>
        </p:nvSpPr>
        <p:spPr>
          <a:xfrm>
            <a:off x="2115127" y="1422400"/>
            <a:ext cx="7924800" cy="584775"/>
          </a:xfrm>
          <a:prstGeom prst="rect">
            <a:avLst/>
          </a:prstGeom>
          <a:noFill/>
        </p:spPr>
        <p:txBody>
          <a:bodyPr wrap="square" rtlCol="0">
            <a:spAutoFit/>
          </a:bodyPr>
          <a:lstStyle/>
          <a:p>
            <a:pPr algn="r"/>
            <a:r>
              <a:rPr lang="en-GB" sz="3200" u="sng" dirty="0" smtClean="0">
                <a:latin typeface="Comic Sans MS" panose="030F0702030302020204" pitchFamily="66" charset="0"/>
              </a:rPr>
              <a:t>Monday 21 February 2022</a:t>
            </a:r>
            <a:endParaRPr lang="en-GB" sz="3200" u="sng" dirty="0">
              <a:latin typeface="Comic Sans MS" panose="030F0702030302020204" pitchFamily="66" charset="0"/>
            </a:endParaRPr>
          </a:p>
        </p:txBody>
      </p:sp>
      <p:sp>
        <p:nvSpPr>
          <p:cNvPr id="5" name="TextBox 4"/>
          <p:cNvSpPr txBox="1"/>
          <p:nvPr/>
        </p:nvSpPr>
        <p:spPr>
          <a:xfrm>
            <a:off x="2419927" y="3020291"/>
            <a:ext cx="9060873" cy="461665"/>
          </a:xfrm>
          <a:prstGeom prst="rect">
            <a:avLst/>
          </a:prstGeom>
          <a:noFill/>
        </p:spPr>
        <p:txBody>
          <a:bodyPr wrap="square" rtlCol="0">
            <a:spAutoFit/>
          </a:bodyPr>
          <a:lstStyle/>
          <a:p>
            <a:r>
              <a:rPr lang="en-GB" sz="2400" b="1" dirty="0" smtClean="0">
                <a:solidFill>
                  <a:srgbClr val="00B050"/>
                </a:solidFill>
                <a:latin typeface="HfW cursive" panose="00000500000000000000" pitchFamily="2" charset="0"/>
              </a:rPr>
              <a:t>ENRICHMENT WEEK        WORDS </a:t>
            </a:r>
            <a:r>
              <a:rPr lang="en-GB" sz="2400" b="1" dirty="0" err="1" smtClean="0">
                <a:solidFill>
                  <a:srgbClr val="00B050"/>
                </a:solidFill>
                <a:latin typeface="HfW cursive" panose="00000500000000000000" pitchFamily="2" charset="0"/>
              </a:rPr>
              <a:t>WORDS</a:t>
            </a:r>
            <a:r>
              <a:rPr lang="en-GB" sz="2400" b="1" dirty="0" smtClean="0">
                <a:solidFill>
                  <a:srgbClr val="00B050"/>
                </a:solidFill>
                <a:latin typeface="HfW cursive" panose="00000500000000000000" pitchFamily="2" charset="0"/>
              </a:rPr>
              <a:t> </a:t>
            </a:r>
            <a:r>
              <a:rPr lang="en-GB" sz="2400" b="1" dirty="0" err="1" smtClean="0">
                <a:solidFill>
                  <a:srgbClr val="00B050"/>
                </a:solidFill>
                <a:latin typeface="HfW cursive" panose="00000500000000000000" pitchFamily="2" charset="0"/>
              </a:rPr>
              <a:t>WORDS</a:t>
            </a:r>
            <a:r>
              <a:rPr lang="en-GB" sz="2400" b="1" dirty="0" smtClean="0">
                <a:solidFill>
                  <a:srgbClr val="00B050"/>
                </a:solidFill>
                <a:latin typeface="HfW cursive" panose="00000500000000000000" pitchFamily="2" charset="0"/>
              </a:rPr>
              <a:t>!</a:t>
            </a:r>
            <a:endParaRPr lang="en-GB" sz="2400" b="1" dirty="0">
              <a:solidFill>
                <a:srgbClr val="00B050"/>
              </a:solidFill>
              <a:latin typeface="HfW cursive" panose="00000500000000000000" pitchFamily="2" charset="0"/>
            </a:endParaRPr>
          </a:p>
        </p:txBody>
      </p:sp>
      <p:pic>
        <p:nvPicPr>
          <p:cNvPr id="2050"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37353" y="796508"/>
            <a:ext cx="2991886" cy="164553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1616363" y="3902364"/>
            <a:ext cx="8423564" cy="954107"/>
          </a:xfrm>
          <a:prstGeom prst="rect">
            <a:avLst/>
          </a:prstGeom>
          <a:noFill/>
        </p:spPr>
        <p:txBody>
          <a:bodyPr wrap="square" rtlCol="0">
            <a:spAutoFit/>
          </a:bodyPr>
          <a:lstStyle/>
          <a:p>
            <a:r>
              <a:rPr lang="en-GB" sz="2800" dirty="0" smtClean="0">
                <a:latin typeface="Comic Sans MS" panose="030F0702030302020204" pitchFamily="66" charset="0"/>
              </a:rPr>
              <a:t>LO</a:t>
            </a:r>
            <a:r>
              <a:rPr lang="en-GB" sz="2800" dirty="0" smtClean="0">
                <a:latin typeface="Comic Sans MS" panose="030F0702030302020204" pitchFamily="66" charset="0"/>
              </a:rPr>
              <a:t>: To present neatly</a:t>
            </a:r>
            <a:endParaRPr lang="en-GB" sz="2800" dirty="0" smtClean="0">
              <a:latin typeface="Comic Sans MS" panose="030F0702030302020204" pitchFamily="66" charset="0"/>
            </a:endParaRPr>
          </a:p>
          <a:p>
            <a:r>
              <a:rPr lang="en-GB" sz="2800" dirty="0" smtClean="0">
                <a:latin typeface="Comic Sans MS" panose="030F0702030302020204" pitchFamily="66" charset="0"/>
              </a:rPr>
              <a:t>C</a:t>
            </a:r>
            <a:r>
              <a:rPr lang="en-GB" sz="2800" dirty="0" smtClean="0">
                <a:latin typeface="Comic Sans MS" panose="030F0702030302020204" pitchFamily="66" charset="0"/>
              </a:rPr>
              <a:t>: Fine motor and spelling activities</a:t>
            </a:r>
            <a:endParaRPr lang="en-GB" sz="2800" dirty="0">
              <a:latin typeface="Comic Sans MS" panose="030F0702030302020204" pitchFamily="66" charset="0"/>
            </a:endParaRPr>
          </a:p>
        </p:txBody>
      </p:sp>
      <p:sp>
        <p:nvSpPr>
          <p:cNvPr id="7" name="7-Point Star 6"/>
          <p:cNvSpPr/>
          <p:nvPr/>
        </p:nvSpPr>
        <p:spPr>
          <a:xfrm>
            <a:off x="8676640" y="4174519"/>
            <a:ext cx="2956560" cy="2204720"/>
          </a:xfrm>
          <a:prstGeom prst="star7">
            <a:avLst/>
          </a:prstGeom>
          <a:solidFill>
            <a:schemeClr val="bg1"/>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200" dirty="0" smtClean="0">
                <a:solidFill>
                  <a:schemeClr val="tx1"/>
                </a:solidFill>
                <a:latin typeface="Comic Sans MS" panose="030F0702030302020204" pitchFamily="66" charset="0"/>
              </a:rPr>
              <a:t>  BOLE</a:t>
            </a:r>
            <a:endParaRPr lang="en-GB" sz="3200" dirty="0">
              <a:solidFill>
                <a:schemeClr val="tx1"/>
              </a:solidFill>
              <a:latin typeface="Comic Sans MS" panose="030F0702030302020204" pitchFamily="66" charset="0"/>
            </a:endParaRPr>
          </a:p>
        </p:txBody>
      </p:sp>
    </p:spTree>
    <p:extLst>
      <p:ext uri="{BB962C8B-B14F-4D97-AF65-F5344CB8AC3E}">
        <p14:creationId xmlns:p14="http://schemas.microsoft.com/office/powerpoint/2010/main" val="24622595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pic>
        <p:nvPicPr>
          <p:cNvPr id="1026"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26925" y="277614"/>
            <a:ext cx="4065791" cy="2394954"/>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611043" y="2705460"/>
            <a:ext cx="10019899" cy="1508105"/>
          </a:xfrm>
          <a:prstGeom prst="rect">
            <a:avLst/>
          </a:prstGeom>
          <a:noFill/>
        </p:spPr>
        <p:txBody>
          <a:bodyPr wrap="square" rtlCol="0">
            <a:spAutoFit/>
          </a:bodyPr>
          <a:lstStyle/>
          <a:p>
            <a:r>
              <a:rPr lang="en-GB" sz="2800" dirty="0" smtClean="0">
                <a:latin typeface="Comic Sans MS" panose="030F0702030302020204" pitchFamily="66" charset="0"/>
              </a:rPr>
              <a:t>WOW Word Of The Week:</a:t>
            </a:r>
          </a:p>
          <a:p>
            <a:endParaRPr lang="en-GB" sz="2800" dirty="0">
              <a:latin typeface="Comic Sans MS" panose="030F0702030302020204" pitchFamily="66" charset="0"/>
            </a:endParaRPr>
          </a:p>
          <a:p>
            <a:r>
              <a:rPr lang="en-GB" sz="3600" dirty="0">
                <a:solidFill>
                  <a:srgbClr val="00B050"/>
                </a:solidFill>
                <a:latin typeface="Comic Sans MS" panose="030F0702030302020204" pitchFamily="66" charset="0"/>
              </a:rPr>
              <a:t>s</a:t>
            </a:r>
            <a:r>
              <a:rPr lang="en-GB" sz="3600" dirty="0" smtClean="0">
                <a:solidFill>
                  <a:srgbClr val="00B050"/>
                </a:solidFill>
                <a:latin typeface="Comic Sans MS" panose="030F0702030302020204" pitchFamily="66" charset="0"/>
              </a:rPr>
              <a:t>urreptitiously </a:t>
            </a:r>
            <a:endParaRPr lang="en-GB" sz="3600" dirty="0">
              <a:solidFill>
                <a:srgbClr val="00B050"/>
              </a:solidFill>
              <a:latin typeface="Comic Sans MS" panose="030F0702030302020204" pitchFamily="66" charset="0"/>
            </a:endParaRPr>
          </a:p>
        </p:txBody>
      </p:sp>
      <p:sp>
        <p:nvSpPr>
          <p:cNvPr id="3" name="Rectangle 2"/>
          <p:cNvSpPr/>
          <p:nvPr/>
        </p:nvSpPr>
        <p:spPr>
          <a:xfrm>
            <a:off x="1611043" y="4909504"/>
            <a:ext cx="7842211" cy="523220"/>
          </a:xfrm>
          <a:prstGeom prst="rect">
            <a:avLst/>
          </a:prstGeom>
        </p:spPr>
        <p:txBody>
          <a:bodyPr wrap="none">
            <a:spAutoFit/>
          </a:bodyPr>
          <a:lstStyle/>
          <a:p>
            <a:r>
              <a:rPr lang="en-GB" sz="2800" dirty="0" smtClean="0">
                <a:latin typeface="Comic Sans MS" panose="030F0702030302020204" pitchFamily="66" charset="0"/>
              </a:rPr>
              <a:t>Clap out the syllables:        </a:t>
            </a:r>
            <a:r>
              <a:rPr lang="en-GB" sz="2800" b="0" i="0" dirty="0" smtClean="0">
                <a:effectLst/>
                <a:latin typeface="Comic Sans MS" panose="030F0702030302020204" pitchFamily="66" charset="0"/>
              </a:rPr>
              <a:t>sur-rep-</a:t>
            </a:r>
            <a:r>
              <a:rPr lang="en-GB" sz="2800" b="0" i="0" dirty="0" err="1" smtClean="0">
                <a:effectLst/>
                <a:latin typeface="Comic Sans MS" panose="030F0702030302020204" pitchFamily="66" charset="0"/>
              </a:rPr>
              <a:t>ti</a:t>
            </a:r>
            <a:r>
              <a:rPr lang="en-GB" sz="2800" b="0" i="0" dirty="0" smtClean="0">
                <a:effectLst/>
                <a:latin typeface="Comic Sans MS" panose="030F0702030302020204" pitchFamily="66" charset="0"/>
              </a:rPr>
              <a:t>-</a:t>
            </a:r>
            <a:r>
              <a:rPr lang="en-GB" sz="2800" b="0" i="0" dirty="0" err="1" smtClean="0">
                <a:effectLst/>
                <a:latin typeface="Comic Sans MS" panose="030F0702030302020204" pitchFamily="66" charset="0"/>
              </a:rPr>
              <a:t>tious</a:t>
            </a:r>
            <a:r>
              <a:rPr lang="en-GB" sz="2800" dirty="0" err="1" smtClean="0">
                <a:latin typeface="Comic Sans MS" panose="030F0702030302020204" pitchFamily="66" charset="0"/>
              </a:rPr>
              <a:t>-</a:t>
            </a:r>
            <a:r>
              <a:rPr lang="en-GB" sz="2800" b="0" i="0" dirty="0" err="1" smtClean="0">
                <a:effectLst/>
                <a:latin typeface="Comic Sans MS" panose="030F0702030302020204" pitchFamily="66" charset="0"/>
              </a:rPr>
              <a:t>ly</a:t>
            </a:r>
            <a:r>
              <a:rPr lang="en-GB" b="0" i="0" dirty="0" smtClean="0">
                <a:solidFill>
                  <a:srgbClr val="666666"/>
                </a:solidFill>
                <a:effectLst/>
                <a:latin typeface="Roboto"/>
              </a:rPr>
              <a:t> </a:t>
            </a:r>
            <a:endParaRPr lang="en-GB" dirty="0"/>
          </a:p>
        </p:txBody>
      </p:sp>
      <p:pic>
        <p:nvPicPr>
          <p:cNvPr id="1028" name="Picture 4" descr="See the source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40206" y="4097387"/>
            <a:ext cx="1548097" cy="16242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26769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1148319" y="1357783"/>
            <a:ext cx="9283311" cy="3847207"/>
          </a:xfrm>
          <a:prstGeom prst="rect">
            <a:avLst/>
          </a:prstGeom>
        </p:spPr>
        <p:txBody>
          <a:bodyPr wrap="none">
            <a:spAutoFit/>
          </a:bodyPr>
          <a:lstStyle/>
          <a:p>
            <a:r>
              <a:rPr lang="en-GB" sz="2800" dirty="0" smtClean="0">
                <a:solidFill>
                  <a:srgbClr val="00B050"/>
                </a:solidFill>
                <a:latin typeface="Comic Sans MS" panose="030F0702030302020204" pitchFamily="66" charset="0"/>
              </a:rPr>
              <a:t>surreptitious- adjective </a:t>
            </a:r>
          </a:p>
          <a:p>
            <a:endParaRPr lang="en-GB" sz="2800" dirty="0">
              <a:solidFill>
                <a:srgbClr val="00B050"/>
              </a:solidFill>
              <a:latin typeface="Comic Sans MS" panose="030F0702030302020204" pitchFamily="66" charset="0"/>
            </a:endParaRPr>
          </a:p>
          <a:p>
            <a:r>
              <a:rPr lang="en-GB" sz="2800" dirty="0">
                <a:solidFill>
                  <a:srgbClr val="00B050"/>
                </a:solidFill>
                <a:latin typeface="Comic Sans MS" panose="030F0702030302020204" pitchFamily="66" charset="0"/>
              </a:rPr>
              <a:t>a</a:t>
            </a:r>
            <a:r>
              <a:rPr lang="en-GB" sz="2800" dirty="0" smtClean="0">
                <a:solidFill>
                  <a:srgbClr val="00B050"/>
                </a:solidFill>
                <a:latin typeface="Comic Sans MS" panose="030F0702030302020204" pitchFamily="66" charset="0"/>
              </a:rPr>
              <a:t>dd </a:t>
            </a:r>
            <a:r>
              <a:rPr lang="en-GB" sz="2800" dirty="0" err="1" smtClean="0">
                <a:solidFill>
                  <a:srgbClr val="00B050"/>
                </a:solidFill>
                <a:latin typeface="Comic Sans MS" panose="030F0702030302020204" pitchFamily="66" charset="0"/>
              </a:rPr>
              <a:t>ly</a:t>
            </a:r>
            <a:r>
              <a:rPr lang="en-GB" sz="2800" dirty="0" smtClean="0">
                <a:solidFill>
                  <a:srgbClr val="00B050"/>
                </a:solidFill>
                <a:latin typeface="Comic Sans MS" panose="030F0702030302020204" pitchFamily="66" charset="0"/>
              </a:rPr>
              <a:t>- </a:t>
            </a:r>
          </a:p>
          <a:p>
            <a:endParaRPr lang="en-GB" sz="2800" dirty="0">
              <a:solidFill>
                <a:srgbClr val="00B050"/>
              </a:solidFill>
              <a:latin typeface="Comic Sans MS" panose="030F0702030302020204" pitchFamily="66" charset="0"/>
            </a:endParaRPr>
          </a:p>
          <a:p>
            <a:r>
              <a:rPr lang="en-GB" sz="2800" dirty="0" smtClean="0">
                <a:solidFill>
                  <a:srgbClr val="00B050"/>
                </a:solidFill>
                <a:latin typeface="Comic Sans MS" panose="030F0702030302020204" pitchFamily="66" charset="0"/>
              </a:rPr>
              <a:t>surreptitiously to make it an adverb</a:t>
            </a:r>
          </a:p>
          <a:p>
            <a:endParaRPr lang="en-GB" sz="2800" dirty="0">
              <a:solidFill>
                <a:srgbClr val="00B050"/>
              </a:solidFill>
              <a:latin typeface="Comic Sans MS" panose="030F0702030302020204" pitchFamily="66" charset="0"/>
            </a:endParaRPr>
          </a:p>
          <a:p>
            <a:r>
              <a:rPr lang="en-GB" sz="2800" dirty="0" smtClean="0">
                <a:solidFill>
                  <a:srgbClr val="002060"/>
                </a:solidFill>
                <a:latin typeface="Comic Sans MS" panose="030F0702030302020204" pitchFamily="66" charset="0"/>
              </a:rPr>
              <a:t>surreptitiously definition:</a:t>
            </a:r>
            <a:r>
              <a:rPr lang="en-GB" sz="2800" dirty="0" smtClean="0">
                <a:solidFill>
                  <a:srgbClr val="00B050"/>
                </a:solidFill>
                <a:latin typeface="Comic Sans MS" panose="030F0702030302020204" pitchFamily="66" charset="0"/>
              </a:rPr>
              <a:t> </a:t>
            </a:r>
          </a:p>
          <a:p>
            <a:r>
              <a:rPr lang="en-GB" sz="2400" dirty="0">
                <a:latin typeface="Comic Sans MS" panose="030F0702030302020204" pitchFamily="66" charset="0"/>
              </a:rPr>
              <a:t>I</a:t>
            </a:r>
            <a:r>
              <a:rPr lang="en-GB" sz="2400" dirty="0" smtClean="0">
                <a:latin typeface="Comic Sans MS" panose="030F0702030302020204" pitchFamily="66" charset="0"/>
              </a:rPr>
              <a:t>n </a:t>
            </a:r>
            <a:r>
              <a:rPr lang="en-GB" sz="2400" dirty="0">
                <a:latin typeface="Comic Sans MS" panose="030F0702030302020204" pitchFamily="66" charset="0"/>
              </a:rPr>
              <a:t>a way that attempts to avoid notice or attention; secretively</a:t>
            </a:r>
            <a:r>
              <a:rPr lang="en-GB" sz="2400" dirty="0" smtClean="0">
                <a:latin typeface="Comic Sans MS" panose="030F0702030302020204" pitchFamily="66" charset="0"/>
              </a:rPr>
              <a:t>.</a:t>
            </a:r>
          </a:p>
          <a:p>
            <a:r>
              <a:rPr lang="en-GB" sz="2400" dirty="0" smtClean="0">
                <a:latin typeface="Comic Sans MS" panose="030F0702030302020204" pitchFamily="66" charset="0"/>
              </a:rPr>
              <a:t>In a secret or unauthorised way.</a:t>
            </a:r>
            <a:endParaRPr lang="en-GB" sz="2400" dirty="0">
              <a:latin typeface="Comic Sans MS" panose="030F0702030302020204" pitchFamily="66" charset="0"/>
            </a:endParaRPr>
          </a:p>
        </p:txBody>
      </p:sp>
    </p:spTree>
    <p:extLst>
      <p:ext uri="{BB962C8B-B14F-4D97-AF65-F5344CB8AC3E}">
        <p14:creationId xmlns:p14="http://schemas.microsoft.com/office/powerpoint/2010/main" val="38160901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extBox 1"/>
          <p:cNvSpPr txBox="1"/>
          <p:nvPr/>
        </p:nvSpPr>
        <p:spPr>
          <a:xfrm>
            <a:off x="1135781" y="808522"/>
            <a:ext cx="10308657" cy="5078313"/>
          </a:xfrm>
          <a:prstGeom prst="rect">
            <a:avLst/>
          </a:prstGeom>
          <a:noFill/>
        </p:spPr>
        <p:txBody>
          <a:bodyPr wrap="square" rtlCol="0">
            <a:spAutoFit/>
          </a:bodyPr>
          <a:lstStyle/>
          <a:p>
            <a:r>
              <a:rPr lang="en-GB" sz="2800" dirty="0" smtClean="0">
                <a:latin typeface="Comic Sans MS" panose="030F0702030302020204" pitchFamily="66" charset="0"/>
              </a:rPr>
              <a:t>This week for enrichment week, we are working on spelling and handwriting in FUN and creative ways. </a:t>
            </a:r>
          </a:p>
          <a:p>
            <a:endParaRPr lang="en-GB" sz="2800" dirty="0">
              <a:latin typeface="Comic Sans MS" panose="030F0702030302020204" pitchFamily="66" charset="0"/>
            </a:endParaRPr>
          </a:p>
          <a:p>
            <a:r>
              <a:rPr lang="en-GB" sz="2800" dirty="0" smtClean="0">
                <a:latin typeface="Comic Sans MS" panose="030F0702030302020204" pitchFamily="66" charset="0"/>
              </a:rPr>
              <a:t>Our spelling pattern of the week is </a:t>
            </a:r>
            <a:r>
              <a:rPr lang="en-GB" sz="2800" b="1" dirty="0" smtClean="0">
                <a:solidFill>
                  <a:srgbClr val="00B050"/>
                </a:solidFill>
                <a:latin typeface="Comic Sans MS" panose="030F0702030302020204" pitchFamily="66" charset="0"/>
              </a:rPr>
              <a:t>–</a:t>
            </a:r>
            <a:r>
              <a:rPr lang="en-GB" sz="2800" b="1" dirty="0" err="1" smtClean="0">
                <a:solidFill>
                  <a:srgbClr val="00B050"/>
                </a:solidFill>
                <a:latin typeface="Comic Sans MS" panose="030F0702030302020204" pitchFamily="66" charset="0"/>
              </a:rPr>
              <a:t>cian</a:t>
            </a:r>
            <a:endParaRPr lang="en-GB" sz="2800" b="1" dirty="0" smtClean="0">
              <a:solidFill>
                <a:srgbClr val="00B050"/>
              </a:solidFill>
              <a:latin typeface="Comic Sans MS" panose="030F0702030302020204" pitchFamily="66" charset="0"/>
            </a:endParaRPr>
          </a:p>
          <a:p>
            <a:r>
              <a:rPr lang="en-GB" sz="2800" dirty="0">
                <a:latin typeface="Comic Sans MS" panose="030F0702030302020204" pitchFamily="66" charset="0"/>
              </a:rPr>
              <a:t>p</a:t>
            </a:r>
            <a:r>
              <a:rPr lang="en-GB" sz="2800" dirty="0" smtClean="0">
                <a:latin typeface="Comic Sans MS" panose="030F0702030302020204" pitchFamily="66" charset="0"/>
              </a:rPr>
              <a:t>olitic- politician</a:t>
            </a:r>
          </a:p>
          <a:p>
            <a:r>
              <a:rPr lang="en-GB" sz="2800" dirty="0">
                <a:latin typeface="Comic Sans MS" panose="030F0702030302020204" pitchFamily="66" charset="0"/>
              </a:rPr>
              <a:t>m</a:t>
            </a:r>
            <a:r>
              <a:rPr lang="en-GB" sz="2800" dirty="0" smtClean="0">
                <a:latin typeface="Comic Sans MS" panose="030F0702030302020204" pitchFamily="66" charset="0"/>
              </a:rPr>
              <a:t>usic- musician</a:t>
            </a:r>
          </a:p>
          <a:p>
            <a:r>
              <a:rPr lang="en-GB" sz="2800" dirty="0">
                <a:latin typeface="Comic Sans MS" panose="030F0702030302020204" pitchFamily="66" charset="0"/>
              </a:rPr>
              <a:t>m</a:t>
            </a:r>
            <a:r>
              <a:rPr lang="en-GB" sz="2800" dirty="0" smtClean="0">
                <a:latin typeface="Comic Sans MS" panose="030F0702030302020204" pitchFamily="66" charset="0"/>
              </a:rPr>
              <a:t>athematics- mathematician</a:t>
            </a:r>
          </a:p>
          <a:p>
            <a:r>
              <a:rPr lang="en-GB" sz="2800" dirty="0">
                <a:latin typeface="Comic Sans MS" panose="030F0702030302020204" pitchFamily="66" charset="0"/>
              </a:rPr>
              <a:t>m</a:t>
            </a:r>
            <a:r>
              <a:rPr lang="en-GB" sz="2800" dirty="0" smtClean="0">
                <a:latin typeface="Comic Sans MS" panose="030F0702030302020204" pitchFamily="66" charset="0"/>
              </a:rPr>
              <a:t>agic- magician</a:t>
            </a:r>
          </a:p>
          <a:p>
            <a:r>
              <a:rPr lang="en-GB" sz="2800" dirty="0">
                <a:latin typeface="Comic Sans MS" panose="030F0702030302020204" pitchFamily="66" charset="0"/>
              </a:rPr>
              <a:t>o</a:t>
            </a:r>
            <a:r>
              <a:rPr lang="en-GB" sz="2800" dirty="0" smtClean="0">
                <a:latin typeface="Comic Sans MS" panose="030F0702030302020204" pitchFamily="66" charset="0"/>
              </a:rPr>
              <a:t>ptic- optician</a:t>
            </a:r>
          </a:p>
          <a:p>
            <a:endParaRPr lang="en-GB" dirty="0">
              <a:latin typeface="Comic Sans MS" panose="030F0702030302020204" pitchFamily="66" charset="0"/>
            </a:endParaRPr>
          </a:p>
          <a:p>
            <a:r>
              <a:rPr lang="en-GB" dirty="0" smtClean="0">
                <a:latin typeface="Comic Sans MS" panose="030F0702030302020204" pitchFamily="66" charset="0"/>
              </a:rPr>
              <a:t> </a:t>
            </a:r>
          </a:p>
          <a:p>
            <a:r>
              <a:rPr lang="en-GB" dirty="0" smtClean="0">
                <a:latin typeface="Comic Sans MS" panose="030F0702030302020204" pitchFamily="66" charset="0"/>
              </a:rPr>
              <a:t> </a:t>
            </a:r>
          </a:p>
          <a:p>
            <a:endParaRPr lang="en-GB" dirty="0">
              <a:latin typeface="Comic Sans MS" panose="030F0702030302020204" pitchFamily="66" charset="0"/>
            </a:endParaRPr>
          </a:p>
        </p:txBody>
      </p:sp>
    </p:spTree>
    <p:extLst>
      <p:ext uri="{BB962C8B-B14F-4D97-AF65-F5344CB8AC3E}">
        <p14:creationId xmlns:p14="http://schemas.microsoft.com/office/powerpoint/2010/main" val="29834985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1616363" y="732503"/>
            <a:ext cx="9587345" cy="5632311"/>
          </a:xfrm>
          <a:prstGeom prst="rect">
            <a:avLst/>
          </a:prstGeom>
        </p:spPr>
        <p:txBody>
          <a:bodyPr wrap="square">
            <a:spAutoFit/>
          </a:bodyPr>
          <a:lstStyle/>
          <a:p>
            <a:r>
              <a:rPr lang="en-GB" sz="2400" dirty="0" smtClean="0">
                <a:latin typeface="Comic Sans MS" panose="030F0702030302020204" pitchFamily="66" charset="0"/>
              </a:rPr>
              <a:t>We are sending home 10 spellings which need to be learnt each night. On Friday we will be taking part in a </a:t>
            </a:r>
            <a:r>
              <a:rPr lang="en-GB" sz="2400" b="1" dirty="0" smtClean="0">
                <a:solidFill>
                  <a:srgbClr val="002060"/>
                </a:solidFill>
                <a:latin typeface="Comic Sans MS" panose="030F0702030302020204" pitchFamily="66" charset="0"/>
              </a:rPr>
              <a:t>Spelling Bee </a:t>
            </a:r>
            <a:r>
              <a:rPr lang="en-GB" sz="2400" dirty="0" smtClean="0">
                <a:latin typeface="Comic Sans MS" panose="030F0702030302020204" pitchFamily="66" charset="0"/>
              </a:rPr>
              <a:t>against the other Year 4 class! We will spin the wheel of names to choose </a:t>
            </a:r>
            <a:r>
              <a:rPr lang="en-GB" sz="2400" dirty="0" smtClean="0">
                <a:latin typeface="Comic Sans MS" panose="030F0702030302020204" pitchFamily="66" charset="0"/>
              </a:rPr>
              <a:t>the children to face </a:t>
            </a:r>
            <a:r>
              <a:rPr lang="en-GB" sz="2400" dirty="0" smtClean="0">
                <a:latin typeface="Comic Sans MS" panose="030F0702030302020204" pitchFamily="66" charset="0"/>
              </a:rPr>
              <a:t>each other. </a:t>
            </a:r>
          </a:p>
          <a:p>
            <a:endParaRPr lang="en-GB" sz="2400" dirty="0" smtClean="0">
              <a:latin typeface="Comic Sans MS" panose="030F0702030302020204" pitchFamily="66" charset="0"/>
            </a:endParaRPr>
          </a:p>
          <a:p>
            <a:r>
              <a:rPr lang="en-GB" sz="2400" dirty="0" smtClean="0">
                <a:latin typeface="Comic Sans MS" panose="030F0702030302020204" pitchFamily="66" charset="0"/>
              </a:rPr>
              <a:t>1. friend</a:t>
            </a:r>
          </a:p>
          <a:p>
            <a:r>
              <a:rPr lang="en-GB" sz="2400" dirty="0" smtClean="0">
                <a:latin typeface="Comic Sans MS" panose="030F0702030302020204" pitchFamily="66" charset="0"/>
              </a:rPr>
              <a:t>2. </a:t>
            </a:r>
            <a:r>
              <a:rPr lang="en-GB" sz="2400" dirty="0">
                <a:latin typeface="Comic Sans MS" panose="030F0702030302020204" pitchFamily="66" charset="0"/>
              </a:rPr>
              <a:t>b</a:t>
            </a:r>
            <a:r>
              <a:rPr lang="en-GB" sz="2400" dirty="0" smtClean="0">
                <a:latin typeface="Comic Sans MS" panose="030F0702030302020204" pitchFamily="66" charset="0"/>
              </a:rPr>
              <a:t>eautiful</a:t>
            </a:r>
          </a:p>
          <a:p>
            <a:r>
              <a:rPr lang="en-GB" sz="2400" dirty="0" smtClean="0">
                <a:latin typeface="Comic Sans MS" panose="030F0702030302020204" pitchFamily="66" charset="0"/>
              </a:rPr>
              <a:t>3. </a:t>
            </a:r>
            <a:r>
              <a:rPr lang="en-GB" sz="2400" dirty="0">
                <a:latin typeface="Comic Sans MS" panose="030F0702030302020204" pitchFamily="66" charset="0"/>
              </a:rPr>
              <a:t>t</a:t>
            </a:r>
            <a:r>
              <a:rPr lang="en-GB" sz="2400" dirty="0" smtClean="0">
                <a:latin typeface="Comic Sans MS" panose="030F0702030302020204" pitchFamily="66" charset="0"/>
              </a:rPr>
              <a:t>heir</a:t>
            </a:r>
          </a:p>
          <a:p>
            <a:r>
              <a:rPr lang="en-GB" sz="2400" dirty="0" smtClean="0">
                <a:latin typeface="Comic Sans MS" panose="030F0702030302020204" pitchFamily="66" charset="0"/>
              </a:rPr>
              <a:t>4. there</a:t>
            </a:r>
          </a:p>
          <a:p>
            <a:r>
              <a:rPr lang="en-GB" sz="2400" dirty="0" smtClean="0">
                <a:latin typeface="Comic Sans MS" panose="030F0702030302020204" pitchFamily="66" charset="0"/>
              </a:rPr>
              <a:t>5. they’re</a:t>
            </a:r>
          </a:p>
          <a:p>
            <a:r>
              <a:rPr lang="en-GB" sz="2400" dirty="0" smtClean="0">
                <a:latin typeface="Comic Sans MS" panose="030F0702030302020204" pitchFamily="66" charset="0"/>
              </a:rPr>
              <a:t>6. </a:t>
            </a:r>
            <a:r>
              <a:rPr lang="en-GB" sz="2400" dirty="0">
                <a:latin typeface="Comic Sans MS" panose="030F0702030302020204" pitchFamily="66" charset="0"/>
              </a:rPr>
              <a:t>w</a:t>
            </a:r>
            <a:r>
              <a:rPr lang="en-GB" sz="2400" dirty="0" smtClean="0">
                <a:latin typeface="Comic Sans MS" panose="030F0702030302020204" pitchFamily="66" charset="0"/>
              </a:rPr>
              <a:t>here</a:t>
            </a:r>
          </a:p>
          <a:p>
            <a:r>
              <a:rPr lang="en-GB" sz="2400" dirty="0" smtClean="0">
                <a:latin typeface="Comic Sans MS" panose="030F0702030302020204" pitchFamily="66" charset="0"/>
              </a:rPr>
              <a:t>7. </a:t>
            </a:r>
            <a:r>
              <a:rPr lang="en-GB" sz="2400" dirty="0">
                <a:latin typeface="Comic Sans MS" panose="030F0702030302020204" pitchFamily="66" charset="0"/>
              </a:rPr>
              <a:t>w</a:t>
            </a:r>
            <a:r>
              <a:rPr lang="en-GB" sz="2400" dirty="0" smtClean="0">
                <a:latin typeface="Comic Sans MS" panose="030F0702030302020204" pitchFamily="66" charset="0"/>
              </a:rPr>
              <a:t>ere</a:t>
            </a:r>
          </a:p>
          <a:p>
            <a:r>
              <a:rPr lang="en-GB" sz="2400" dirty="0" smtClean="0">
                <a:latin typeface="Comic Sans MS" panose="030F0702030302020204" pitchFamily="66" charset="0"/>
              </a:rPr>
              <a:t>8. </a:t>
            </a:r>
            <a:r>
              <a:rPr lang="en-GB" sz="2400" dirty="0">
                <a:latin typeface="Comic Sans MS" panose="030F0702030302020204" pitchFamily="66" charset="0"/>
              </a:rPr>
              <a:t>w</a:t>
            </a:r>
            <a:r>
              <a:rPr lang="en-GB" sz="2400" dirty="0" smtClean="0">
                <a:latin typeface="Comic Sans MS" panose="030F0702030302020204" pitchFamily="66" charset="0"/>
              </a:rPr>
              <a:t>hich</a:t>
            </a:r>
          </a:p>
          <a:p>
            <a:r>
              <a:rPr lang="en-GB" sz="2400" dirty="0" smtClean="0">
                <a:latin typeface="Comic Sans MS" panose="030F0702030302020204" pitchFamily="66" charset="0"/>
              </a:rPr>
              <a:t>9. because</a:t>
            </a:r>
          </a:p>
          <a:p>
            <a:r>
              <a:rPr lang="en-GB" sz="2400" dirty="0" smtClean="0">
                <a:latin typeface="Comic Sans MS" panose="030F0702030302020204" pitchFamily="66" charset="0"/>
              </a:rPr>
              <a:t>10. piece </a:t>
            </a:r>
          </a:p>
        </p:txBody>
      </p:sp>
    </p:spTree>
    <p:extLst>
      <p:ext uri="{BB962C8B-B14F-4D97-AF65-F5344CB8AC3E}">
        <p14:creationId xmlns:p14="http://schemas.microsoft.com/office/powerpoint/2010/main" val="5643467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extBox 1"/>
          <p:cNvSpPr txBox="1"/>
          <p:nvPr/>
        </p:nvSpPr>
        <p:spPr>
          <a:xfrm>
            <a:off x="2225964" y="932873"/>
            <a:ext cx="8358909" cy="1569660"/>
          </a:xfrm>
          <a:prstGeom prst="rect">
            <a:avLst/>
          </a:prstGeom>
          <a:noFill/>
        </p:spPr>
        <p:txBody>
          <a:bodyPr wrap="square" rtlCol="0">
            <a:spAutoFit/>
          </a:bodyPr>
          <a:lstStyle/>
          <a:p>
            <a:pPr algn="ctr"/>
            <a:r>
              <a:rPr lang="en-GB" sz="3600" dirty="0" smtClean="0">
                <a:latin typeface="Comic Sans MS" panose="030F0702030302020204" pitchFamily="66" charset="0"/>
              </a:rPr>
              <a:t>BOLE</a:t>
            </a:r>
          </a:p>
          <a:p>
            <a:pPr algn="ctr"/>
            <a:endParaRPr lang="en-GB" sz="3600" dirty="0" smtClean="0">
              <a:latin typeface="Comic Sans MS" panose="030F0702030302020204" pitchFamily="66" charset="0"/>
            </a:endParaRPr>
          </a:p>
          <a:p>
            <a:r>
              <a:rPr lang="en-GB" sz="2400" dirty="0" err="1" smtClean="0">
                <a:latin typeface="Comic Sans MS" panose="030F0702030302020204" pitchFamily="66" charset="0"/>
              </a:rPr>
              <a:t>Binfield</a:t>
            </a:r>
            <a:r>
              <a:rPr lang="en-GB" sz="2400" dirty="0" smtClean="0">
                <a:latin typeface="Comic Sans MS" panose="030F0702030302020204" pitchFamily="66" charset="0"/>
              </a:rPr>
              <a:t> Cursive Handwriting and Spelling Bee words</a:t>
            </a:r>
            <a:endParaRPr lang="en-GB" sz="2400" dirty="0">
              <a:latin typeface="Comic Sans MS" panose="030F0702030302020204" pitchFamily="66" charset="0"/>
            </a:endParaRPr>
          </a:p>
        </p:txBody>
      </p:sp>
      <p:sp>
        <p:nvSpPr>
          <p:cNvPr id="3" name="Rectangle 2"/>
          <p:cNvSpPr/>
          <p:nvPr/>
        </p:nvSpPr>
        <p:spPr>
          <a:xfrm>
            <a:off x="2733962" y="2948817"/>
            <a:ext cx="7583055" cy="1323439"/>
          </a:xfrm>
          <a:prstGeom prst="rect">
            <a:avLst/>
          </a:prstGeom>
        </p:spPr>
        <p:txBody>
          <a:bodyPr wrap="square">
            <a:spAutoFit/>
          </a:bodyPr>
          <a:lstStyle/>
          <a:p>
            <a:r>
              <a:rPr lang="en-GB" sz="4000" dirty="0">
                <a:latin typeface="HfW cursive" panose="00000500000000000000" pitchFamily="2" charset="0"/>
              </a:rPr>
              <a:t>ªa ¶b ªc ªd â ¶&lt; ªü ¶h ¶</a:t>
            </a:r>
            <a:r>
              <a:rPr lang="en-GB" sz="4000" dirty="0" err="1">
                <a:latin typeface="HfW cursive" panose="00000500000000000000" pitchFamily="2" charset="0"/>
              </a:rPr>
              <a:t>i</a:t>
            </a:r>
            <a:r>
              <a:rPr lang="en-GB" sz="4000" dirty="0">
                <a:latin typeface="HfW cursive" panose="00000500000000000000" pitchFamily="2" charset="0"/>
              </a:rPr>
              <a:t> ¶ý ¶„ ¶l ¶m ¶n ª‹ ¶p ªq ¶r ¡ ¶t ¶u ¶v ¶w ¶ˆ ¶þ ¶z </a:t>
            </a:r>
          </a:p>
        </p:txBody>
      </p:sp>
      <p:sp>
        <p:nvSpPr>
          <p:cNvPr id="5" name="TextBox 4"/>
          <p:cNvSpPr txBox="1"/>
          <p:nvPr/>
        </p:nvSpPr>
        <p:spPr>
          <a:xfrm>
            <a:off x="1496291" y="4830618"/>
            <a:ext cx="10233891" cy="1200329"/>
          </a:xfrm>
          <a:prstGeom prst="rect">
            <a:avLst/>
          </a:prstGeom>
          <a:noFill/>
        </p:spPr>
        <p:txBody>
          <a:bodyPr wrap="square" rtlCol="0">
            <a:spAutoFit/>
          </a:bodyPr>
          <a:lstStyle/>
          <a:p>
            <a:r>
              <a:rPr lang="en-GB" sz="2400" dirty="0" smtClean="0">
                <a:latin typeface="Comic Sans MS" panose="030F0702030302020204" pitchFamily="66" charset="0"/>
              </a:rPr>
              <a:t>In groups of 10 or less</a:t>
            </a:r>
            <a:r>
              <a:rPr lang="en-GB" sz="2400" dirty="0" smtClean="0">
                <a:latin typeface="Comic Sans MS" panose="030F0702030302020204" pitchFamily="66" charset="0"/>
              </a:rPr>
              <a:t>, rotate around the fine motor, handwriting and spelling activities set out in the BOLE. Make sure that you have a go at each activity set out. </a:t>
            </a:r>
            <a:r>
              <a:rPr lang="en-GB" sz="2400" dirty="0" smtClean="0">
                <a:latin typeface="Comic Sans MS" panose="030F0702030302020204" pitchFamily="66" charset="0"/>
              </a:rPr>
              <a:t>We will take photos for your books.</a:t>
            </a:r>
            <a:r>
              <a:rPr lang="en-GB" sz="2400" dirty="0" smtClean="0">
                <a:latin typeface="Comic Sans MS" panose="030F0702030302020204" pitchFamily="66" charset="0"/>
              </a:rPr>
              <a:t> </a:t>
            </a:r>
            <a:endParaRPr lang="en-GB" sz="2400" dirty="0">
              <a:latin typeface="Comic Sans MS" panose="030F0702030302020204" pitchFamily="66" charset="0"/>
            </a:endParaRPr>
          </a:p>
        </p:txBody>
      </p:sp>
    </p:spTree>
    <p:extLst>
      <p:ext uri="{BB962C8B-B14F-4D97-AF65-F5344CB8AC3E}">
        <p14:creationId xmlns:p14="http://schemas.microsoft.com/office/powerpoint/2010/main" val="18739162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extBox 1"/>
          <p:cNvSpPr txBox="1"/>
          <p:nvPr/>
        </p:nvSpPr>
        <p:spPr>
          <a:xfrm>
            <a:off x="914399" y="535709"/>
            <a:ext cx="10252364" cy="4801314"/>
          </a:xfrm>
          <a:prstGeom prst="rect">
            <a:avLst/>
          </a:prstGeom>
          <a:noFill/>
        </p:spPr>
        <p:txBody>
          <a:bodyPr wrap="square" rtlCol="0">
            <a:spAutoFit/>
          </a:bodyPr>
          <a:lstStyle/>
          <a:p>
            <a:r>
              <a:rPr lang="en-GB" dirty="0"/>
              <a:t>Practise your neatest individual cursive letter shapes and then write out the spelling Bee words. Ensure that they are spelled correctly and that each letter is formed carefully with the correct lead in lines, ascenders and descenders. </a:t>
            </a:r>
          </a:p>
          <a:p>
            <a:endParaRPr lang="en-GB" dirty="0" smtClean="0"/>
          </a:p>
          <a:p>
            <a:endParaRPr lang="en-GB" dirty="0"/>
          </a:p>
          <a:p>
            <a:r>
              <a:rPr lang="en-GB" dirty="0" smtClean="0"/>
              <a:t>Activity 1: Shaving foam</a:t>
            </a:r>
          </a:p>
          <a:p>
            <a:endParaRPr lang="en-GB" dirty="0"/>
          </a:p>
          <a:p>
            <a:r>
              <a:rPr lang="en-GB" dirty="0" smtClean="0"/>
              <a:t>Activity 2: Chalkboard and chunky chalks</a:t>
            </a:r>
          </a:p>
          <a:p>
            <a:endParaRPr lang="en-GB" dirty="0"/>
          </a:p>
          <a:p>
            <a:r>
              <a:rPr lang="en-GB" dirty="0" smtClean="0"/>
              <a:t>Activity 3: Whiteboards and pens</a:t>
            </a:r>
          </a:p>
          <a:p>
            <a:endParaRPr lang="en-GB" dirty="0"/>
          </a:p>
          <a:p>
            <a:r>
              <a:rPr lang="en-GB" dirty="0" smtClean="0"/>
              <a:t>Activity 4: Paintbrushes and coloured water </a:t>
            </a:r>
          </a:p>
          <a:p>
            <a:endParaRPr lang="en-GB" dirty="0"/>
          </a:p>
          <a:p>
            <a:r>
              <a:rPr lang="en-GB" dirty="0" smtClean="0"/>
              <a:t>Activity 5: Drawing letter shapes and Spelling Bee words in the mud with sticks- ensure you form your letters carefully- it will be tough!</a:t>
            </a:r>
          </a:p>
          <a:p>
            <a:endParaRPr lang="en-GB" dirty="0"/>
          </a:p>
          <a:p>
            <a:r>
              <a:rPr lang="en-GB" dirty="0" smtClean="0"/>
              <a:t>Activity 6: Felt tips and large paper- Rainbow writing </a:t>
            </a:r>
          </a:p>
        </p:txBody>
      </p:sp>
      <p:pic>
        <p:nvPicPr>
          <p:cNvPr id="1028" name="Picture 4"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76096" y="4672300"/>
            <a:ext cx="2431139" cy="18222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14213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extBox 1"/>
          <p:cNvSpPr txBox="1"/>
          <p:nvPr/>
        </p:nvSpPr>
        <p:spPr>
          <a:xfrm>
            <a:off x="1505527" y="2124363"/>
            <a:ext cx="9568873" cy="1754326"/>
          </a:xfrm>
          <a:prstGeom prst="rect">
            <a:avLst/>
          </a:prstGeom>
          <a:noFill/>
        </p:spPr>
        <p:txBody>
          <a:bodyPr wrap="square" rtlCol="0">
            <a:spAutoFit/>
          </a:bodyPr>
          <a:lstStyle/>
          <a:p>
            <a:pPr algn="ctr"/>
            <a:r>
              <a:rPr lang="en-GB" sz="3600" dirty="0" smtClean="0">
                <a:latin typeface="Comic Sans MS" panose="030F0702030302020204" pitchFamily="66" charset="0"/>
              </a:rPr>
              <a:t>Remember to take turns, form your letter shapes carefully and most importantly HAVE FUN!</a:t>
            </a:r>
            <a:endParaRPr lang="en-GB" sz="3600" dirty="0">
              <a:latin typeface="Comic Sans MS" panose="030F0702030302020204" pitchFamily="66" charset="0"/>
            </a:endParaRPr>
          </a:p>
        </p:txBody>
      </p:sp>
    </p:spTree>
    <p:extLst>
      <p:ext uri="{BB962C8B-B14F-4D97-AF65-F5344CB8AC3E}">
        <p14:creationId xmlns:p14="http://schemas.microsoft.com/office/powerpoint/2010/main" val="28354904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3" name="7-Point Star 2"/>
          <p:cNvSpPr/>
          <p:nvPr/>
        </p:nvSpPr>
        <p:spPr>
          <a:xfrm>
            <a:off x="7874000" y="4213669"/>
            <a:ext cx="2956560" cy="2204720"/>
          </a:xfrm>
          <a:prstGeom prst="star7">
            <a:avLst/>
          </a:prstGeom>
          <a:solidFill>
            <a:schemeClr val="bg1"/>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3556000" y="1034502"/>
            <a:ext cx="7924800" cy="584775"/>
          </a:xfrm>
          <a:prstGeom prst="rect">
            <a:avLst/>
          </a:prstGeom>
          <a:noFill/>
        </p:spPr>
        <p:txBody>
          <a:bodyPr wrap="square" rtlCol="0">
            <a:spAutoFit/>
          </a:bodyPr>
          <a:lstStyle/>
          <a:p>
            <a:pPr algn="r"/>
            <a:r>
              <a:rPr lang="en-GB" sz="3200" u="sng" dirty="0" smtClean="0">
                <a:latin typeface="Comic Sans MS" panose="030F0702030302020204" pitchFamily="66" charset="0"/>
              </a:rPr>
              <a:t>Wednesday 23 February </a:t>
            </a:r>
            <a:r>
              <a:rPr lang="en-GB" sz="3200" u="sng" dirty="0" smtClean="0">
                <a:latin typeface="Comic Sans MS" panose="030F0702030302020204" pitchFamily="66" charset="0"/>
              </a:rPr>
              <a:t>2022</a:t>
            </a:r>
            <a:endParaRPr lang="en-GB" sz="3200" u="sng" dirty="0">
              <a:latin typeface="Comic Sans MS" panose="030F0702030302020204" pitchFamily="66" charset="0"/>
            </a:endParaRPr>
          </a:p>
        </p:txBody>
      </p:sp>
      <p:sp>
        <p:nvSpPr>
          <p:cNvPr id="5" name="TextBox 4"/>
          <p:cNvSpPr txBox="1"/>
          <p:nvPr/>
        </p:nvSpPr>
        <p:spPr>
          <a:xfrm>
            <a:off x="2419927" y="3020291"/>
            <a:ext cx="9060873" cy="461665"/>
          </a:xfrm>
          <a:prstGeom prst="rect">
            <a:avLst/>
          </a:prstGeom>
          <a:noFill/>
        </p:spPr>
        <p:txBody>
          <a:bodyPr wrap="square" rtlCol="0">
            <a:spAutoFit/>
          </a:bodyPr>
          <a:lstStyle/>
          <a:p>
            <a:r>
              <a:rPr lang="en-GB" sz="2400" b="1" dirty="0" smtClean="0">
                <a:solidFill>
                  <a:srgbClr val="00B050"/>
                </a:solidFill>
                <a:latin typeface="HfW cursive" panose="00000500000000000000" pitchFamily="2" charset="0"/>
              </a:rPr>
              <a:t>ENRICHMENT WEEK        WORDS </a:t>
            </a:r>
            <a:r>
              <a:rPr lang="en-GB" sz="2400" b="1" dirty="0" err="1" smtClean="0">
                <a:solidFill>
                  <a:srgbClr val="00B050"/>
                </a:solidFill>
                <a:latin typeface="HfW cursive" panose="00000500000000000000" pitchFamily="2" charset="0"/>
              </a:rPr>
              <a:t>WORDS</a:t>
            </a:r>
            <a:r>
              <a:rPr lang="en-GB" sz="2400" b="1" dirty="0" smtClean="0">
                <a:solidFill>
                  <a:srgbClr val="00B050"/>
                </a:solidFill>
                <a:latin typeface="HfW cursive" panose="00000500000000000000" pitchFamily="2" charset="0"/>
              </a:rPr>
              <a:t> </a:t>
            </a:r>
            <a:r>
              <a:rPr lang="en-GB" sz="2400" b="1" dirty="0" err="1" smtClean="0">
                <a:solidFill>
                  <a:srgbClr val="00B050"/>
                </a:solidFill>
                <a:latin typeface="HfW cursive" panose="00000500000000000000" pitchFamily="2" charset="0"/>
              </a:rPr>
              <a:t>WORDS</a:t>
            </a:r>
            <a:r>
              <a:rPr lang="en-GB" sz="2400" b="1" dirty="0" smtClean="0">
                <a:solidFill>
                  <a:srgbClr val="00B050"/>
                </a:solidFill>
                <a:latin typeface="HfW cursive" panose="00000500000000000000" pitchFamily="2" charset="0"/>
              </a:rPr>
              <a:t>!</a:t>
            </a:r>
            <a:endParaRPr lang="en-GB" sz="2400" b="1" dirty="0">
              <a:solidFill>
                <a:srgbClr val="00B050"/>
              </a:solidFill>
              <a:latin typeface="HfW cursive" panose="00000500000000000000" pitchFamily="2" charset="0"/>
            </a:endParaRPr>
          </a:p>
        </p:txBody>
      </p:sp>
      <p:pic>
        <p:nvPicPr>
          <p:cNvPr id="2050"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37353" y="796508"/>
            <a:ext cx="2991886" cy="164553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1533236" y="3953164"/>
            <a:ext cx="8423564" cy="954107"/>
          </a:xfrm>
          <a:prstGeom prst="rect">
            <a:avLst/>
          </a:prstGeom>
          <a:noFill/>
        </p:spPr>
        <p:txBody>
          <a:bodyPr wrap="square" rtlCol="0">
            <a:spAutoFit/>
          </a:bodyPr>
          <a:lstStyle/>
          <a:p>
            <a:r>
              <a:rPr lang="en-GB" sz="2800" dirty="0" smtClean="0">
                <a:latin typeface="Comic Sans MS" panose="030F0702030302020204" pitchFamily="66" charset="0"/>
              </a:rPr>
              <a:t>LO</a:t>
            </a:r>
            <a:r>
              <a:rPr lang="en-GB" sz="2800" dirty="0" smtClean="0">
                <a:latin typeface="Comic Sans MS" panose="030F0702030302020204" pitchFamily="66" charset="0"/>
              </a:rPr>
              <a:t>: To present neatly</a:t>
            </a:r>
            <a:endParaRPr lang="en-GB" sz="2800" dirty="0" smtClean="0">
              <a:latin typeface="Comic Sans MS" panose="030F0702030302020204" pitchFamily="66" charset="0"/>
            </a:endParaRPr>
          </a:p>
          <a:p>
            <a:r>
              <a:rPr lang="en-GB" sz="2800" dirty="0" smtClean="0">
                <a:latin typeface="Comic Sans MS" panose="030F0702030302020204" pitchFamily="66" charset="0"/>
              </a:rPr>
              <a:t>C</a:t>
            </a:r>
            <a:r>
              <a:rPr lang="en-GB" sz="2800" dirty="0" smtClean="0">
                <a:latin typeface="Comic Sans MS" panose="030F0702030302020204" pitchFamily="66" charset="0"/>
              </a:rPr>
              <a:t>: Fine motor and spelling activities</a:t>
            </a:r>
            <a:endParaRPr lang="en-GB" sz="2800" dirty="0">
              <a:latin typeface="Comic Sans MS" panose="030F0702030302020204" pitchFamily="66" charset="0"/>
            </a:endParaRPr>
          </a:p>
        </p:txBody>
      </p:sp>
      <p:sp>
        <p:nvSpPr>
          <p:cNvPr id="2" name="TextBox 1"/>
          <p:cNvSpPr txBox="1"/>
          <p:nvPr/>
        </p:nvSpPr>
        <p:spPr>
          <a:xfrm>
            <a:off x="8808720" y="5115764"/>
            <a:ext cx="4368800" cy="523220"/>
          </a:xfrm>
          <a:prstGeom prst="rect">
            <a:avLst/>
          </a:prstGeom>
          <a:noFill/>
        </p:spPr>
        <p:txBody>
          <a:bodyPr wrap="square" rtlCol="0">
            <a:spAutoFit/>
          </a:bodyPr>
          <a:lstStyle/>
          <a:p>
            <a:r>
              <a:rPr lang="en-GB" sz="2800" dirty="0" smtClean="0">
                <a:latin typeface="Comic Sans MS" panose="030F0702030302020204" pitchFamily="66" charset="0"/>
              </a:rPr>
              <a:t>BOLE</a:t>
            </a:r>
            <a:endParaRPr lang="en-GB" sz="2800" dirty="0">
              <a:latin typeface="Comic Sans MS" panose="030F0702030302020204" pitchFamily="66" charset="0"/>
            </a:endParaRPr>
          </a:p>
        </p:txBody>
      </p:sp>
    </p:spTree>
    <p:extLst>
      <p:ext uri="{BB962C8B-B14F-4D97-AF65-F5344CB8AC3E}">
        <p14:creationId xmlns:p14="http://schemas.microsoft.com/office/powerpoint/2010/main" val="19922478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1270000" y="585599"/>
            <a:ext cx="10231120" cy="5693866"/>
          </a:xfrm>
          <a:prstGeom prst="rect">
            <a:avLst/>
          </a:prstGeom>
        </p:spPr>
        <p:txBody>
          <a:bodyPr wrap="square">
            <a:spAutoFit/>
          </a:bodyPr>
          <a:lstStyle/>
          <a:p>
            <a:r>
              <a:rPr lang="en-GB" sz="2800" dirty="0" smtClean="0">
                <a:latin typeface="Comic Sans MS" panose="030F0702030302020204" pitchFamily="66" charset="0"/>
              </a:rPr>
              <a:t>Today in the BOLE, we are practising the Spelling Bee words and our pattern of the week –</a:t>
            </a:r>
            <a:r>
              <a:rPr lang="en-GB" sz="2800" dirty="0" err="1" smtClean="0">
                <a:latin typeface="Comic Sans MS" panose="030F0702030302020204" pitchFamily="66" charset="0"/>
              </a:rPr>
              <a:t>cian</a:t>
            </a:r>
            <a:r>
              <a:rPr lang="en-GB" sz="2800" dirty="0" smtClean="0">
                <a:latin typeface="Comic Sans MS" panose="030F0702030302020204" pitchFamily="66" charset="0"/>
              </a:rPr>
              <a:t> words</a:t>
            </a:r>
          </a:p>
          <a:p>
            <a:endParaRPr lang="en-GB" sz="2800" dirty="0" smtClean="0">
              <a:latin typeface="Comic Sans MS" panose="030F0702030302020204" pitchFamily="66" charset="0"/>
            </a:endParaRPr>
          </a:p>
          <a:p>
            <a:r>
              <a:rPr lang="en-GB" sz="2800" dirty="0" smtClean="0">
                <a:solidFill>
                  <a:srgbClr val="00B050"/>
                </a:solidFill>
                <a:latin typeface="Comic Sans MS" panose="030F0702030302020204" pitchFamily="66" charset="0"/>
              </a:rPr>
              <a:t>1</a:t>
            </a:r>
            <a:r>
              <a:rPr lang="en-GB" sz="2800" dirty="0">
                <a:solidFill>
                  <a:srgbClr val="00B050"/>
                </a:solidFill>
                <a:latin typeface="Comic Sans MS" panose="030F0702030302020204" pitchFamily="66" charset="0"/>
              </a:rPr>
              <a:t>. friend</a:t>
            </a:r>
          </a:p>
          <a:p>
            <a:r>
              <a:rPr lang="en-GB" sz="2800" dirty="0">
                <a:solidFill>
                  <a:srgbClr val="00B050"/>
                </a:solidFill>
                <a:latin typeface="Comic Sans MS" panose="030F0702030302020204" pitchFamily="66" charset="0"/>
              </a:rPr>
              <a:t>2. beautiful</a:t>
            </a:r>
          </a:p>
          <a:p>
            <a:r>
              <a:rPr lang="en-GB" sz="2800" dirty="0" smtClean="0">
                <a:solidFill>
                  <a:srgbClr val="00B050"/>
                </a:solidFill>
                <a:latin typeface="Comic Sans MS" panose="030F0702030302020204" pitchFamily="66" charset="0"/>
              </a:rPr>
              <a:t>3. their</a:t>
            </a:r>
          </a:p>
          <a:p>
            <a:r>
              <a:rPr lang="en-GB" sz="2800" dirty="0" smtClean="0">
                <a:solidFill>
                  <a:srgbClr val="00B050"/>
                </a:solidFill>
                <a:latin typeface="Comic Sans MS" panose="030F0702030302020204" pitchFamily="66" charset="0"/>
              </a:rPr>
              <a:t>4</a:t>
            </a:r>
            <a:r>
              <a:rPr lang="en-GB" sz="2800" dirty="0">
                <a:solidFill>
                  <a:srgbClr val="00B050"/>
                </a:solidFill>
                <a:latin typeface="Comic Sans MS" panose="030F0702030302020204" pitchFamily="66" charset="0"/>
              </a:rPr>
              <a:t>. there</a:t>
            </a:r>
          </a:p>
          <a:p>
            <a:r>
              <a:rPr lang="en-GB" sz="2800" dirty="0">
                <a:solidFill>
                  <a:srgbClr val="00B050"/>
                </a:solidFill>
                <a:latin typeface="Comic Sans MS" panose="030F0702030302020204" pitchFamily="66" charset="0"/>
              </a:rPr>
              <a:t>5. they’re</a:t>
            </a:r>
          </a:p>
          <a:p>
            <a:r>
              <a:rPr lang="en-GB" sz="2800" dirty="0">
                <a:solidFill>
                  <a:srgbClr val="00B050"/>
                </a:solidFill>
                <a:latin typeface="Comic Sans MS" panose="030F0702030302020204" pitchFamily="66" charset="0"/>
              </a:rPr>
              <a:t>6. where</a:t>
            </a:r>
          </a:p>
          <a:p>
            <a:r>
              <a:rPr lang="en-GB" sz="2800" dirty="0">
                <a:solidFill>
                  <a:srgbClr val="00B050"/>
                </a:solidFill>
                <a:latin typeface="Comic Sans MS" panose="030F0702030302020204" pitchFamily="66" charset="0"/>
              </a:rPr>
              <a:t>7. were</a:t>
            </a:r>
          </a:p>
          <a:p>
            <a:r>
              <a:rPr lang="en-GB" sz="2800" dirty="0">
                <a:solidFill>
                  <a:srgbClr val="00B050"/>
                </a:solidFill>
                <a:latin typeface="Comic Sans MS" panose="030F0702030302020204" pitchFamily="66" charset="0"/>
              </a:rPr>
              <a:t>8. which</a:t>
            </a:r>
          </a:p>
          <a:p>
            <a:r>
              <a:rPr lang="en-GB" sz="2800" dirty="0">
                <a:solidFill>
                  <a:srgbClr val="00B050"/>
                </a:solidFill>
                <a:latin typeface="Comic Sans MS" panose="030F0702030302020204" pitchFamily="66" charset="0"/>
              </a:rPr>
              <a:t>9. because</a:t>
            </a:r>
          </a:p>
          <a:p>
            <a:r>
              <a:rPr lang="en-GB" sz="2800" dirty="0">
                <a:solidFill>
                  <a:srgbClr val="00B050"/>
                </a:solidFill>
                <a:latin typeface="Comic Sans MS" panose="030F0702030302020204" pitchFamily="66" charset="0"/>
              </a:rPr>
              <a:t>10. piece </a:t>
            </a:r>
          </a:p>
        </p:txBody>
      </p:sp>
      <p:sp>
        <p:nvSpPr>
          <p:cNvPr id="3" name="Rectangle 2"/>
          <p:cNvSpPr/>
          <p:nvPr/>
        </p:nvSpPr>
        <p:spPr>
          <a:xfrm>
            <a:off x="6786880" y="2344896"/>
            <a:ext cx="6096000" cy="2677656"/>
          </a:xfrm>
          <a:prstGeom prst="rect">
            <a:avLst/>
          </a:prstGeom>
        </p:spPr>
        <p:txBody>
          <a:bodyPr>
            <a:spAutoFit/>
          </a:bodyPr>
          <a:lstStyle/>
          <a:p>
            <a:r>
              <a:rPr lang="en-GB" sz="2800" u="sng" dirty="0" err="1" smtClean="0">
                <a:solidFill>
                  <a:schemeClr val="accent5"/>
                </a:solidFill>
                <a:latin typeface="Comic Sans MS" panose="030F0702030302020204" pitchFamily="66" charset="0"/>
              </a:rPr>
              <a:t>cian</a:t>
            </a:r>
            <a:endParaRPr lang="en-GB" sz="2800" u="sng" dirty="0" smtClean="0">
              <a:solidFill>
                <a:schemeClr val="accent5"/>
              </a:solidFill>
              <a:latin typeface="Comic Sans MS" panose="030F0702030302020204" pitchFamily="66" charset="0"/>
            </a:endParaRPr>
          </a:p>
          <a:p>
            <a:r>
              <a:rPr lang="en-GB" sz="2800" dirty="0" smtClean="0">
                <a:solidFill>
                  <a:schemeClr val="accent5"/>
                </a:solidFill>
                <a:latin typeface="Comic Sans MS" panose="030F0702030302020204" pitchFamily="66" charset="0"/>
              </a:rPr>
              <a:t>politic- </a:t>
            </a:r>
            <a:r>
              <a:rPr lang="en-GB" sz="2800" dirty="0">
                <a:solidFill>
                  <a:schemeClr val="accent5"/>
                </a:solidFill>
                <a:latin typeface="Comic Sans MS" panose="030F0702030302020204" pitchFamily="66" charset="0"/>
              </a:rPr>
              <a:t>politician</a:t>
            </a:r>
          </a:p>
          <a:p>
            <a:r>
              <a:rPr lang="en-GB" sz="2800" dirty="0">
                <a:solidFill>
                  <a:schemeClr val="accent5"/>
                </a:solidFill>
                <a:latin typeface="Comic Sans MS" panose="030F0702030302020204" pitchFamily="66" charset="0"/>
              </a:rPr>
              <a:t>music- musician</a:t>
            </a:r>
          </a:p>
          <a:p>
            <a:r>
              <a:rPr lang="en-GB" sz="2800" dirty="0">
                <a:solidFill>
                  <a:schemeClr val="accent5"/>
                </a:solidFill>
                <a:latin typeface="Comic Sans MS" panose="030F0702030302020204" pitchFamily="66" charset="0"/>
              </a:rPr>
              <a:t>mathematics- mathematician</a:t>
            </a:r>
          </a:p>
          <a:p>
            <a:r>
              <a:rPr lang="en-GB" sz="2800" dirty="0">
                <a:solidFill>
                  <a:schemeClr val="accent5"/>
                </a:solidFill>
                <a:latin typeface="Comic Sans MS" panose="030F0702030302020204" pitchFamily="66" charset="0"/>
              </a:rPr>
              <a:t>magic- magician</a:t>
            </a:r>
          </a:p>
          <a:p>
            <a:r>
              <a:rPr lang="en-GB" sz="2800" dirty="0">
                <a:solidFill>
                  <a:schemeClr val="accent5"/>
                </a:solidFill>
                <a:latin typeface="Comic Sans MS" panose="030F0702030302020204" pitchFamily="66" charset="0"/>
              </a:rPr>
              <a:t>optic- optician</a:t>
            </a:r>
          </a:p>
        </p:txBody>
      </p:sp>
      <p:sp>
        <p:nvSpPr>
          <p:cNvPr id="4" name="Rectangle 3"/>
          <p:cNvSpPr/>
          <p:nvPr/>
        </p:nvSpPr>
        <p:spPr>
          <a:xfrm>
            <a:off x="5879886" y="5570974"/>
            <a:ext cx="4272708" cy="369332"/>
          </a:xfrm>
          <a:prstGeom prst="rect">
            <a:avLst/>
          </a:prstGeom>
        </p:spPr>
        <p:txBody>
          <a:bodyPr wrap="none">
            <a:spAutoFit/>
          </a:bodyPr>
          <a:lstStyle/>
          <a:p>
            <a:r>
              <a:rPr lang="en-GB" dirty="0">
                <a:hlinkClick r:id="rId2"/>
              </a:rPr>
              <a:t>How to spell the 'shun' sound - BBC </a:t>
            </a:r>
            <a:r>
              <a:rPr lang="en-GB" dirty="0" err="1">
                <a:hlinkClick r:id="rId2"/>
              </a:rPr>
              <a:t>Bitesize</a:t>
            </a:r>
            <a:endParaRPr lang="en-GB" dirty="0"/>
          </a:p>
        </p:txBody>
      </p:sp>
    </p:spTree>
    <p:extLst>
      <p:ext uri="{BB962C8B-B14F-4D97-AF65-F5344CB8AC3E}">
        <p14:creationId xmlns:p14="http://schemas.microsoft.com/office/powerpoint/2010/main" val="24683670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extBox 1"/>
          <p:cNvSpPr txBox="1"/>
          <p:nvPr/>
        </p:nvSpPr>
        <p:spPr>
          <a:xfrm>
            <a:off x="914399" y="535709"/>
            <a:ext cx="10252364" cy="5909310"/>
          </a:xfrm>
          <a:prstGeom prst="rect">
            <a:avLst/>
          </a:prstGeom>
          <a:noFill/>
        </p:spPr>
        <p:txBody>
          <a:bodyPr wrap="square" rtlCol="0">
            <a:spAutoFit/>
          </a:bodyPr>
          <a:lstStyle/>
          <a:p>
            <a:r>
              <a:rPr lang="en-GB" dirty="0">
                <a:latin typeface="Comic Sans MS" panose="030F0702030302020204" pitchFamily="66" charset="0"/>
              </a:rPr>
              <a:t>Practise your neatest S</a:t>
            </a:r>
            <a:r>
              <a:rPr lang="en-GB" dirty="0" smtClean="0">
                <a:latin typeface="Comic Sans MS" panose="030F0702030302020204" pitchFamily="66" charset="0"/>
              </a:rPr>
              <a:t>pelling Bee words and pattern of the week </a:t>
            </a:r>
            <a:r>
              <a:rPr lang="en-GB" dirty="0" err="1" smtClean="0">
                <a:latin typeface="Comic Sans MS" panose="030F0702030302020204" pitchFamily="66" charset="0"/>
              </a:rPr>
              <a:t>cian</a:t>
            </a:r>
            <a:r>
              <a:rPr lang="en-GB" dirty="0" smtClean="0">
                <a:latin typeface="Comic Sans MS" panose="030F0702030302020204" pitchFamily="66" charset="0"/>
              </a:rPr>
              <a:t> words. </a:t>
            </a:r>
            <a:r>
              <a:rPr lang="en-GB" dirty="0">
                <a:latin typeface="Comic Sans MS" panose="030F0702030302020204" pitchFamily="66" charset="0"/>
              </a:rPr>
              <a:t>Ensure that they are spelled correctly and that each letter is formed carefully with the correct lead in lines, ascenders and descenders. </a:t>
            </a:r>
          </a:p>
          <a:p>
            <a:endParaRPr lang="en-GB" dirty="0">
              <a:latin typeface="Comic Sans MS" panose="030F0702030302020204" pitchFamily="66" charset="0"/>
            </a:endParaRPr>
          </a:p>
          <a:p>
            <a:r>
              <a:rPr lang="en-GB" dirty="0" smtClean="0">
                <a:latin typeface="Comic Sans MS" panose="030F0702030302020204" pitchFamily="66" charset="0"/>
              </a:rPr>
              <a:t>Activity 1: Sand and scrabble letters </a:t>
            </a:r>
          </a:p>
          <a:p>
            <a:r>
              <a:rPr lang="en-GB" dirty="0">
                <a:latin typeface="Comic Sans MS" panose="030F0702030302020204" pitchFamily="66" charset="0"/>
              </a:rPr>
              <a:t> </a:t>
            </a:r>
            <a:r>
              <a:rPr lang="en-GB" dirty="0" smtClean="0">
                <a:latin typeface="Comic Sans MS" panose="030F0702030302020204" pitchFamily="66" charset="0"/>
              </a:rPr>
              <a:t>                  Rice and scrabble letters</a:t>
            </a:r>
          </a:p>
          <a:p>
            <a:endParaRPr lang="en-GB" dirty="0">
              <a:latin typeface="Comic Sans MS" panose="030F0702030302020204" pitchFamily="66" charset="0"/>
            </a:endParaRPr>
          </a:p>
          <a:p>
            <a:r>
              <a:rPr lang="en-GB" dirty="0" smtClean="0">
                <a:latin typeface="Comic Sans MS" panose="030F0702030302020204" pitchFamily="66" charset="0"/>
              </a:rPr>
              <a:t>Work with your group to take turns to pick out scrabble letters. Place them on the ground and see if you can spell a Spelling Bee word or a </a:t>
            </a:r>
            <a:r>
              <a:rPr lang="en-GB" dirty="0" err="1" smtClean="0">
                <a:latin typeface="Comic Sans MS" panose="030F0702030302020204" pitchFamily="66" charset="0"/>
              </a:rPr>
              <a:t>cian</a:t>
            </a:r>
            <a:r>
              <a:rPr lang="en-GB" dirty="0" smtClean="0">
                <a:latin typeface="Comic Sans MS" panose="030F0702030302020204" pitchFamily="66" charset="0"/>
              </a:rPr>
              <a:t> word. </a:t>
            </a:r>
          </a:p>
          <a:p>
            <a:endParaRPr lang="en-GB" dirty="0">
              <a:latin typeface="Comic Sans MS" panose="030F0702030302020204" pitchFamily="66" charset="0"/>
            </a:endParaRPr>
          </a:p>
          <a:p>
            <a:r>
              <a:rPr lang="en-GB" dirty="0" smtClean="0">
                <a:latin typeface="Comic Sans MS" panose="030F0702030302020204" pitchFamily="66" charset="0"/>
              </a:rPr>
              <a:t>Activity 2: Drawing words in the mud</a:t>
            </a:r>
          </a:p>
          <a:p>
            <a:endParaRPr lang="en-GB" dirty="0">
              <a:latin typeface="Comic Sans MS" panose="030F0702030302020204" pitchFamily="66" charset="0"/>
            </a:endParaRPr>
          </a:p>
          <a:p>
            <a:r>
              <a:rPr lang="en-GB" dirty="0" smtClean="0">
                <a:latin typeface="Comic Sans MS" panose="030F0702030302020204" pitchFamily="66" charset="0"/>
              </a:rPr>
              <a:t>Activity 3: Spelling Bee and </a:t>
            </a:r>
            <a:r>
              <a:rPr lang="en-GB" dirty="0" err="1" smtClean="0">
                <a:latin typeface="Comic Sans MS" panose="030F0702030302020204" pitchFamily="66" charset="0"/>
              </a:rPr>
              <a:t>cian</a:t>
            </a:r>
            <a:r>
              <a:rPr lang="en-GB" dirty="0" smtClean="0">
                <a:latin typeface="Comic Sans MS" panose="030F0702030302020204" pitchFamily="66" charset="0"/>
              </a:rPr>
              <a:t> word building with laminated letter cards</a:t>
            </a:r>
          </a:p>
          <a:p>
            <a:endParaRPr lang="en-GB" dirty="0">
              <a:latin typeface="Comic Sans MS" panose="030F0702030302020204" pitchFamily="66" charset="0"/>
            </a:endParaRPr>
          </a:p>
          <a:p>
            <a:r>
              <a:rPr lang="en-GB" dirty="0" smtClean="0">
                <a:latin typeface="Comic Sans MS" panose="030F0702030302020204" pitchFamily="66" charset="0"/>
              </a:rPr>
              <a:t>Activity 4:  Threading with pipe cleaners and cut up straws. Each make a letter to put together to create a word of the week</a:t>
            </a:r>
          </a:p>
          <a:p>
            <a:endParaRPr lang="en-GB" dirty="0">
              <a:latin typeface="Comic Sans MS" panose="030F0702030302020204" pitchFamily="66" charset="0"/>
            </a:endParaRPr>
          </a:p>
          <a:p>
            <a:r>
              <a:rPr lang="en-GB" dirty="0" smtClean="0">
                <a:latin typeface="Comic Sans MS" panose="030F0702030302020204" pitchFamily="66" charset="0"/>
              </a:rPr>
              <a:t>Activity 5: Tweezers and buttons- pinch the tweezers together to pick up a button. Make a Spelling Bee word or </a:t>
            </a:r>
            <a:r>
              <a:rPr lang="en-GB" dirty="0" err="1" smtClean="0">
                <a:latin typeface="Comic Sans MS" panose="030F0702030302020204" pitchFamily="66" charset="0"/>
              </a:rPr>
              <a:t>cian</a:t>
            </a:r>
            <a:r>
              <a:rPr lang="en-GB" dirty="0" smtClean="0">
                <a:latin typeface="Comic Sans MS" panose="030F0702030302020204" pitchFamily="66" charset="0"/>
              </a:rPr>
              <a:t> word with the buttons</a:t>
            </a:r>
          </a:p>
          <a:p>
            <a:endParaRPr lang="en-GB" dirty="0">
              <a:latin typeface="Comic Sans MS" panose="030F0702030302020204" pitchFamily="66" charset="0"/>
            </a:endParaRPr>
          </a:p>
          <a:p>
            <a:r>
              <a:rPr lang="en-GB" dirty="0" smtClean="0">
                <a:latin typeface="Comic Sans MS" panose="030F0702030302020204" pitchFamily="66" charset="0"/>
              </a:rPr>
              <a:t>Activity 6: Use leaves, twigs and natural resources to make Spelling Bee words or </a:t>
            </a:r>
            <a:r>
              <a:rPr lang="en-GB" dirty="0" err="1" smtClean="0">
                <a:latin typeface="Comic Sans MS" panose="030F0702030302020204" pitchFamily="66" charset="0"/>
              </a:rPr>
              <a:t>cian</a:t>
            </a:r>
            <a:r>
              <a:rPr lang="en-GB" dirty="0" smtClean="0">
                <a:latin typeface="Comic Sans MS" panose="030F0702030302020204" pitchFamily="66" charset="0"/>
              </a:rPr>
              <a:t> words</a:t>
            </a:r>
          </a:p>
        </p:txBody>
      </p:sp>
    </p:spTree>
    <p:extLst>
      <p:ext uri="{BB962C8B-B14F-4D97-AF65-F5344CB8AC3E}">
        <p14:creationId xmlns:p14="http://schemas.microsoft.com/office/powerpoint/2010/main" val="24865619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extBox 1"/>
          <p:cNvSpPr txBox="1"/>
          <p:nvPr/>
        </p:nvSpPr>
        <p:spPr>
          <a:xfrm>
            <a:off x="1505527" y="2124363"/>
            <a:ext cx="9568873" cy="1754326"/>
          </a:xfrm>
          <a:prstGeom prst="rect">
            <a:avLst/>
          </a:prstGeom>
          <a:noFill/>
        </p:spPr>
        <p:txBody>
          <a:bodyPr wrap="square" rtlCol="0">
            <a:spAutoFit/>
          </a:bodyPr>
          <a:lstStyle/>
          <a:p>
            <a:pPr algn="ctr"/>
            <a:r>
              <a:rPr lang="en-GB" sz="3600" dirty="0" smtClean="0">
                <a:latin typeface="Comic Sans MS" panose="030F0702030302020204" pitchFamily="66" charset="0"/>
              </a:rPr>
              <a:t>Remember to take turns, form your letter shapes carefully and most importantly HAVE FUN!</a:t>
            </a:r>
            <a:endParaRPr lang="en-GB" sz="3600" dirty="0">
              <a:latin typeface="Comic Sans MS" panose="030F0702030302020204" pitchFamily="66" charset="0"/>
            </a:endParaRPr>
          </a:p>
        </p:txBody>
      </p:sp>
    </p:spTree>
    <p:extLst>
      <p:ext uri="{BB962C8B-B14F-4D97-AF65-F5344CB8AC3E}">
        <p14:creationId xmlns:p14="http://schemas.microsoft.com/office/powerpoint/2010/main" val="23639522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4" name="TextBox 3"/>
          <p:cNvSpPr txBox="1"/>
          <p:nvPr/>
        </p:nvSpPr>
        <p:spPr>
          <a:xfrm>
            <a:off x="3556000" y="1034502"/>
            <a:ext cx="7924800" cy="584775"/>
          </a:xfrm>
          <a:prstGeom prst="rect">
            <a:avLst/>
          </a:prstGeom>
          <a:noFill/>
        </p:spPr>
        <p:txBody>
          <a:bodyPr wrap="square" rtlCol="0">
            <a:spAutoFit/>
          </a:bodyPr>
          <a:lstStyle/>
          <a:p>
            <a:pPr algn="r"/>
            <a:r>
              <a:rPr lang="en-GB" sz="3200" u="sng" dirty="0" smtClean="0">
                <a:latin typeface="Comic Sans MS" panose="030F0702030302020204" pitchFamily="66" charset="0"/>
              </a:rPr>
              <a:t>Thursday 24 February </a:t>
            </a:r>
            <a:r>
              <a:rPr lang="en-GB" sz="3200" u="sng" dirty="0" smtClean="0">
                <a:latin typeface="Comic Sans MS" panose="030F0702030302020204" pitchFamily="66" charset="0"/>
              </a:rPr>
              <a:t>2022</a:t>
            </a:r>
            <a:endParaRPr lang="en-GB" sz="3200" u="sng" dirty="0">
              <a:latin typeface="Comic Sans MS" panose="030F0702030302020204" pitchFamily="66" charset="0"/>
            </a:endParaRPr>
          </a:p>
        </p:txBody>
      </p:sp>
      <p:sp>
        <p:nvSpPr>
          <p:cNvPr id="5" name="TextBox 4"/>
          <p:cNvSpPr txBox="1"/>
          <p:nvPr/>
        </p:nvSpPr>
        <p:spPr>
          <a:xfrm>
            <a:off x="2419927" y="3020291"/>
            <a:ext cx="9060873" cy="461665"/>
          </a:xfrm>
          <a:prstGeom prst="rect">
            <a:avLst/>
          </a:prstGeom>
          <a:noFill/>
        </p:spPr>
        <p:txBody>
          <a:bodyPr wrap="square" rtlCol="0">
            <a:spAutoFit/>
          </a:bodyPr>
          <a:lstStyle/>
          <a:p>
            <a:r>
              <a:rPr lang="en-GB" sz="2400" b="1" dirty="0" smtClean="0">
                <a:solidFill>
                  <a:srgbClr val="00B050"/>
                </a:solidFill>
                <a:latin typeface="HfW cursive" panose="00000500000000000000" pitchFamily="2" charset="0"/>
              </a:rPr>
              <a:t>ENRICHMENT WEEK        WORDS </a:t>
            </a:r>
            <a:r>
              <a:rPr lang="en-GB" sz="2400" b="1" dirty="0" err="1" smtClean="0">
                <a:solidFill>
                  <a:srgbClr val="00B050"/>
                </a:solidFill>
                <a:latin typeface="HfW cursive" panose="00000500000000000000" pitchFamily="2" charset="0"/>
              </a:rPr>
              <a:t>WORDS</a:t>
            </a:r>
            <a:r>
              <a:rPr lang="en-GB" sz="2400" b="1" dirty="0" smtClean="0">
                <a:solidFill>
                  <a:srgbClr val="00B050"/>
                </a:solidFill>
                <a:latin typeface="HfW cursive" panose="00000500000000000000" pitchFamily="2" charset="0"/>
              </a:rPr>
              <a:t> </a:t>
            </a:r>
            <a:r>
              <a:rPr lang="en-GB" sz="2400" b="1" dirty="0" err="1" smtClean="0">
                <a:solidFill>
                  <a:srgbClr val="00B050"/>
                </a:solidFill>
                <a:latin typeface="HfW cursive" panose="00000500000000000000" pitchFamily="2" charset="0"/>
              </a:rPr>
              <a:t>WORDS</a:t>
            </a:r>
            <a:r>
              <a:rPr lang="en-GB" sz="2400" b="1" dirty="0" smtClean="0">
                <a:solidFill>
                  <a:srgbClr val="00B050"/>
                </a:solidFill>
                <a:latin typeface="HfW cursive" panose="00000500000000000000" pitchFamily="2" charset="0"/>
              </a:rPr>
              <a:t>!</a:t>
            </a:r>
            <a:endParaRPr lang="en-GB" sz="2400" b="1" dirty="0">
              <a:solidFill>
                <a:srgbClr val="00B050"/>
              </a:solidFill>
              <a:latin typeface="HfW cursive" panose="00000500000000000000" pitchFamily="2" charset="0"/>
            </a:endParaRPr>
          </a:p>
        </p:txBody>
      </p:sp>
      <p:pic>
        <p:nvPicPr>
          <p:cNvPr id="2050"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37353" y="796508"/>
            <a:ext cx="2991886" cy="164553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1533236" y="3953164"/>
            <a:ext cx="8423564" cy="1815882"/>
          </a:xfrm>
          <a:prstGeom prst="rect">
            <a:avLst/>
          </a:prstGeom>
          <a:noFill/>
        </p:spPr>
        <p:txBody>
          <a:bodyPr wrap="square" rtlCol="0">
            <a:spAutoFit/>
          </a:bodyPr>
          <a:lstStyle/>
          <a:p>
            <a:r>
              <a:rPr lang="en-GB" sz="2800" dirty="0" smtClean="0">
                <a:latin typeface="Comic Sans MS" panose="030F0702030302020204" pitchFamily="66" charset="0"/>
              </a:rPr>
              <a:t>LO</a:t>
            </a:r>
            <a:r>
              <a:rPr lang="en-GB" sz="2800" dirty="0" smtClean="0">
                <a:latin typeface="Comic Sans MS" panose="030F0702030302020204" pitchFamily="66" charset="0"/>
              </a:rPr>
              <a:t>: To spell correctly</a:t>
            </a:r>
          </a:p>
          <a:p>
            <a:r>
              <a:rPr lang="en-GB" sz="2800" dirty="0" smtClean="0">
                <a:latin typeface="Comic Sans MS" panose="030F0702030302020204" pitchFamily="66" charset="0"/>
              </a:rPr>
              <a:t>       To present neatly</a:t>
            </a:r>
          </a:p>
          <a:p>
            <a:r>
              <a:rPr lang="en-GB" sz="2800" dirty="0" smtClean="0">
                <a:latin typeface="Comic Sans MS" panose="030F0702030302020204" pitchFamily="66" charset="0"/>
              </a:rPr>
              <a:t>       To use sentences appropriately</a:t>
            </a:r>
            <a:endParaRPr lang="en-GB" sz="2800" dirty="0" smtClean="0">
              <a:latin typeface="Comic Sans MS" panose="030F0702030302020204" pitchFamily="66" charset="0"/>
            </a:endParaRPr>
          </a:p>
          <a:p>
            <a:r>
              <a:rPr lang="en-GB" sz="2800" dirty="0" smtClean="0">
                <a:latin typeface="Comic Sans MS" panose="030F0702030302020204" pitchFamily="66" charset="0"/>
              </a:rPr>
              <a:t>C</a:t>
            </a:r>
            <a:r>
              <a:rPr lang="en-GB" sz="2800" dirty="0" smtClean="0">
                <a:latin typeface="Comic Sans MS" panose="030F0702030302020204" pitchFamily="66" charset="0"/>
              </a:rPr>
              <a:t>: Sentences using Wow word of the week</a:t>
            </a:r>
            <a:endParaRPr lang="en-GB" sz="2800" dirty="0">
              <a:latin typeface="Comic Sans MS" panose="030F0702030302020204" pitchFamily="66" charset="0"/>
            </a:endParaRPr>
          </a:p>
        </p:txBody>
      </p:sp>
    </p:spTree>
    <p:extLst>
      <p:ext uri="{BB962C8B-B14F-4D97-AF65-F5344CB8AC3E}">
        <p14:creationId xmlns:p14="http://schemas.microsoft.com/office/powerpoint/2010/main" val="10573770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2783840" y="3059497"/>
            <a:ext cx="7254240" cy="369332"/>
          </a:xfrm>
          <a:prstGeom prst="rect">
            <a:avLst/>
          </a:prstGeom>
        </p:spPr>
        <p:txBody>
          <a:bodyPr wrap="square">
            <a:spAutoFit/>
          </a:bodyPr>
          <a:lstStyle/>
          <a:p>
            <a:r>
              <a:rPr lang="en-GB" dirty="0">
                <a:hlinkClick r:id="rId2"/>
              </a:rPr>
              <a:t>KS2 English: Spelling Rules with the Super Movers Crew - BBC Teach</a:t>
            </a:r>
            <a:endParaRPr lang="en-GB" dirty="0"/>
          </a:p>
        </p:txBody>
      </p:sp>
      <p:pic>
        <p:nvPicPr>
          <p:cNvPr id="3" name="Picture 2"/>
          <p:cNvPicPr>
            <a:picLocks noChangeAspect="1"/>
          </p:cNvPicPr>
          <p:nvPr/>
        </p:nvPicPr>
        <p:blipFill>
          <a:blip r:embed="rId3"/>
          <a:stretch>
            <a:fillRect/>
          </a:stretch>
        </p:blipFill>
        <p:spPr>
          <a:xfrm>
            <a:off x="3268821" y="1303346"/>
            <a:ext cx="5489099" cy="1700957"/>
          </a:xfrm>
          <a:prstGeom prst="rect">
            <a:avLst/>
          </a:prstGeom>
        </p:spPr>
      </p:pic>
      <p:sp>
        <p:nvSpPr>
          <p:cNvPr id="4" name="TextBox 3"/>
          <p:cNvSpPr txBox="1"/>
          <p:nvPr/>
        </p:nvSpPr>
        <p:spPr>
          <a:xfrm>
            <a:off x="1778000" y="355600"/>
            <a:ext cx="8260080" cy="707886"/>
          </a:xfrm>
          <a:prstGeom prst="rect">
            <a:avLst/>
          </a:prstGeom>
          <a:noFill/>
        </p:spPr>
        <p:txBody>
          <a:bodyPr wrap="square" rtlCol="0">
            <a:spAutoFit/>
          </a:bodyPr>
          <a:lstStyle/>
          <a:p>
            <a:pPr algn="ctr"/>
            <a:r>
              <a:rPr lang="en-GB" sz="4000" dirty="0" smtClean="0">
                <a:latin typeface="Comic Sans MS" panose="030F0702030302020204" pitchFamily="66" charset="0"/>
              </a:rPr>
              <a:t>Starter</a:t>
            </a:r>
            <a:r>
              <a:rPr lang="en-GB" dirty="0" smtClean="0"/>
              <a:t> </a:t>
            </a:r>
            <a:endParaRPr lang="en-GB" dirty="0"/>
          </a:p>
        </p:txBody>
      </p:sp>
      <p:sp>
        <p:nvSpPr>
          <p:cNvPr id="5" name="Rectangle 4"/>
          <p:cNvSpPr/>
          <p:nvPr/>
        </p:nvSpPr>
        <p:spPr>
          <a:xfrm>
            <a:off x="4743201" y="4630982"/>
            <a:ext cx="2329677" cy="369332"/>
          </a:xfrm>
          <a:prstGeom prst="rect">
            <a:avLst/>
          </a:prstGeom>
        </p:spPr>
        <p:txBody>
          <a:bodyPr wrap="none">
            <a:spAutoFit/>
          </a:bodyPr>
          <a:lstStyle/>
          <a:p>
            <a:r>
              <a:rPr lang="en-GB" dirty="0">
                <a:hlinkClick r:id="rId4"/>
              </a:rPr>
              <a:t>Dough Disco - YouTube</a:t>
            </a:r>
            <a:endParaRPr lang="en-GB" dirty="0"/>
          </a:p>
        </p:txBody>
      </p:sp>
      <p:pic>
        <p:nvPicPr>
          <p:cNvPr id="6" name="Picture 5"/>
          <p:cNvPicPr>
            <a:picLocks noChangeAspect="1"/>
          </p:cNvPicPr>
          <p:nvPr/>
        </p:nvPicPr>
        <p:blipFill>
          <a:blip r:embed="rId5"/>
          <a:stretch>
            <a:fillRect/>
          </a:stretch>
        </p:blipFill>
        <p:spPr>
          <a:xfrm>
            <a:off x="629920" y="3729557"/>
            <a:ext cx="3982720" cy="2789035"/>
          </a:xfrm>
          <a:prstGeom prst="rect">
            <a:avLst/>
          </a:prstGeom>
        </p:spPr>
      </p:pic>
      <p:sp>
        <p:nvSpPr>
          <p:cNvPr id="7" name="Cloud Callout 6"/>
          <p:cNvSpPr/>
          <p:nvPr/>
        </p:nvSpPr>
        <p:spPr>
          <a:xfrm>
            <a:off x="7203439" y="3729557"/>
            <a:ext cx="3516710" cy="2235200"/>
          </a:xfrm>
          <a:prstGeom prst="cloudCallou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 name="TextBox 7"/>
          <p:cNvSpPr txBox="1"/>
          <p:nvPr/>
        </p:nvSpPr>
        <p:spPr>
          <a:xfrm>
            <a:off x="8006080" y="4031549"/>
            <a:ext cx="2032000" cy="1631216"/>
          </a:xfrm>
          <a:prstGeom prst="rect">
            <a:avLst/>
          </a:prstGeom>
          <a:noFill/>
        </p:spPr>
        <p:txBody>
          <a:bodyPr wrap="square" rtlCol="0">
            <a:spAutoFit/>
          </a:bodyPr>
          <a:lstStyle/>
          <a:p>
            <a:r>
              <a:rPr lang="en-GB" sz="2000" dirty="0" smtClean="0">
                <a:latin typeface="Comic Sans MS" panose="030F0702030302020204" pitchFamily="66" charset="0"/>
              </a:rPr>
              <a:t>Everyone needs a ball of dough for this fun fine-motor activity!</a:t>
            </a:r>
            <a:endParaRPr lang="en-GB" sz="2000" dirty="0">
              <a:latin typeface="Comic Sans MS" panose="030F0702030302020204" pitchFamily="66" charset="0"/>
            </a:endParaRPr>
          </a:p>
        </p:txBody>
      </p:sp>
    </p:spTree>
    <p:extLst>
      <p:ext uri="{BB962C8B-B14F-4D97-AF65-F5344CB8AC3E}">
        <p14:creationId xmlns:p14="http://schemas.microsoft.com/office/powerpoint/2010/main" val="34488822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pic>
        <p:nvPicPr>
          <p:cNvPr id="1026"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26925" y="277614"/>
            <a:ext cx="4065791" cy="2394954"/>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611043" y="2705460"/>
            <a:ext cx="10019899" cy="1508105"/>
          </a:xfrm>
          <a:prstGeom prst="rect">
            <a:avLst/>
          </a:prstGeom>
          <a:noFill/>
        </p:spPr>
        <p:txBody>
          <a:bodyPr wrap="square" rtlCol="0">
            <a:spAutoFit/>
          </a:bodyPr>
          <a:lstStyle/>
          <a:p>
            <a:r>
              <a:rPr lang="en-GB" sz="2800" dirty="0" smtClean="0">
                <a:latin typeface="Comic Sans MS" panose="030F0702030302020204" pitchFamily="66" charset="0"/>
              </a:rPr>
              <a:t>WOW Word Of The Week:</a:t>
            </a:r>
          </a:p>
          <a:p>
            <a:endParaRPr lang="en-GB" sz="2800" dirty="0">
              <a:latin typeface="Comic Sans MS" panose="030F0702030302020204" pitchFamily="66" charset="0"/>
            </a:endParaRPr>
          </a:p>
          <a:p>
            <a:r>
              <a:rPr lang="en-GB" sz="3600" dirty="0">
                <a:solidFill>
                  <a:srgbClr val="00B050"/>
                </a:solidFill>
                <a:latin typeface="Comic Sans MS" panose="030F0702030302020204" pitchFamily="66" charset="0"/>
              </a:rPr>
              <a:t>s</a:t>
            </a:r>
            <a:r>
              <a:rPr lang="en-GB" sz="3600" dirty="0" smtClean="0">
                <a:solidFill>
                  <a:srgbClr val="00B050"/>
                </a:solidFill>
                <a:latin typeface="Comic Sans MS" panose="030F0702030302020204" pitchFamily="66" charset="0"/>
              </a:rPr>
              <a:t>urreptitiously </a:t>
            </a:r>
            <a:endParaRPr lang="en-GB" sz="3600" dirty="0">
              <a:solidFill>
                <a:srgbClr val="00B050"/>
              </a:solidFill>
              <a:latin typeface="Comic Sans MS" panose="030F0702030302020204" pitchFamily="66" charset="0"/>
            </a:endParaRPr>
          </a:p>
        </p:txBody>
      </p:sp>
      <p:sp>
        <p:nvSpPr>
          <p:cNvPr id="3" name="Rectangle 2"/>
          <p:cNvSpPr/>
          <p:nvPr/>
        </p:nvSpPr>
        <p:spPr>
          <a:xfrm>
            <a:off x="945003" y="4405739"/>
            <a:ext cx="10685939" cy="1815882"/>
          </a:xfrm>
          <a:prstGeom prst="rect">
            <a:avLst/>
          </a:prstGeom>
        </p:spPr>
        <p:txBody>
          <a:bodyPr wrap="none">
            <a:spAutoFit/>
          </a:bodyPr>
          <a:lstStyle/>
          <a:p>
            <a:r>
              <a:rPr lang="en-GB" sz="2800" dirty="0" smtClean="0">
                <a:latin typeface="Comic Sans MS" panose="030F0702030302020204" pitchFamily="66" charset="0"/>
              </a:rPr>
              <a:t>Clap out the syllables:        </a:t>
            </a:r>
            <a:r>
              <a:rPr lang="en-GB" sz="2800" b="0" i="0" dirty="0" smtClean="0">
                <a:effectLst/>
                <a:latin typeface="Comic Sans MS" panose="030F0702030302020204" pitchFamily="66" charset="0"/>
              </a:rPr>
              <a:t>sur-rep-</a:t>
            </a:r>
            <a:r>
              <a:rPr lang="en-GB" sz="2800" b="0" i="0" dirty="0" err="1" smtClean="0">
                <a:effectLst/>
                <a:latin typeface="Comic Sans MS" panose="030F0702030302020204" pitchFamily="66" charset="0"/>
              </a:rPr>
              <a:t>ti</a:t>
            </a:r>
            <a:r>
              <a:rPr lang="en-GB" sz="2800" b="0" i="0" dirty="0" smtClean="0">
                <a:effectLst/>
                <a:latin typeface="Comic Sans MS" panose="030F0702030302020204" pitchFamily="66" charset="0"/>
              </a:rPr>
              <a:t>-</a:t>
            </a:r>
            <a:r>
              <a:rPr lang="en-GB" sz="2800" b="0" i="0" dirty="0" err="1" smtClean="0">
                <a:effectLst/>
                <a:latin typeface="Comic Sans MS" panose="030F0702030302020204" pitchFamily="66" charset="0"/>
              </a:rPr>
              <a:t>tious</a:t>
            </a:r>
            <a:r>
              <a:rPr lang="en-GB" sz="2800" dirty="0" err="1" smtClean="0">
                <a:latin typeface="Comic Sans MS" panose="030F0702030302020204" pitchFamily="66" charset="0"/>
              </a:rPr>
              <a:t>-</a:t>
            </a:r>
            <a:r>
              <a:rPr lang="en-GB" sz="2800" b="0" i="0" dirty="0" err="1" smtClean="0">
                <a:effectLst/>
                <a:latin typeface="Comic Sans MS" panose="030F0702030302020204" pitchFamily="66" charset="0"/>
              </a:rPr>
              <a:t>ly</a:t>
            </a:r>
            <a:endParaRPr lang="en-GB" sz="2800" b="0" i="0" dirty="0" smtClean="0">
              <a:effectLst/>
              <a:latin typeface="Comic Sans MS" panose="030F0702030302020204" pitchFamily="66" charset="0"/>
            </a:endParaRPr>
          </a:p>
          <a:p>
            <a:r>
              <a:rPr lang="en-GB" sz="2800" dirty="0" smtClean="0">
                <a:latin typeface="Comic Sans MS" panose="030F0702030302020204" pitchFamily="66" charset="0"/>
              </a:rPr>
              <a:t>How many can you count? </a:t>
            </a:r>
            <a:endParaRPr lang="en-GB" sz="2800" dirty="0">
              <a:latin typeface="Comic Sans MS" panose="030F0702030302020204" pitchFamily="66" charset="0"/>
            </a:endParaRPr>
          </a:p>
          <a:p>
            <a:r>
              <a:rPr lang="en-GB" sz="2800" b="0" i="0" dirty="0" smtClean="0">
                <a:effectLst/>
                <a:latin typeface="Comic Sans MS" panose="030F0702030302020204" pitchFamily="66" charset="0"/>
              </a:rPr>
              <a:t>Write it in the air, on your knee, on the table with your finger </a:t>
            </a:r>
          </a:p>
          <a:p>
            <a:r>
              <a:rPr lang="en-GB" sz="2800" dirty="0">
                <a:latin typeface="Comic Sans MS" panose="030F0702030302020204" pitchFamily="66" charset="0"/>
              </a:rPr>
              <a:t>a</a:t>
            </a:r>
            <a:r>
              <a:rPr lang="en-GB" sz="2800" b="0" i="0" dirty="0" smtClean="0">
                <a:effectLst/>
                <a:latin typeface="Comic Sans MS" panose="030F0702030302020204" pitchFamily="66" charset="0"/>
              </a:rPr>
              <a:t>nd on </a:t>
            </a:r>
            <a:r>
              <a:rPr lang="en-GB" b="0" i="0" dirty="0" smtClean="0">
                <a:effectLst/>
                <a:latin typeface="Roboto"/>
              </a:rPr>
              <a:t> </a:t>
            </a:r>
            <a:r>
              <a:rPr lang="en-GB" sz="2800" b="0" i="0" dirty="0" smtClean="0">
                <a:effectLst/>
                <a:latin typeface="Comic Sans MS" panose="030F0702030302020204" pitchFamily="66" charset="0"/>
              </a:rPr>
              <a:t>your partners back.</a:t>
            </a:r>
            <a:endParaRPr lang="en-GB" sz="2800" dirty="0">
              <a:latin typeface="Comic Sans MS" panose="030F0702030302020204" pitchFamily="66" charset="0"/>
            </a:endParaRPr>
          </a:p>
        </p:txBody>
      </p:sp>
      <p:pic>
        <p:nvPicPr>
          <p:cNvPr id="1028" name="Picture 4" descr="See the source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18287" y="3177832"/>
            <a:ext cx="1294852" cy="13585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55554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772399" y="1012343"/>
            <a:ext cx="10931198" cy="3970318"/>
          </a:xfrm>
          <a:prstGeom prst="rect">
            <a:avLst/>
          </a:prstGeom>
        </p:spPr>
        <p:txBody>
          <a:bodyPr wrap="none">
            <a:spAutoFit/>
          </a:bodyPr>
          <a:lstStyle/>
          <a:p>
            <a:r>
              <a:rPr lang="en-GB" sz="2800" dirty="0" smtClean="0">
                <a:solidFill>
                  <a:srgbClr val="00B050"/>
                </a:solidFill>
                <a:latin typeface="Comic Sans MS" panose="030F0702030302020204" pitchFamily="66" charset="0"/>
              </a:rPr>
              <a:t>surreptitious- adjective </a:t>
            </a:r>
          </a:p>
          <a:p>
            <a:endParaRPr lang="en-GB" sz="2800" dirty="0">
              <a:solidFill>
                <a:srgbClr val="00B050"/>
              </a:solidFill>
              <a:latin typeface="Comic Sans MS" panose="030F0702030302020204" pitchFamily="66" charset="0"/>
            </a:endParaRPr>
          </a:p>
          <a:p>
            <a:r>
              <a:rPr lang="en-GB" sz="2800" dirty="0">
                <a:solidFill>
                  <a:srgbClr val="00B050"/>
                </a:solidFill>
                <a:latin typeface="Comic Sans MS" panose="030F0702030302020204" pitchFamily="66" charset="0"/>
              </a:rPr>
              <a:t>a</a:t>
            </a:r>
            <a:r>
              <a:rPr lang="en-GB" sz="2800" dirty="0" smtClean="0">
                <a:solidFill>
                  <a:srgbClr val="00B050"/>
                </a:solidFill>
                <a:latin typeface="Comic Sans MS" panose="030F0702030302020204" pitchFamily="66" charset="0"/>
              </a:rPr>
              <a:t>dd </a:t>
            </a:r>
            <a:r>
              <a:rPr lang="en-GB" sz="2800" dirty="0" err="1" smtClean="0">
                <a:solidFill>
                  <a:srgbClr val="00B050"/>
                </a:solidFill>
                <a:latin typeface="Comic Sans MS" panose="030F0702030302020204" pitchFamily="66" charset="0"/>
              </a:rPr>
              <a:t>ly</a:t>
            </a:r>
            <a:r>
              <a:rPr lang="en-GB" sz="2800" dirty="0" smtClean="0">
                <a:solidFill>
                  <a:srgbClr val="00B050"/>
                </a:solidFill>
                <a:latin typeface="Comic Sans MS" panose="030F0702030302020204" pitchFamily="66" charset="0"/>
              </a:rPr>
              <a:t>- </a:t>
            </a:r>
          </a:p>
          <a:p>
            <a:endParaRPr lang="en-GB" sz="2800" dirty="0">
              <a:solidFill>
                <a:srgbClr val="00B050"/>
              </a:solidFill>
              <a:latin typeface="Comic Sans MS" panose="030F0702030302020204" pitchFamily="66" charset="0"/>
            </a:endParaRPr>
          </a:p>
          <a:p>
            <a:r>
              <a:rPr lang="en-GB" sz="2800" dirty="0" smtClean="0">
                <a:solidFill>
                  <a:srgbClr val="00B050"/>
                </a:solidFill>
                <a:latin typeface="Comic Sans MS" panose="030F0702030302020204" pitchFamily="66" charset="0"/>
              </a:rPr>
              <a:t>surreptitiously to make it an adverb</a:t>
            </a:r>
          </a:p>
          <a:p>
            <a:endParaRPr lang="en-GB" sz="2800" dirty="0">
              <a:solidFill>
                <a:srgbClr val="00B050"/>
              </a:solidFill>
              <a:latin typeface="Comic Sans MS" panose="030F0702030302020204" pitchFamily="66" charset="0"/>
            </a:endParaRPr>
          </a:p>
          <a:p>
            <a:r>
              <a:rPr lang="en-GB" sz="2800" dirty="0" smtClean="0">
                <a:solidFill>
                  <a:srgbClr val="002060"/>
                </a:solidFill>
                <a:latin typeface="Comic Sans MS" panose="030F0702030302020204" pitchFamily="66" charset="0"/>
              </a:rPr>
              <a:t>surreptitiously definition:</a:t>
            </a:r>
            <a:r>
              <a:rPr lang="en-GB" sz="2800" dirty="0" smtClean="0">
                <a:solidFill>
                  <a:srgbClr val="00B050"/>
                </a:solidFill>
                <a:latin typeface="Comic Sans MS" panose="030F0702030302020204" pitchFamily="66" charset="0"/>
              </a:rPr>
              <a:t> </a:t>
            </a:r>
          </a:p>
          <a:p>
            <a:r>
              <a:rPr lang="en-GB" sz="2800" dirty="0">
                <a:latin typeface="Comic Sans MS" panose="030F0702030302020204" pitchFamily="66" charset="0"/>
              </a:rPr>
              <a:t>I</a:t>
            </a:r>
            <a:r>
              <a:rPr lang="en-GB" sz="2800" dirty="0" smtClean="0">
                <a:latin typeface="Comic Sans MS" panose="030F0702030302020204" pitchFamily="66" charset="0"/>
              </a:rPr>
              <a:t>n </a:t>
            </a:r>
            <a:r>
              <a:rPr lang="en-GB" sz="2800" dirty="0">
                <a:latin typeface="Comic Sans MS" panose="030F0702030302020204" pitchFamily="66" charset="0"/>
              </a:rPr>
              <a:t>a way that attempts to avoid notice or attention; secretively</a:t>
            </a:r>
            <a:r>
              <a:rPr lang="en-GB" sz="2800" dirty="0" smtClean="0">
                <a:latin typeface="Comic Sans MS" panose="030F0702030302020204" pitchFamily="66" charset="0"/>
              </a:rPr>
              <a:t>.</a:t>
            </a:r>
          </a:p>
          <a:p>
            <a:r>
              <a:rPr lang="en-GB" sz="2800" dirty="0" smtClean="0">
                <a:latin typeface="Comic Sans MS" panose="030F0702030302020204" pitchFamily="66" charset="0"/>
              </a:rPr>
              <a:t>In a secret or unauthorised way.</a:t>
            </a:r>
            <a:endParaRPr lang="en-GB" sz="2800" dirty="0">
              <a:latin typeface="Comic Sans MS" panose="030F0702030302020204" pitchFamily="66" charset="0"/>
            </a:endParaRPr>
          </a:p>
        </p:txBody>
      </p:sp>
    </p:spTree>
    <p:extLst>
      <p:ext uri="{BB962C8B-B14F-4D97-AF65-F5344CB8AC3E}">
        <p14:creationId xmlns:p14="http://schemas.microsoft.com/office/powerpoint/2010/main" val="3628383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2622550" y="1567100"/>
            <a:ext cx="7583055" cy="1323439"/>
          </a:xfrm>
          <a:prstGeom prst="rect">
            <a:avLst/>
          </a:prstGeom>
        </p:spPr>
        <p:txBody>
          <a:bodyPr wrap="square">
            <a:spAutoFit/>
          </a:bodyPr>
          <a:lstStyle/>
          <a:p>
            <a:r>
              <a:rPr lang="en-GB" sz="4000" dirty="0">
                <a:latin typeface="HfW cursive" panose="00000500000000000000" pitchFamily="2" charset="0"/>
              </a:rPr>
              <a:t>ªa ¶b ªc ªd â ¶&lt; ªü ¶h ¶</a:t>
            </a:r>
            <a:r>
              <a:rPr lang="en-GB" sz="4000" dirty="0" err="1">
                <a:latin typeface="HfW cursive" panose="00000500000000000000" pitchFamily="2" charset="0"/>
              </a:rPr>
              <a:t>i</a:t>
            </a:r>
            <a:r>
              <a:rPr lang="en-GB" sz="4000" dirty="0">
                <a:latin typeface="HfW cursive" panose="00000500000000000000" pitchFamily="2" charset="0"/>
              </a:rPr>
              <a:t> ¶ý ¶„ ¶l ¶m ¶n ª‹ ¶p ªq ¶r ¡ ¶t ¶u ¶v ¶w ¶ˆ ¶þ ¶z </a:t>
            </a:r>
          </a:p>
        </p:txBody>
      </p:sp>
      <p:pic>
        <p:nvPicPr>
          <p:cNvPr id="3" name="Picture 2"/>
          <p:cNvPicPr>
            <a:picLocks noChangeAspect="1"/>
          </p:cNvPicPr>
          <p:nvPr/>
        </p:nvPicPr>
        <p:blipFill>
          <a:blip r:embed="rId2"/>
          <a:stretch>
            <a:fillRect/>
          </a:stretch>
        </p:blipFill>
        <p:spPr>
          <a:xfrm>
            <a:off x="2622550" y="3124557"/>
            <a:ext cx="7191186" cy="3327043"/>
          </a:xfrm>
          <a:prstGeom prst="rect">
            <a:avLst/>
          </a:prstGeom>
        </p:spPr>
      </p:pic>
      <p:sp>
        <p:nvSpPr>
          <p:cNvPr id="4" name="TextBox 3"/>
          <p:cNvSpPr txBox="1"/>
          <p:nvPr/>
        </p:nvSpPr>
        <p:spPr>
          <a:xfrm>
            <a:off x="1524000" y="264160"/>
            <a:ext cx="9438640" cy="1015663"/>
          </a:xfrm>
          <a:prstGeom prst="rect">
            <a:avLst/>
          </a:prstGeom>
          <a:noFill/>
        </p:spPr>
        <p:txBody>
          <a:bodyPr wrap="square" rtlCol="0">
            <a:spAutoFit/>
          </a:bodyPr>
          <a:lstStyle/>
          <a:p>
            <a:r>
              <a:rPr lang="en-GB" sz="2000" dirty="0" smtClean="0">
                <a:latin typeface="Comic Sans MS" panose="030F0702030302020204" pitchFamily="66" charset="0"/>
              </a:rPr>
              <a:t>Using the handwriting paper provided, practise forming each letter shape with the correct lead in line. We are going to clear up any misconceptions about forming particular letter shapes today.</a:t>
            </a:r>
            <a:endParaRPr lang="en-GB" sz="2000" dirty="0">
              <a:latin typeface="Comic Sans MS" panose="030F0702030302020204" pitchFamily="66" charset="0"/>
            </a:endParaRPr>
          </a:p>
        </p:txBody>
      </p:sp>
    </p:spTree>
    <p:extLst>
      <p:ext uri="{BB962C8B-B14F-4D97-AF65-F5344CB8AC3E}">
        <p14:creationId xmlns:p14="http://schemas.microsoft.com/office/powerpoint/2010/main" val="32280661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4" name="Rectangle 3"/>
          <p:cNvSpPr/>
          <p:nvPr/>
        </p:nvSpPr>
        <p:spPr>
          <a:xfrm>
            <a:off x="1097280" y="949236"/>
            <a:ext cx="10515600" cy="1200329"/>
          </a:xfrm>
          <a:prstGeom prst="rect">
            <a:avLst/>
          </a:prstGeom>
        </p:spPr>
        <p:txBody>
          <a:bodyPr wrap="square">
            <a:spAutoFit/>
          </a:bodyPr>
          <a:lstStyle/>
          <a:p>
            <a:r>
              <a:rPr lang="en-GB" sz="2400" dirty="0" smtClean="0">
                <a:solidFill>
                  <a:srgbClr val="0070C0"/>
                </a:solidFill>
                <a:latin typeface="Comic Sans MS" panose="030F0702030302020204" pitchFamily="66" charset="0"/>
              </a:rPr>
              <a:t>Now, let’s write each letter shape again carefully into our English books, ensuring </a:t>
            </a:r>
            <a:r>
              <a:rPr lang="en-GB" sz="2400" dirty="0">
                <a:solidFill>
                  <a:srgbClr val="0070C0"/>
                </a:solidFill>
                <a:latin typeface="Comic Sans MS" panose="030F0702030302020204" pitchFamily="66" charset="0"/>
              </a:rPr>
              <a:t>that the down strokes of letters are parallel and equidistant and that </a:t>
            </a:r>
            <a:r>
              <a:rPr lang="en-GB" sz="2400" dirty="0" smtClean="0">
                <a:solidFill>
                  <a:srgbClr val="0070C0"/>
                </a:solidFill>
                <a:latin typeface="Comic Sans MS" panose="030F0702030302020204" pitchFamily="66" charset="0"/>
              </a:rPr>
              <a:t>the </a:t>
            </a:r>
            <a:r>
              <a:rPr lang="en-GB" sz="2400" dirty="0">
                <a:solidFill>
                  <a:srgbClr val="0070C0"/>
                </a:solidFill>
                <a:latin typeface="Comic Sans MS" panose="030F0702030302020204" pitchFamily="66" charset="0"/>
              </a:rPr>
              <a:t>ascenders and descenders of letters do not touch. </a:t>
            </a:r>
          </a:p>
        </p:txBody>
      </p:sp>
      <p:sp>
        <p:nvSpPr>
          <p:cNvPr id="5" name="TextBox 4"/>
          <p:cNvSpPr txBox="1"/>
          <p:nvPr/>
        </p:nvSpPr>
        <p:spPr>
          <a:xfrm>
            <a:off x="1168400" y="3149600"/>
            <a:ext cx="10535920" cy="1815882"/>
          </a:xfrm>
          <a:prstGeom prst="rect">
            <a:avLst/>
          </a:prstGeom>
          <a:noFill/>
        </p:spPr>
        <p:txBody>
          <a:bodyPr wrap="square" rtlCol="0">
            <a:spAutoFit/>
          </a:bodyPr>
          <a:lstStyle/>
          <a:p>
            <a:r>
              <a:rPr lang="en-GB" sz="2400" dirty="0" smtClean="0">
                <a:solidFill>
                  <a:srgbClr val="00B050"/>
                </a:solidFill>
                <a:latin typeface="Comic Sans MS" panose="030F0702030302020204" pitchFamily="66" charset="0"/>
              </a:rPr>
              <a:t>In your neatest </a:t>
            </a:r>
            <a:r>
              <a:rPr lang="en-GB" sz="2400" dirty="0" err="1" smtClean="0">
                <a:solidFill>
                  <a:srgbClr val="00B050"/>
                </a:solidFill>
                <a:latin typeface="Comic Sans MS" panose="030F0702030302020204" pitchFamily="66" charset="0"/>
              </a:rPr>
              <a:t>Binfield</a:t>
            </a:r>
            <a:r>
              <a:rPr lang="en-GB" sz="2400" dirty="0" smtClean="0">
                <a:solidFill>
                  <a:srgbClr val="00B050"/>
                </a:solidFill>
                <a:latin typeface="Comic Sans MS" panose="030F0702030302020204" pitchFamily="66" charset="0"/>
              </a:rPr>
              <a:t> handwriting, write out the following sentence:</a:t>
            </a:r>
          </a:p>
          <a:p>
            <a:endParaRPr lang="en-GB" sz="2800" dirty="0">
              <a:latin typeface="Comic Sans MS" panose="030F0702030302020204" pitchFamily="66" charset="0"/>
            </a:endParaRPr>
          </a:p>
          <a:p>
            <a:r>
              <a:rPr lang="en-GB" sz="2800" dirty="0" smtClean="0">
                <a:latin typeface="Comic Sans MS" panose="030F0702030302020204" pitchFamily="66" charset="0"/>
              </a:rPr>
              <a:t>The nervous, young girl surreptitiously wiped the tears from her eyes before entering class. </a:t>
            </a:r>
            <a:endParaRPr lang="en-GB" sz="2800" dirty="0">
              <a:latin typeface="Comic Sans MS" panose="030F0702030302020204" pitchFamily="66" charset="0"/>
            </a:endParaRPr>
          </a:p>
        </p:txBody>
      </p:sp>
    </p:spTree>
    <p:extLst>
      <p:ext uri="{BB962C8B-B14F-4D97-AF65-F5344CB8AC3E}">
        <p14:creationId xmlns:p14="http://schemas.microsoft.com/office/powerpoint/2010/main" val="3683605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extBox 1"/>
          <p:cNvSpPr txBox="1"/>
          <p:nvPr/>
        </p:nvSpPr>
        <p:spPr>
          <a:xfrm>
            <a:off x="883920" y="731520"/>
            <a:ext cx="10414000" cy="5693866"/>
          </a:xfrm>
          <a:prstGeom prst="rect">
            <a:avLst/>
          </a:prstGeom>
          <a:noFill/>
        </p:spPr>
        <p:txBody>
          <a:bodyPr wrap="square" rtlCol="0">
            <a:spAutoFit/>
          </a:bodyPr>
          <a:lstStyle/>
          <a:p>
            <a:r>
              <a:rPr lang="en-GB" sz="2800" dirty="0" smtClean="0">
                <a:latin typeface="Comic Sans MS" panose="030F0702030302020204" pitchFamily="66" charset="0"/>
              </a:rPr>
              <a:t>TSP:  </a:t>
            </a:r>
            <a:r>
              <a:rPr lang="en-GB" sz="2800" dirty="0">
                <a:latin typeface="Comic Sans MS" panose="030F0702030302020204" pitchFamily="66" charset="0"/>
              </a:rPr>
              <a:t>T</a:t>
            </a:r>
            <a:r>
              <a:rPr lang="en-GB" sz="2800" dirty="0" smtClean="0">
                <a:latin typeface="Comic Sans MS" panose="030F0702030302020204" pitchFamily="66" charset="0"/>
              </a:rPr>
              <a:t>hink about interesting </a:t>
            </a:r>
            <a:r>
              <a:rPr lang="en-GB" sz="2800" dirty="0" smtClean="0">
                <a:solidFill>
                  <a:srgbClr val="00B050"/>
                </a:solidFill>
                <a:latin typeface="Comic Sans MS" panose="030F0702030302020204" pitchFamily="66" charset="0"/>
              </a:rPr>
              <a:t>sentences</a:t>
            </a:r>
            <a:r>
              <a:rPr lang="en-GB" sz="2800" dirty="0" smtClean="0">
                <a:latin typeface="Comic Sans MS" panose="030F0702030302020204" pitchFamily="66" charset="0"/>
              </a:rPr>
              <a:t> using our WOW word surreptitiously.   Can you include a Spelling Bee word?</a:t>
            </a:r>
          </a:p>
          <a:p>
            <a:endParaRPr lang="en-GB" sz="2800" dirty="0" smtClean="0">
              <a:latin typeface="Comic Sans MS" panose="030F0702030302020204" pitchFamily="66" charset="0"/>
            </a:endParaRPr>
          </a:p>
          <a:p>
            <a:r>
              <a:rPr lang="en-GB" sz="2800" u="sng" dirty="0" smtClean="0">
                <a:latin typeface="Comic Sans MS" panose="030F0702030302020204" pitchFamily="66" charset="0"/>
              </a:rPr>
              <a:t>Share with the class.</a:t>
            </a:r>
          </a:p>
          <a:p>
            <a:endParaRPr lang="en-GB" sz="2800" u="sng" dirty="0">
              <a:latin typeface="Comic Sans MS" panose="030F0702030302020204" pitchFamily="66" charset="0"/>
            </a:endParaRPr>
          </a:p>
          <a:p>
            <a:r>
              <a:rPr lang="en-GB" sz="2800" dirty="0" smtClean="0">
                <a:latin typeface="Comic Sans MS" panose="030F0702030302020204" pitchFamily="66" charset="0"/>
              </a:rPr>
              <a:t>Lets try to extend our sentences using conjunctions. </a:t>
            </a:r>
          </a:p>
          <a:p>
            <a:r>
              <a:rPr lang="en-GB" sz="2800" dirty="0" smtClean="0">
                <a:latin typeface="Comic Sans MS" panose="030F0702030302020204" pitchFamily="66" charset="0"/>
              </a:rPr>
              <a:t>Can you add adjectives to make it sound more exciting?</a:t>
            </a:r>
          </a:p>
          <a:p>
            <a:r>
              <a:rPr lang="en-GB" sz="2800" dirty="0" smtClean="0">
                <a:latin typeface="Comic Sans MS" panose="030F0702030302020204" pitchFamily="66" charset="0"/>
              </a:rPr>
              <a:t>Can you use any emotion synonyms from mental health week? </a:t>
            </a:r>
          </a:p>
          <a:p>
            <a:endParaRPr lang="en-GB" sz="2800" dirty="0">
              <a:latin typeface="Comic Sans MS" panose="030F0702030302020204" pitchFamily="66" charset="0"/>
            </a:endParaRPr>
          </a:p>
          <a:p>
            <a:endParaRPr lang="en-GB" sz="2800" dirty="0" smtClean="0">
              <a:latin typeface="Comic Sans MS" panose="030F0702030302020204" pitchFamily="66" charset="0"/>
            </a:endParaRPr>
          </a:p>
          <a:p>
            <a:r>
              <a:rPr lang="en-GB" sz="2800" dirty="0" smtClean="0">
                <a:latin typeface="Comic Sans MS" panose="030F0702030302020204" pitchFamily="66" charset="0"/>
              </a:rPr>
              <a:t>My wonderful </a:t>
            </a:r>
            <a:r>
              <a:rPr lang="en-GB" sz="2800" b="1" dirty="0" smtClean="0">
                <a:solidFill>
                  <a:srgbClr val="0070C0"/>
                </a:solidFill>
                <a:latin typeface="Comic Sans MS" panose="030F0702030302020204" pitchFamily="66" charset="0"/>
              </a:rPr>
              <a:t>friend </a:t>
            </a:r>
            <a:r>
              <a:rPr lang="en-GB" sz="2800" b="1" dirty="0" smtClean="0">
                <a:solidFill>
                  <a:srgbClr val="FF0000"/>
                </a:solidFill>
                <a:latin typeface="Comic Sans MS" panose="030F0702030302020204" pitchFamily="66" charset="0"/>
              </a:rPr>
              <a:t>surreptitiously</a:t>
            </a:r>
            <a:r>
              <a:rPr lang="en-GB" sz="2800" dirty="0" smtClean="0">
                <a:latin typeface="Comic Sans MS" panose="030F0702030302020204" pitchFamily="66" charset="0"/>
              </a:rPr>
              <a:t> snuck a </a:t>
            </a:r>
            <a:r>
              <a:rPr lang="en-GB" sz="2800" b="1" dirty="0" smtClean="0">
                <a:solidFill>
                  <a:srgbClr val="00B0F0"/>
                </a:solidFill>
                <a:latin typeface="Comic Sans MS" panose="030F0702030302020204" pitchFamily="66" charset="0"/>
              </a:rPr>
              <a:t>delicious, caramel </a:t>
            </a:r>
            <a:r>
              <a:rPr lang="en-GB" sz="2800" dirty="0" smtClean="0">
                <a:latin typeface="Comic Sans MS" panose="030F0702030302020204" pitchFamily="66" charset="0"/>
              </a:rPr>
              <a:t>chocolate into my bag, as I was feeling rather </a:t>
            </a:r>
            <a:r>
              <a:rPr lang="en-GB" sz="2800" b="1" dirty="0" smtClean="0">
                <a:solidFill>
                  <a:srgbClr val="0070C0"/>
                </a:solidFill>
                <a:latin typeface="Comic Sans MS" panose="030F0702030302020204" pitchFamily="66" charset="0"/>
              </a:rPr>
              <a:t>glum</a:t>
            </a:r>
            <a:r>
              <a:rPr lang="en-GB" sz="2800" dirty="0" smtClean="0">
                <a:latin typeface="Comic Sans MS" panose="030F0702030302020204" pitchFamily="66" charset="0"/>
              </a:rPr>
              <a:t> in the morning. </a:t>
            </a:r>
            <a:endParaRPr lang="en-GB" sz="2800" dirty="0">
              <a:latin typeface="Comic Sans MS" panose="030F0702030302020204" pitchFamily="66" charset="0"/>
            </a:endParaRPr>
          </a:p>
        </p:txBody>
      </p:sp>
    </p:spTree>
    <p:extLst>
      <p:ext uri="{BB962C8B-B14F-4D97-AF65-F5344CB8AC3E}">
        <p14:creationId xmlns:p14="http://schemas.microsoft.com/office/powerpoint/2010/main" val="16409102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35965" y="167005"/>
            <a:ext cx="10801350" cy="2724150"/>
          </a:xfrm>
          <a:prstGeom prst="rect">
            <a:avLst/>
          </a:prstGeom>
        </p:spPr>
      </p:pic>
      <p:pic>
        <p:nvPicPr>
          <p:cNvPr id="3" name="Picture 2"/>
          <p:cNvPicPr>
            <a:picLocks noChangeAspect="1"/>
          </p:cNvPicPr>
          <p:nvPr/>
        </p:nvPicPr>
        <p:blipFill>
          <a:blip r:embed="rId3"/>
          <a:stretch>
            <a:fillRect/>
          </a:stretch>
        </p:blipFill>
        <p:spPr>
          <a:xfrm>
            <a:off x="3297873" y="2977059"/>
            <a:ext cx="5165407" cy="3651293"/>
          </a:xfrm>
          <a:prstGeom prst="rect">
            <a:avLst/>
          </a:prstGeom>
        </p:spPr>
      </p:pic>
    </p:spTree>
    <p:extLst>
      <p:ext uri="{BB962C8B-B14F-4D97-AF65-F5344CB8AC3E}">
        <p14:creationId xmlns:p14="http://schemas.microsoft.com/office/powerpoint/2010/main" val="21047156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203642" y="1002982"/>
            <a:ext cx="3038475" cy="1743075"/>
          </a:xfrm>
          <a:prstGeom prst="rect">
            <a:avLst/>
          </a:prstGeom>
        </p:spPr>
      </p:pic>
      <p:pic>
        <p:nvPicPr>
          <p:cNvPr id="3" name="Picture 2"/>
          <p:cNvPicPr>
            <a:picLocks noChangeAspect="1"/>
          </p:cNvPicPr>
          <p:nvPr/>
        </p:nvPicPr>
        <p:blipFill>
          <a:blip r:embed="rId3"/>
          <a:stretch>
            <a:fillRect/>
          </a:stretch>
        </p:blipFill>
        <p:spPr>
          <a:xfrm>
            <a:off x="4772342" y="1287813"/>
            <a:ext cx="2459673" cy="1416175"/>
          </a:xfrm>
          <a:prstGeom prst="rect">
            <a:avLst/>
          </a:prstGeom>
        </p:spPr>
      </p:pic>
      <p:pic>
        <p:nvPicPr>
          <p:cNvPr id="4" name="Picture 3"/>
          <p:cNvPicPr>
            <a:picLocks noChangeAspect="1"/>
          </p:cNvPicPr>
          <p:nvPr/>
        </p:nvPicPr>
        <p:blipFill>
          <a:blip r:embed="rId4"/>
          <a:stretch>
            <a:fillRect/>
          </a:stretch>
        </p:blipFill>
        <p:spPr>
          <a:xfrm>
            <a:off x="7762240" y="1371950"/>
            <a:ext cx="3300494" cy="1332038"/>
          </a:xfrm>
          <a:prstGeom prst="rect">
            <a:avLst/>
          </a:prstGeom>
        </p:spPr>
      </p:pic>
      <p:sp>
        <p:nvSpPr>
          <p:cNvPr id="6" name="TextBox 5"/>
          <p:cNvSpPr txBox="1"/>
          <p:nvPr/>
        </p:nvSpPr>
        <p:spPr>
          <a:xfrm>
            <a:off x="772160" y="3373120"/>
            <a:ext cx="3677920" cy="1754326"/>
          </a:xfrm>
          <a:prstGeom prst="rect">
            <a:avLst/>
          </a:prstGeom>
          <a:noFill/>
        </p:spPr>
        <p:txBody>
          <a:bodyPr wrap="square" rtlCol="0">
            <a:spAutoFit/>
          </a:bodyPr>
          <a:lstStyle/>
          <a:p>
            <a:r>
              <a:rPr lang="en-GB" dirty="0" smtClean="0">
                <a:latin typeface="Comic Sans MS" panose="030F0702030302020204" pitchFamily="66" charset="0"/>
              </a:rPr>
              <a:t>Write four interesting sentences using our WOW word of the week- surreptitiously  in each sentence.</a:t>
            </a:r>
          </a:p>
          <a:p>
            <a:r>
              <a:rPr lang="en-GB" dirty="0" smtClean="0">
                <a:latin typeface="Comic Sans MS" panose="030F0702030302020204" pitchFamily="66" charset="0"/>
              </a:rPr>
              <a:t>Include conjunctions and adjectives</a:t>
            </a:r>
            <a:r>
              <a:rPr lang="en-GB" dirty="0" smtClean="0"/>
              <a:t>.</a:t>
            </a:r>
            <a:endParaRPr lang="en-GB" dirty="0"/>
          </a:p>
        </p:txBody>
      </p:sp>
      <p:sp>
        <p:nvSpPr>
          <p:cNvPr id="7" name="Rectangle 6"/>
          <p:cNvSpPr/>
          <p:nvPr/>
        </p:nvSpPr>
        <p:spPr>
          <a:xfrm>
            <a:off x="4643120" y="3373120"/>
            <a:ext cx="3119120" cy="2308324"/>
          </a:xfrm>
          <a:prstGeom prst="rect">
            <a:avLst/>
          </a:prstGeom>
        </p:spPr>
        <p:txBody>
          <a:bodyPr wrap="square">
            <a:spAutoFit/>
          </a:bodyPr>
          <a:lstStyle/>
          <a:p>
            <a:r>
              <a:rPr lang="en-GB" dirty="0">
                <a:latin typeface="Comic Sans MS" panose="030F0702030302020204" pitchFamily="66" charset="0"/>
              </a:rPr>
              <a:t>Write four interesting sentences using our WOW word of the week- surreptitiously </a:t>
            </a:r>
            <a:r>
              <a:rPr lang="en-GB" dirty="0" smtClean="0">
                <a:latin typeface="Comic Sans MS" panose="030F0702030302020204" pitchFamily="66" charset="0"/>
              </a:rPr>
              <a:t>in </a:t>
            </a:r>
            <a:r>
              <a:rPr lang="en-GB" dirty="0">
                <a:latin typeface="Comic Sans MS" panose="030F0702030302020204" pitchFamily="66" charset="0"/>
              </a:rPr>
              <a:t>each sentence.</a:t>
            </a:r>
          </a:p>
          <a:p>
            <a:r>
              <a:rPr lang="en-GB" dirty="0">
                <a:latin typeface="Comic Sans MS" panose="030F0702030302020204" pitchFamily="66" charset="0"/>
              </a:rPr>
              <a:t>Include </a:t>
            </a:r>
            <a:r>
              <a:rPr lang="en-GB" dirty="0" smtClean="0">
                <a:latin typeface="Comic Sans MS" panose="030F0702030302020204" pitchFamily="66" charset="0"/>
              </a:rPr>
              <a:t>Spelling Bee words, conjunctions </a:t>
            </a:r>
            <a:r>
              <a:rPr lang="en-GB" dirty="0">
                <a:latin typeface="Comic Sans MS" panose="030F0702030302020204" pitchFamily="66" charset="0"/>
              </a:rPr>
              <a:t>and </a:t>
            </a:r>
            <a:r>
              <a:rPr lang="en-GB" dirty="0" smtClean="0">
                <a:latin typeface="Comic Sans MS" panose="030F0702030302020204" pitchFamily="66" charset="0"/>
              </a:rPr>
              <a:t>adjectives</a:t>
            </a:r>
            <a:r>
              <a:rPr lang="en-GB" dirty="0" smtClean="0"/>
              <a:t>.</a:t>
            </a:r>
            <a:endParaRPr lang="en-GB" dirty="0"/>
          </a:p>
        </p:txBody>
      </p:sp>
      <p:sp>
        <p:nvSpPr>
          <p:cNvPr id="8" name="Rectangle 7"/>
          <p:cNvSpPr/>
          <p:nvPr/>
        </p:nvSpPr>
        <p:spPr>
          <a:xfrm>
            <a:off x="8239006" y="3234620"/>
            <a:ext cx="3414514" cy="3139321"/>
          </a:xfrm>
          <a:prstGeom prst="rect">
            <a:avLst/>
          </a:prstGeom>
        </p:spPr>
        <p:txBody>
          <a:bodyPr wrap="square">
            <a:spAutoFit/>
          </a:bodyPr>
          <a:lstStyle/>
          <a:p>
            <a:r>
              <a:rPr lang="en-GB" dirty="0">
                <a:latin typeface="Comic Sans MS" panose="030F0702030302020204" pitchFamily="66" charset="0"/>
              </a:rPr>
              <a:t>Write </a:t>
            </a:r>
            <a:r>
              <a:rPr lang="en-GB" dirty="0" smtClean="0">
                <a:latin typeface="Comic Sans MS" panose="030F0702030302020204" pitchFamily="66" charset="0"/>
              </a:rPr>
              <a:t>four or more </a:t>
            </a:r>
            <a:r>
              <a:rPr lang="en-GB" dirty="0">
                <a:latin typeface="Comic Sans MS" panose="030F0702030302020204" pitchFamily="66" charset="0"/>
              </a:rPr>
              <a:t>interesting sentences using our WOW word of the </a:t>
            </a:r>
            <a:r>
              <a:rPr lang="en-GB" dirty="0" smtClean="0">
                <a:latin typeface="Comic Sans MS" panose="030F0702030302020204" pitchFamily="66" charset="0"/>
              </a:rPr>
              <a:t>week, surreptitiously,  </a:t>
            </a:r>
            <a:r>
              <a:rPr lang="en-GB" dirty="0">
                <a:latin typeface="Comic Sans MS" panose="030F0702030302020204" pitchFamily="66" charset="0"/>
              </a:rPr>
              <a:t>in each sentence.</a:t>
            </a:r>
          </a:p>
          <a:p>
            <a:r>
              <a:rPr lang="en-GB" dirty="0">
                <a:latin typeface="Comic Sans MS" panose="030F0702030302020204" pitchFamily="66" charset="0"/>
              </a:rPr>
              <a:t>Include Spelling Bee words, conjunctions and adjectives</a:t>
            </a:r>
            <a:r>
              <a:rPr lang="en-GB" dirty="0" smtClean="0">
                <a:latin typeface="Comic Sans MS" panose="030F0702030302020204" pitchFamily="66" charset="0"/>
              </a:rPr>
              <a:t>. </a:t>
            </a:r>
            <a:r>
              <a:rPr lang="en-GB" dirty="0">
                <a:latin typeface="Comic Sans MS" panose="030F0702030302020204" pitchFamily="66" charset="0"/>
              </a:rPr>
              <a:t>Can you use any emotion synonyms from mental health week? </a:t>
            </a:r>
          </a:p>
          <a:p>
            <a:endParaRPr lang="en-GB" dirty="0"/>
          </a:p>
        </p:txBody>
      </p:sp>
    </p:spTree>
    <p:extLst>
      <p:ext uri="{BB962C8B-B14F-4D97-AF65-F5344CB8AC3E}">
        <p14:creationId xmlns:p14="http://schemas.microsoft.com/office/powerpoint/2010/main" val="45472195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5">
            <a:lumMod val="60000"/>
            <a:lumOff val="40000"/>
          </a:schemeClr>
        </a:solidFill>
        <a:effectLst/>
      </p:bgPr>
    </p:bg>
    <p:spTree>
      <p:nvGrpSpPr>
        <p:cNvPr id="1" name=""/>
        <p:cNvGrpSpPr/>
        <p:nvPr/>
      </p:nvGrpSpPr>
      <p:grpSpPr>
        <a:xfrm>
          <a:off x="0" y="0"/>
          <a:ext cx="0" cy="0"/>
          <a:chOff x="0" y="0"/>
          <a:chExt cx="0" cy="0"/>
        </a:xfrm>
      </p:grpSpPr>
      <p:sp>
        <p:nvSpPr>
          <p:cNvPr id="4" name="TextBox 3"/>
          <p:cNvSpPr txBox="1"/>
          <p:nvPr/>
        </p:nvSpPr>
        <p:spPr>
          <a:xfrm>
            <a:off x="3556000" y="1034502"/>
            <a:ext cx="7924800" cy="584775"/>
          </a:xfrm>
          <a:prstGeom prst="rect">
            <a:avLst/>
          </a:prstGeom>
          <a:noFill/>
        </p:spPr>
        <p:txBody>
          <a:bodyPr wrap="square" rtlCol="0">
            <a:spAutoFit/>
          </a:bodyPr>
          <a:lstStyle/>
          <a:p>
            <a:pPr algn="r"/>
            <a:r>
              <a:rPr lang="en-GB" sz="3200" u="sng" dirty="0" smtClean="0">
                <a:latin typeface="Comic Sans MS" panose="030F0702030302020204" pitchFamily="66" charset="0"/>
              </a:rPr>
              <a:t>Friday 25 February </a:t>
            </a:r>
            <a:r>
              <a:rPr lang="en-GB" sz="3200" u="sng" dirty="0" smtClean="0">
                <a:latin typeface="Comic Sans MS" panose="030F0702030302020204" pitchFamily="66" charset="0"/>
              </a:rPr>
              <a:t>2022</a:t>
            </a:r>
            <a:endParaRPr lang="en-GB" sz="3200" u="sng" dirty="0">
              <a:latin typeface="Comic Sans MS" panose="030F0702030302020204" pitchFamily="66" charset="0"/>
            </a:endParaRPr>
          </a:p>
        </p:txBody>
      </p:sp>
      <p:sp>
        <p:nvSpPr>
          <p:cNvPr id="5" name="TextBox 4"/>
          <p:cNvSpPr txBox="1"/>
          <p:nvPr/>
        </p:nvSpPr>
        <p:spPr>
          <a:xfrm>
            <a:off x="2419927" y="3020291"/>
            <a:ext cx="9060873" cy="461665"/>
          </a:xfrm>
          <a:prstGeom prst="rect">
            <a:avLst/>
          </a:prstGeom>
          <a:noFill/>
        </p:spPr>
        <p:txBody>
          <a:bodyPr wrap="square" rtlCol="0">
            <a:spAutoFit/>
          </a:bodyPr>
          <a:lstStyle/>
          <a:p>
            <a:r>
              <a:rPr lang="en-GB" sz="2400" b="1" dirty="0" smtClean="0">
                <a:solidFill>
                  <a:srgbClr val="00B050"/>
                </a:solidFill>
                <a:latin typeface="HfW cursive" panose="00000500000000000000" pitchFamily="2" charset="0"/>
              </a:rPr>
              <a:t>ENRICHMENT WEEK        WORDS </a:t>
            </a:r>
            <a:r>
              <a:rPr lang="en-GB" sz="2400" b="1" dirty="0" err="1" smtClean="0">
                <a:solidFill>
                  <a:srgbClr val="00B050"/>
                </a:solidFill>
                <a:latin typeface="HfW cursive" panose="00000500000000000000" pitchFamily="2" charset="0"/>
              </a:rPr>
              <a:t>WORDS</a:t>
            </a:r>
            <a:r>
              <a:rPr lang="en-GB" sz="2400" b="1" dirty="0" smtClean="0">
                <a:solidFill>
                  <a:srgbClr val="00B050"/>
                </a:solidFill>
                <a:latin typeface="HfW cursive" panose="00000500000000000000" pitchFamily="2" charset="0"/>
              </a:rPr>
              <a:t> </a:t>
            </a:r>
            <a:r>
              <a:rPr lang="en-GB" sz="2400" b="1" dirty="0" err="1" smtClean="0">
                <a:solidFill>
                  <a:srgbClr val="00B050"/>
                </a:solidFill>
                <a:latin typeface="HfW cursive" panose="00000500000000000000" pitchFamily="2" charset="0"/>
              </a:rPr>
              <a:t>WORDS</a:t>
            </a:r>
            <a:r>
              <a:rPr lang="en-GB" sz="2400" b="1" dirty="0" smtClean="0">
                <a:solidFill>
                  <a:srgbClr val="00B050"/>
                </a:solidFill>
                <a:latin typeface="HfW cursive" panose="00000500000000000000" pitchFamily="2" charset="0"/>
              </a:rPr>
              <a:t>!</a:t>
            </a:r>
            <a:endParaRPr lang="en-GB" sz="2400" b="1" dirty="0">
              <a:solidFill>
                <a:srgbClr val="00B050"/>
              </a:solidFill>
              <a:latin typeface="HfW cursive" panose="00000500000000000000" pitchFamily="2" charset="0"/>
            </a:endParaRPr>
          </a:p>
        </p:txBody>
      </p:sp>
      <p:pic>
        <p:nvPicPr>
          <p:cNvPr id="2050"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37353" y="796508"/>
            <a:ext cx="2991886" cy="164553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2419927" y="3709324"/>
            <a:ext cx="8423564" cy="2246769"/>
          </a:xfrm>
          <a:prstGeom prst="rect">
            <a:avLst/>
          </a:prstGeom>
          <a:noFill/>
        </p:spPr>
        <p:txBody>
          <a:bodyPr wrap="square" rtlCol="0">
            <a:spAutoFit/>
          </a:bodyPr>
          <a:lstStyle/>
          <a:p>
            <a:pPr algn="ctr"/>
            <a:r>
              <a:rPr lang="en-GB" sz="2800" dirty="0" smtClean="0">
                <a:latin typeface="Comic Sans MS" panose="030F0702030302020204" pitchFamily="66" charset="0"/>
              </a:rPr>
              <a:t>SPELLING BEE</a:t>
            </a:r>
          </a:p>
          <a:p>
            <a:endParaRPr lang="en-GB" sz="2800" dirty="0">
              <a:latin typeface="Comic Sans MS" panose="030F0702030302020204" pitchFamily="66" charset="0"/>
            </a:endParaRPr>
          </a:p>
          <a:p>
            <a:r>
              <a:rPr lang="en-GB" sz="2800" dirty="0" smtClean="0">
                <a:latin typeface="Comic Sans MS" panose="030F0702030302020204" pitchFamily="66" charset="0"/>
              </a:rPr>
              <a:t>LO: To spell correctly</a:t>
            </a:r>
          </a:p>
          <a:p>
            <a:endParaRPr lang="en-GB" sz="2800" dirty="0" smtClean="0">
              <a:latin typeface="Comic Sans MS" panose="030F0702030302020204" pitchFamily="66" charset="0"/>
            </a:endParaRPr>
          </a:p>
          <a:p>
            <a:r>
              <a:rPr lang="en-GB" sz="2800" dirty="0">
                <a:latin typeface="Comic Sans MS" panose="030F0702030302020204" pitchFamily="66" charset="0"/>
              </a:rPr>
              <a:t> </a:t>
            </a:r>
            <a:r>
              <a:rPr lang="en-GB" sz="2800" dirty="0" smtClean="0">
                <a:latin typeface="Comic Sans MS" panose="030F0702030302020204" pitchFamily="66" charset="0"/>
              </a:rPr>
              <a:t>C: Spelling Bee</a:t>
            </a:r>
            <a:endParaRPr lang="en-GB" sz="2800" dirty="0">
              <a:latin typeface="Comic Sans MS" panose="030F0702030302020204" pitchFamily="66" charset="0"/>
            </a:endParaRPr>
          </a:p>
        </p:txBody>
      </p:sp>
      <p:pic>
        <p:nvPicPr>
          <p:cNvPr id="2" name="Picture 2" descr="See the source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98536" y="3803088"/>
            <a:ext cx="3219498" cy="20592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57108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5">
            <a:lumMod val="60000"/>
            <a:lumOff val="40000"/>
          </a:schemeClr>
        </a:solidFill>
        <a:effectLst/>
      </p:bgPr>
    </p:bg>
    <p:spTree>
      <p:nvGrpSpPr>
        <p:cNvPr id="1" name=""/>
        <p:cNvGrpSpPr/>
        <p:nvPr/>
      </p:nvGrpSpPr>
      <p:grpSpPr>
        <a:xfrm>
          <a:off x="0" y="0"/>
          <a:ext cx="0" cy="0"/>
          <a:chOff x="0" y="0"/>
          <a:chExt cx="0" cy="0"/>
        </a:xfrm>
      </p:grpSpPr>
      <p:sp>
        <p:nvSpPr>
          <p:cNvPr id="2" name="TextBox 1"/>
          <p:cNvSpPr txBox="1"/>
          <p:nvPr/>
        </p:nvSpPr>
        <p:spPr>
          <a:xfrm>
            <a:off x="1107440" y="894080"/>
            <a:ext cx="10434320" cy="5262979"/>
          </a:xfrm>
          <a:prstGeom prst="rect">
            <a:avLst/>
          </a:prstGeom>
          <a:noFill/>
        </p:spPr>
        <p:txBody>
          <a:bodyPr wrap="square" rtlCol="0">
            <a:spAutoFit/>
          </a:bodyPr>
          <a:lstStyle/>
          <a:p>
            <a:pPr algn="ctr"/>
            <a:r>
              <a:rPr lang="en-GB" sz="2800" u="sng" dirty="0" smtClean="0">
                <a:latin typeface="Comic Sans MS" panose="030F0702030302020204" pitchFamily="66" charset="0"/>
              </a:rPr>
              <a:t>4TC VS 4RN!</a:t>
            </a:r>
          </a:p>
          <a:p>
            <a:endParaRPr lang="en-GB" sz="2800" dirty="0">
              <a:latin typeface="Comic Sans MS" panose="030F0702030302020204" pitchFamily="66" charset="0"/>
            </a:endParaRPr>
          </a:p>
          <a:p>
            <a:r>
              <a:rPr lang="en-GB" sz="2800" u="sng" dirty="0" smtClean="0">
                <a:latin typeface="Comic Sans MS" panose="030F0702030302020204" pitchFamily="66" charset="0"/>
              </a:rPr>
              <a:t>Wheel of names</a:t>
            </a:r>
          </a:p>
          <a:p>
            <a:r>
              <a:rPr lang="en-GB" sz="2800" dirty="0" smtClean="0">
                <a:latin typeface="Comic Sans MS" panose="030F0702030302020204" pitchFamily="66" charset="0"/>
              </a:rPr>
              <a:t>Each class teacher will spin the wheel of names for their class. Once the names are chosen from each class, the two contestants will go head to head to spell a Spelling Bee word or </a:t>
            </a:r>
            <a:r>
              <a:rPr lang="en-GB" sz="2800" dirty="0" err="1" smtClean="0">
                <a:latin typeface="Comic Sans MS" panose="030F0702030302020204" pitchFamily="66" charset="0"/>
              </a:rPr>
              <a:t>cian</a:t>
            </a:r>
            <a:r>
              <a:rPr lang="en-GB" sz="2800" dirty="0" smtClean="0">
                <a:latin typeface="Comic Sans MS" panose="030F0702030302020204" pitchFamily="66" charset="0"/>
              </a:rPr>
              <a:t> word correctly on their whiteboard. The contestant with the correct spelling will earn a point for their class. If both are correct, then both classes earn a point.</a:t>
            </a:r>
          </a:p>
          <a:p>
            <a:endParaRPr lang="en-GB" sz="2800" dirty="0">
              <a:latin typeface="Comic Sans MS" panose="030F0702030302020204" pitchFamily="66" charset="0"/>
            </a:endParaRPr>
          </a:p>
          <a:p>
            <a:r>
              <a:rPr lang="en-GB" sz="2800" dirty="0" smtClean="0">
                <a:latin typeface="Comic Sans MS" panose="030F0702030302020204" pitchFamily="66" charset="0"/>
              </a:rPr>
              <a:t>At the end of the Spelling Bee, the points will be totalled to see which class wins the 2022 Year 4 Spelling Bee cup!</a:t>
            </a:r>
            <a:endParaRPr lang="en-GB" sz="2800" dirty="0">
              <a:latin typeface="Comic Sans MS" panose="030F0702030302020204" pitchFamily="66" charset="0"/>
            </a:endParaRPr>
          </a:p>
        </p:txBody>
      </p:sp>
      <p:pic>
        <p:nvPicPr>
          <p:cNvPr id="4098"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41335" y="335329"/>
            <a:ext cx="1595071" cy="15950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33661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189</TotalTime>
  <Words>1251</Words>
  <Application>Microsoft Office PowerPoint</Application>
  <PresentationFormat>Widescreen</PresentationFormat>
  <Paragraphs>163</Paragraphs>
  <Slides>23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23</vt:i4>
      </vt:variant>
    </vt:vector>
  </HeadingPairs>
  <TitlesOfParts>
    <vt:vector size="30" baseType="lpstr">
      <vt:lpstr>Arial</vt:lpstr>
      <vt:lpstr>Calibri</vt:lpstr>
      <vt:lpstr>Calibri Light</vt:lpstr>
      <vt:lpstr>Comic Sans MS</vt:lpstr>
      <vt:lpstr>HfW cursive</vt:lpstr>
      <vt:lpstr>Roboto</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Tatum Celliers</dc:creator>
  <cp:lastModifiedBy>Tatum Celliers</cp:lastModifiedBy>
  <cp:revision>5</cp:revision>
  <dcterms:created xsi:type="dcterms:W3CDTF">2022-02-19T23:45:21Z</dcterms:created>
  <dcterms:modified xsi:type="dcterms:W3CDTF">2022-02-20T23:13:56Z</dcterms:modified>
</cp:coreProperties>
</file>