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  <p:sldId id="2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78" autoAdjust="0"/>
    <p:restoredTop sz="94660"/>
  </p:normalViewPr>
  <p:slideViewPr>
    <p:cSldViewPr snapToGrid="0">
      <p:cViewPr varScale="1">
        <p:scale>
          <a:sx n="73" d="100"/>
          <a:sy n="73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6DDF6E-CABF-460F-8126-D9F1E6E25B5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5ADF02-94F7-4A84-B5A3-1664802286D1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en-GB" sz="2800" dirty="0">
              <a:latin typeface="Comic Sans MS" panose="030F0702030302020204" pitchFamily="66" charset="0"/>
            </a:rPr>
            <a:t>Christianity:</a:t>
          </a:r>
        </a:p>
        <a:p>
          <a:pPr rtl="0"/>
          <a:r>
            <a:rPr lang="en-US" sz="2400" dirty="0">
              <a:latin typeface="Comic Sans MS" panose="030F0702030302020204" pitchFamily="66" charset="0"/>
            </a:rPr>
            <a:t>What is the Trinity?</a:t>
          </a:r>
          <a:r>
            <a:rPr lang="en-US" sz="2400" dirty="0"/>
            <a:t> </a:t>
          </a:r>
          <a:endParaRPr lang="en-GB" sz="2400" dirty="0">
            <a:latin typeface="Comic Sans MS" panose="030F0702030302020204" pitchFamily="66" charset="0"/>
          </a:endParaRPr>
        </a:p>
      </dgm:t>
    </dgm:pt>
    <dgm:pt modelId="{CAE3A783-CB1D-44BB-9923-6FC2942DBA5E}" type="parTrans" cxnId="{AEB5EAFB-872F-4DB3-B71A-B7063FEA27D8}">
      <dgm:prSet/>
      <dgm:spPr/>
      <dgm:t>
        <a:bodyPr/>
        <a:lstStyle/>
        <a:p>
          <a:endParaRPr lang="en-US"/>
        </a:p>
      </dgm:t>
    </dgm:pt>
    <dgm:pt modelId="{F4089175-2783-4995-9656-57F51EE7FFA5}" type="sibTrans" cxnId="{AEB5EAFB-872F-4DB3-B71A-B7063FEA27D8}">
      <dgm:prSet/>
      <dgm:spPr/>
      <dgm:t>
        <a:bodyPr/>
        <a:lstStyle/>
        <a:p>
          <a:endParaRPr lang="en-US"/>
        </a:p>
      </dgm:t>
    </dgm:pt>
    <dgm:pt modelId="{3A55EAD7-2E47-4221-8326-02C75A741AE5}" type="pres">
      <dgm:prSet presAssocID="{AC6DDF6E-CABF-460F-8126-D9F1E6E25B5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9F3BC7E-1CC5-40F4-B033-55C729673F94}" type="pres">
      <dgm:prSet presAssocID="{825ADF02-94F7-4A84-B5A3-1664802286D1}" presName="composite" presStyleCnt="0"/>
      <dgm:spPr/>
    </dgm:pt>
    <dgm:pt modelId="{91A6A4D8-C22A-4CF8-B62C-6691C8D9DD4C}" type="pres">
      <dgm:prSet presAssocID="{825ADF02-94F7-4A84-B5A3-1664802286D1}" presName="imgShp" presStyleLbl="fgImgPlace1" presStyleIdx="0" presStyleCnt="1" custLinFactNeighborX="-53898" custLinFactNeighborY="-444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949474B9-9DE9-404B-94D4-A0F28375CEB2}" type="pres">
      <dgm:prSet presAssocID="{825ADF02-94F7-4A84-B5A3-1664802286D1}" presName="txShp" presStyleLbl="node1" presStyleIdx="0" presStyleCnt="1" custScaleX="150376" custLinFactNeighborX="62219" custLinFactNeighborY="-84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B5EAFB-872F-4DB3-B71A-B7063FEA27D8}" srcId="{AC6DDF6E-CABF-460F-8126-D9F1E6E25B56}" destId="{825ADF02-94F7-4A84-B5A3-1664802286D1}" srcOrd="0" destOrd="0" parTransId="{CAE3A783-CB1D-44BB-9923-6FC2942DBA5E}" sibTransId="{F4089175-2783-4995-9656-57F51EE7FFA5}"/>
    <dgm:cxn modelId="{A5AEC397-BB10-4182-8EBF-D003D6B71E17}" type="presOf" srcId="{825ADF02-94F7-4A84-B5A3-1664802286D1}" destId="{949474B9-9DE9-404B-94D4-A0F28375CEB2}" srcOrd="0" destOrd="0" presId="urn:microsoft.com/office/officeart/2005/8/layout/vList3"/>
    <dgm:cxn modelId="{05D6FFB6-63B2-4F2B-8D87-C9B77D0651B4}" type="presOf" srcId="{AC6DDF6E-CABF-460F-8126-D9F1E6E25B56}" destId="{3A55EAD7-2E47-4221-8326-02C75A741AE5}" srcOrd="0" destOrd="0" presId="urn:microsoft.com/office/officeart/2005/8/layout/vList3"/>
    <dgm:cxn modelId="{DA48F1DC-D1C7-437D-BCD7-60166E7073B2}" type="presParOf" srcId="{3A55EAD7-2E47-4221-8326-02C75A741AE5}" destId="{C9F3BC7E-1CC5-40F4-B033-55C729673F94}" srcOrd="0" destOrd="0" presId="urn:microsoft.com/office/officeart/2005/8/layout/vList3"/>
    <dgm:cxn modelId="{3639B621-9325-4A38-A39A-FE4E0332D82B}" type="presParOf" srcId="{C9F3BC7E-1CC5-40F4-B033-55C729673F94}" destId="{91A6A4D8-C22A-4CF8-B62C-6691C8D9DD4C}" srcOrd="0" destOrd="0" presId="urn:microsoft.com/office/officeart/2005/8/layout/vList3"/>
    <dgm:cxn modelId="{2DDDF82D-3012-4AA1-87BC-689E8BEA16DA}" type="presParOf" srcId="{C9F3BC7E-1CC5-40F4-B033-55C729673F94}" destId="{949474B9-9DE9-404B-94D4-A0F28375CEB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474B9-9DE9-404B-94D4-A0F28375CEB2}">
      <dsp:nvSpPr>
        <dsp:cNvPr id="0" name=""/>
        <dsp:cNvSpPr/>
      </dsp:nvSpPr>
      <dsp:spPr>
        <a:xfrm rot="10800000">
          <a:off x="-2" y="0"/>
          <a:ext cx="11965581" cy="1187559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681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>
              <a:latin typeface="Comic Sans MS" panose="030F0702030302020204" pitchFamily="66" charset="0"/>
            </a:rPr>
            <a:t>Christianity: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latin typeface="Comic Sans MS" panose="030F0702030302020204" pitchFamily="66" charset="0"/>
            </a:rPr>
            <a:t>What is the Trinity?</a:t>
          </a:r>
          <a:r>
            <a:rPr lang="en-US" sz="2400" kern="1200" dirty="0"/>
            <a:t> </a:t>
          </a:r>
          <a:endParaRPr lang="en-GB" sz="2400" kern="1200" dirty="0">
            <a:latin typeface="Comic Sans MS" panose="030F0702030302020204" pitchFamily="66" charset="0"/>
          </a:endParaRPr>
        </a:p>
      </dsp:txBody>
      <dsp:txXfrm rot="10800000">
        <a:off x="296888" y="0"/>
        <a:ext cx="11668691" cy="1187559"/>
      </dsp:txXfrm>
    </dsp:sp>
    <dsp:sp modelId="{91A6A4D8-C22A-4CF8-B62C-6691C8D9DD4C}">
      <dsp:nvSpPr>
        <dsp:cNvPr id="0" name=""/>
        <dsp:cNvSpPr/>
      </dsp:nvSpPr>
      <dsp:spPr>
        <a:xfrm>
          <a:off x="770383" y="0"/>
          <a:ext cx="1187559" cy="1187559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29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333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56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427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164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214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786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7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417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718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867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67963-3E2C-4776-A1CF-E7200AA46D3E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3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7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6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.thenational.academy/lessons/what-is-the-holy-trinity-cthk6c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5327" y="200723"/>
            <a:ext cx="1175338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Monday 2</a:t>
            </a:r>
            <a:r>
              <a:rPr lang="en-GB" sz="4000" b="1" u="sng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</a:t>
            </a:r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November 2020</a:t>
            </a:r>
          </a:p>
          <a:p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understand what Christians believe the Trinity is</a:t>
            </a:r>
          </a:p>
          <a:p>
            <a:r>
              <a:rPr lang="en-GB" sz="40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What is the Trinity</a:t>
            </a:r>
          </a:p>
          <a:p>
            <a:endParaRPr lang="en-GB" sz="40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4000" b="1" u="sng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GB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Once you have written the date, LO and context, please read through your knowledge organiser and stick it in.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873837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99541054"/>
              </p:ext>
            </p:extLst>
          </p:nvPr>
        </p:nvGraphicFramePr>
        <p:xfrm>
          <a:off x="117566" y="0"/>
          <a:ext cx="11965577" cy="118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602698"/>
              </p:ext>
            </p:extLst>
          </p:nvPr>
        </p:nvGraphicFramePr>
        <p:xfrm>
          <a:off x="7458890" y="1332411"/>
          <a:ext cx="4624253" cy="26517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27910">
                  <a:extLst>
                    <a:ext uri="{9D8B030D-6E8A-4147-A177-3AD203B41FA5}">
                      <a16:colId xmlns:a16="http://schemas.microsoft.com/office/drawing/2014/main" val="3318106910"/>
                    </a:ext>
                  </a:extLst>
                </a:gridCol>
                <a:gridCol w="3396343">
                  <a:extLst>
                    <a:ext uri="{9D8B030D-6E8A-4147-A177-3AD203B41FA5}">
                      <a16:colId xmlns:a16="http://schemas.microsoft.com/office/drawing/2014/main" val="323177392"/>
                    </a:ext>
                  </a:extLst>
                </a:gridCol>
              </a:tblGrid>
              <a:tr h="25057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797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Trinity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there is One God, who is Father, Son, and Holy Spirit.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098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Incarnation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God took human form by becoming Jesus.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5937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Gospel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‘Good news.’ </a:t>
                      </a:r>
                    </a:p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 Christianity, "good news" refers to the story of Jesus Christ's birth, death, and resurrection.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2250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Carol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A religious song or hymn, usually associated with Christmas.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453946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117565" y="1332412"/>
            <a:ext cx="7197635" cy="1791549"/>
          </a:xfrm>
          <a:prstGeom prst="roundRect">
            <a:avLst>
              <a:gd name="adj" fmla="val 6976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117565" y="3267653"/>
            <a:ext cx="7151914" cy="1973519"/>
          </a:xfrm>
          <a:prstGeom prst="roundRect">
            <a:avLst>
              <a:gd name="adj" fmla="val 7842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163284" y="3261207"/>
            <a:ext cx="7106195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Links with other religions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Many religions believe in one God. Belief in the Trinity is unique to Christianity.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Allah </a:t>
            </a:r>
            <a:r>
              <a:rPr lang="en-GB" sz="1100" dirty="0">
                <a:latin typeface="Comic Sans MS" panose="030F0702030302020204" pitchFamily="66" charset="0"/>
              </a:rPr>
              <a:t>(Islam): Muslims believe in one God (Allah). They believe Allah has no shape or form and that he has no children or parents.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(Judaism). Jews do not believe in the Trinity. They believe that God </a:t>
            </a:r>
            <a:r>
              <a:rPr lang="en-GB" sz="1100" b="1" u="sng" dirty="0">
                <a:latin typeface="Comic Sans MS" panose="030F0702030302020204" pitchFamily="66" charset="0"/>
              </a:rPr>
              <a:t>alone</a:t>
            </a:r>
            <a:r>
              <a:rPr lang="en-GB" sz="1100" dirty="0">
                <a:latin typeface="Comic Sans MS" panose="030F0702030302020204" pitchFamily="66" charset="0"/>
              </a:rPr>
              <a:t> should be worshipped.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Waheguru</a:t>
            </a:r>
            <a:r>
              <a:rPr lang="en-GB" sz="1100" dirty="0">
                <a:latin typeface="Comic Sans MS" panose="030F0702030302020204" pitchFamily="66" charset="0"/>
              </a:rPr>
              <a:t> (Sikhism). Sikhs believe that there is only one God. They believe God is without form or gender.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Brahman</a:t>
            </a:r>
            <a:r>
              <a:rPr lang="en-GB" sz="1100" dirty="0">
                <a:latin typeface="Comic Sans MS" panose="030F0702030302020204" pitchFamily="66" charset="0"/>
              </a:rPr>
              <a:t> (Hinduism): Hindus believe in one God called Brahman. Brahman takes on many forms that some Hindus worship as gods or goddesses.  Hindus also believe in the ‘</a:t>
            </a:r>
            <a:r>
              <a:rPr lang="en-GB" sz="1100" dirty="0" err="1">
                <a:latin typeface="Comic Sans MS" panose="030F0702030302020204" pitchFamily="66" charset="0"/>
              </a:rPr>
              <a:t>trimurti</a:t>
            </a:r>
            <a:r>
              <a:rPr lang="en-GB" sz="1100" dirty="0">
                <a:latin typeface="Comic Sans MS" panose="030F0702030302020204" pitchFamily="66" charset="0"/>
              </a:rPr>
              <a:t>’ – three Gods who are responsible for the creation, upkeep and destruction of the world: Brahma, Vishnu and Shiva.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(Buddhism). Most Buddhists do not believe in God. </a:t>
            </a:r>
            <a:endParaRPr lang="en-GB" sz="1100" b="1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latin typeface="Comic Sans MS" panose="030F0702030302020204" pitchFamily="66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sz="11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3285" y="1332411"/>
            <a:ext cx="710619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Topic Overview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that God is Trinity: God as three in one - Father, Son and Holy Spirit.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worship God as a Trinity.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God the Father is the creator: he sent his Son (Jesus) who saved his people; the Son send the Holy Spirit to his disciples.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find that understanding God is challenging: people spend their whole lives learning more and more about God.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Jesus, the Son of God, is seen by Christians as revealing what God the Father is like.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Holy Spirit is God’s power at work in the world and in their lives today, supporting them to follow Jesus.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FA321B-5CD6-4E30-B958-2A6A63194C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8890" y="4115161"/>
            <a:ext cx="4624252" cy="265175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7EF9C91-C945-4107-A78F-8052D42D0711}"/>
              </a:ext>
            </a:extLst>
          </p:cNvPr>
          <p:cNvGrpSpPr/>
          <p:nvPr/>
        </p:nvGrpSpPr>
        <p:grpSpPr>
          <a:xfrm>
            <a:off x="49330" y="5300386"/>
            <a:ext cx="7334102" cy="1525747"/>
            <a:chOff x="71845" y="5111302"/>
            <a:chExt cx="7334102" cy="1655618"/>
          </a:xfrm>
        </p:grpSpPr>
        <p:pic>
          <p:nvPicPr>
            <p:cNvPr id="1028" name="Picture 4" descr="UNDERSTANDING THE COMPLEXITY AND UNIQUENESS OF THE TRINITY | Jesus ...">
              <a:extLst>
                <a:ext uri="{FF2B5EF4-FFF2-40B4-BE49-F238E27FC236}">
                  <a16:creationId xmlns:a16="http://schemas.microsoft.com/office/drawing/2014/main" id="{8B6874B6-321A-41D3-980D-DACA67EAF2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5" y="5142710"/>
              <a:ext cx="1692788" cy="1624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oly Trinity? Yes, or no? Does it matter? : Christianity">
              <a:extLst>
                <a:ext uri="{FF2B5EF4-FFF2-40B4-BE49-F238E27FC236}">
                  <a16:creationId xmlns:a16="http://schemas.microsoft.com/office/drawing/2014/main" id="{70474775-8BA4-4DD8-B9CF-7A163065D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0353" y="5181270"/>
              <a:ext cx="1692788" cy="1585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Redbeard (K) 🌟⭐️🌟 on Twitter: &quot;Thank you Heavenly Father; and ...">
              <a:extLst>
                <a:ext uri="{FF2B5EF4-FFF2-40B4-BE49-F238E27FC236}">
                  <a16:creationId xmlns:a16="http://schemas.microsoft.com/office/drawing/2014/main" id="{A130436E-1891-4583-A45D-E75BA508F0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327" y="5139536"/>
              <a:ext cx="1353252" cy="162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7 Powerful Ways To See Pentecost Today - Viral Believer">
              <a:extLst>
                <a:ext uri="{FF2B5EF4-FFF2-40B4-BE49-F238E27FC236}">
                  <a16:creationId xmlns:a16="http://schemas.microsoft.com/office/drawing/2014/main" id="{F9D3BBC8-0DDD-4491-8F02-B3F259E159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2522" y="5111302"/>
              <a:ext cx="2483425" cy="16556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65259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loud Callout 5"/>
          <p:cNvSpPr/>
          <p:nvPr/>
        </p:nvSpPr>
        <p:spPr>
          <a:xfrm>
            <a:off x="2810108" y="1109546"/>
            <a:ext cx="7538224" cy="4376854"/>
          </a:xfrm>
          <a:prstGeom prst="cloudCallout">
            <a:avLst>
              <a:gd name="adj1" fmla="val -72904"/>
              <a:gd name="adj2" fmla="val 690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ysClr val="windowText" lastClr="000000"/>
                </a:solidFill>
              </a:rPr>
              <a:t>What do I already know about the Trinity?</a:t>
            </a:r>
            <a:endParaRPr lang="en-GB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692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972" y="1749318"/>
            <a:ext cx="8249801" cy="36009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8764" y="5350271"/>
            <a:ext cx="11471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u="sng" kern="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  <a:ea typeface="Bitstream Vera Sans"/>
                <a:hlinkClick r:id="rId3"/>
              </a:rPr>
              <a:t>https://classroom.thenational.academy/lessons/what-is-the-holy-trinity-cthk6c</a:t>
            </a:r>
            <a:endParaRPr lang="en-GB" sz="3200" kern="5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Bitstream Vera San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70952" y="333546"/>
            <a:ext cx="3483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Watch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3836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2810108" y="1109546"/>
            <a:ext cx="7538224" cy="4376854"/>
          </a:xfrm>
          <a:prstGeom prst="cloudCallout">
            <a:avLst>
              <a:gd name="adj1" fmla="val -72904"/>
              <a:gd name="adj2" fmla="val 690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do people depict the Trinity?</a:t>
            </a:r>
          </a:p>
        </p:txBody>
      </p:sp>
    </p:spTree>
    <p:extLst>
      <p:ext uri="{BB962C8B-B14F-4D97-AF65-F5344CB8AC3E}">
        <p14:creationId xmlns:p14="http://schemas.microsoft.com/office/powerpoint/2010/main" val="4094528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609" y="587841"/>
            <a:ext cx="8746717" cy="5716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436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029"/>
          <a:stretch/>
        </p:blipFill>
        <p:spPr>
          <a:xfrm>
            <a:off x="2313846" y="221672"/>
            <a:ext cx="6857863" cy="643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665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milists may cringe, but the Feast of the Holy Trinity mat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08" y="215827"/>
            <a:ext cx="8562109" cy="642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49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555" y="244438"/>
            <a:ext cx="6766407" cy="63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21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243" y="606809"/>
            <a:ext cx="7005560" cy="5627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80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4113" y="284282"/>
            <a:ext cx="6089667" cy="634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712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621" y="638411"/>
            <a:ext cx="6923179" cy="5769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39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387" y="507654"/>
            <a:ext cx="7742887" cy="5948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865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8491" y="-1"/>
            <a:ext cx="5122366" cy="67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351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2810108" y="1109546"/>
            <a:ext cx="7538224" cy="4376854"/>
          </a:xfrm>
          <a:prstGeom prst="cloudCallout">
            <a:avLst>
              <a:gd name="adj1" fmla="val -72904"/>
              <a:gd name="adj2" fmla="val 690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</a:t>
            </a:r>
            <a:r>
              <a:rPr lang="en-US" sz="4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could you represent Trinity to help others understand what it is?</a:t>
            </a:r>
            <a:endParaRPr lang="en-US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1035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32BBB8E-7390-47C7-A6A3-E7A24C27C8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F738B7-52F0-4B44-B01B-061F3CF39919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72F748B-E7BD-4716-AE88-98386AE4BE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1470</TotalTime>
  <Words>444</Words>
  <Application>Microsoft Office PowerPoint</Application>
  <PresentationFormat>Widescreen</PresentationFormat>
  <Paragraphs>38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Bitstream Vera Sans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Sophie George</cp:lastModifiedBy>
  <cp:revision>26</cp:revision>
  <dcterms:created xsi:type="dcterms:W3CDTF">2020-04-20T14:45:51Z</dcterms:created>
  <dcterms:modified xsi:type="dcterms:W3CDTF">2020-11-01T14:52:42Z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