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3"/>
  </p:sldMasterIdLst>
  <p:notesMasterIdLst>
    <p:notesMasterId r:id="rId22"/>
  </p:notesMasterIdLst>
  <p:sldIdLst>
    <p:sldId id="349" r:id="rId4"/>
    <p:sldId id="350" r:id="rId5"/>
    <p:sldId id="331" r:id="rId6"/>
    <p:sldId id="347" r:id="rId7"/>
    <p:sldId id="333" r:id="rId8"/>
    <p:sldId id="334" r:id="rId9"/>
    <p:sldId id="335" r:id="rId10"/>
    <p:sldId id="336" r:id="rId11"/>
    <p:sldId id="337" r:id="rId12"/>
    <p:sldId id="338" r:id="rId13"/>
    <p:sldId id="339" r:id="rId14"/>
    <p:sldId id="342" r:id="rId15"/>
    <p:sldId id="341" r:id="rId16"/>
    <p:sldId id="340" r:id="rId17"/>
    <p:sldId id="346" r:id="rId18"/>
    <p:sldId id="343" r:id="rId19"/>
    <p:sldId id="344" r:id="rId20"/>
    <p:sldId id="351" r:id="rId21"/>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
      <p:font typeface="Twinkl SemiBold" charset="0"/>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4D15"/>
    <a:srgbClr val="FF0000"/>
    <a:srgbClr val="E16D39"/>
    <a:srgbClr val="4F5361"/>
    <a:srgbClr val="FFFFCC"/>
    <a:srgbClr val="CCECFF"/>
    <a:srgbClr val="006C31"/>
    <a:srgbClr val="D7F9D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B4A76BC-343D-99DD-8A33-F402380A401C}" v="207" dt="2020-12-02T12:11:56.8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838" autoAdjust="0"/>
    <p:restoredTop sz="94639" autoAdjust="0"/>
  </p:normalViewPr>
  <p:slideViewPr>
    <p:cSldViewPr>
      <p:cViewPr varScale="1">
        <p:scale>
          <a:sx n="60" d="100"/>
          <a:sy n="60" d="100"/>
        </p:scale>
        <p:origin x="1532" y="4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font" Target="fonts/font4.fntdata"/><Relationship Id="rId3" Type="http://schemas.openxmlformats.org/officeDocument/2006/relationships/slideMaster" Target="slideMasters/slideMaster1.xml"/><Relationship Id="rId21" Type="http://schemas.openxmlformats.org/officeDocument/2006/relationships/slide" Target="slides/slide18.xml"/><Relationship Id="rId34" Type="http://schemas.microsoft.com/office/2015/10/relationships/revisionInfo" Target="revisionInfo.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4B0CD9C-0564-426A-899D-B28F82097D0E}"/>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cs typeface="Arial" charset="0"/>
              </a:defRPr>
            </a:lvl1pPr>
          </a:lstStyle>
          <a:p>
            <a:pPr>
              <a:defRPr/>
            </a:pPr>
            <a:endParaRPr lang="en-GB"/>
          </a:p>
        </p:txBody>
      </p:sp>
      <p:sp>
        <p:nvSpPr>
          <p:cNvPr id="3" name="Date Placeholder 2">
            <a:extLst>
              <a:ext uri="{FF2B5EF4-FFF2-40B4-BE49-F238E27FC236}">
                <a16:creationId xmlns:a16="http://schemas.microsoft.com/office/drawing/2014/main" id="{D3E4C3D2-583B-40EA-BD7D-65FE506ECD4D}"/>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cs typeface="Arial" charset="0"/>
              </a:defRPr>
            </a:lvl1pPr>
          </a:lstStyle>
          <a:p>
            <a:pPr>
              <a:defRPr/>
            </a:pPr>
            <a:fld id="{23FF8F4A-73B0-488A-BC5A-58E83E798D79}" type="datetimeFigureOut">
              <a:rPr lang="en-GB"/>
              <a:pPr>
                <a:defRPr/>
              </a:pPr>
              <a:t>04/01/2021</a:t>
            </a:fld>
            <a:endParaRPr lang="en-GB"/>
          </a:p>
        </p:txBody>
      </p:sp>
      <p:sp>
        <p:nvSpPr>
          <p:cNvPr id="4" name="Slide Image Placeholder 3">
            <a:extLst>
              <a:ext uri="{FF2B5EF4-FFF2-40B4-BE49-F238E27FC236}">
                <a16:creationId xmlns:a16="http://schemas.microsoft.com/office/drawing/2014/main" id="{1DD3FD7E-C1A4-4A7C-BC8B-B790AD6441A8}"/>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E12F5C5-B6DA-4FFB-B940-D03C0DB86C61}"/>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0934DFF-F113-467E-B470-F4FA0017AB20}"/>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D31A7783-A1EE-4409-8CF3-7E276716CD89}"/>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D1413F78-B291-42F2-BC74-DFB54E3A387E}"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a:extLst>
              <a:ext uri="{FF2B5EF4-FFF2-40B4-BE49-F238E27FC236}">
                <a16:creationId xmlns:a16="http://schemas.microsoft.com/office/drawing/2014/main" id="{51087DC7-1A74-4A9B-9A5A-2F51C9552DA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a:extLst>
              <a:ext uri="{FF2B5EF4-FFF2-40B4-BE49-F238E27FC236}">
                <a16:creationId xmlns:a16="http://schemas.microsoft.com/office/drawing/2014/main" id="{C55E462B-EF56-4705-A5C5-14A0AA7762A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9220" name="Slide Number Placeholder 3">
            <a:extLst>
              <a:ext uri="{FF2B5EF4-FFF2-40B4-BE49-F238E27FC236}">
                <a16:creationId xmlns:a16="http://schemas.microsoft.com/office/drawing/2014/main" id="{EB871166-CEDE-4597-A62D-56928958685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63122F9-5426-4E90-A716-A3BA17EEE221}" type="slidenum">
              <a:rPr lang="en-GB" altLang="en-US"/>
              <a:pPr/>
              <a:t>3</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Slide Image Placeholder 1">
            <a:extLst>
              <a:ext uri="{FF2B5EF4-FFF2-40B4-BE49-F238E27FC236}">
                <a16:creationId xmlns:a16="http://schemas.microsoft.com/office/drawing/2014/main" id="{73C39E02-15DD-494E-A0AD-F4F7E3B51F6C}"/>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1267" name="Notes Placeholder 2">
            <a:extLst>
              <a:ext uri="{FF2B5EF4-FFF2-40B4-BE49-F238E27FC236}">
                <a16:creationId xmlns:a16="http://schemas.microsoft.com/office/drawing/2014/main" id="{C352C62E-BF95-42D4-A2D2-C5D83856668C}"/>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1268" name="Slide Number Placeholder 3">
            <a:extLst>
              <a:ext uri="{FF2B5EF4-FFF2-40B4-BE49-F238E27FC236}">
                <a16:creationId xmlns:a16="http://schemas.microsoft.com/office/drawing/2014/main" id="{40B2C1C9-15CE-4EDF-A088-CA1F3855675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590A67B7-C197-4E76-A746-1C4143A56ED3}" type="slidenum">
              <a:rPr lang="en-GB" altLang="en-US"/>
              <a:pPr/>
              <a:t>4</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a:extLst>
              <a:ext uri="{FF2B5EF4-FFF2-40B4-BE49-F238E27FC236}">
                <a16:creationId xmlns:a16="http://schemas.microsoft.com/office/drawing/2014/main" id="{F98DED7F-AD63-4752-B34A-9564B2B7D16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a:extLst>
              <a:ext uri="{FF2B5EF4-FFF2-40B4-BE49-F238E27FC236}">
                <a16:creationId xmlns:a16="http://schemas.microsoft.com/office/drawing/2014/main" id="{5295F4EB-233F-4C11-9CBB-EC5664C1BC8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3316" name="Slide Number Placeholder 3">
            <a:extLst>
              <a:ext uri="{FF2B5EF4-FFF2-40B4-BE49-F238E27FC236}">
                <a16:creationId xmlns:a16="http://schemas.microsoft.com/office/drawing/2014/main" id="{772076BB-A663-4A02-9A72-3C25D5D600E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70D215C-666B-4965-9454-860302D7F134}" type="slidenum">
              <a:rPr lang="en-GB" altLang="en-US"/>
              <a:pPr/>
              <a:t>5</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a:extLst>
              <a:ext uri="{FF2B5EF4-FFF2-40B4-BE49-F238E27FC236}">
                <a16:creationId xmlns:a16="http://schemas.microsoft.com/office/drawing/2014/main" id="{7032172D-B87C-4611-BB55-3DDBF5D63CFF}"/>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3" name="Notes Placeholder 2">
            <a:extLst>
              <a:ext uri="{FF2B5EF4-FFF2-40B4-BE49-F238E27FC236}">
                <a16:creationId xmlns:a16="http://schemas.microsoft.com/office/drawing/2014/main" id="{316BE261-5FBE-4BDD-9F88-FFFEBF09404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5364" name="Slide Number Placeholder 3">
            <a:extLst>
              <a:ext uri="{FF2B5EF4-FFF2-40B4-BE49-F238E27FC236}">
                <a16:creationId xmlns:a16="http://schemas.microsoft.com/office/drawing/2014/main" id="{88AB0C30-8A49-47F4-919D-438D57D0CAE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E5E8BE9-34FF-47FB-9FC5-7E9D8DED0221}" type="slidenum">
              <a:rPr lang="en-GB" altLang="en-US"/>
              <a:pPr/>
              <a:t>6</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a:extLst>
              <a:ext uri="{FF2B5EF4-FFF2-40B4-BE49-F238E27FC236}">
                <a16:creationId xmlns:a16="http://schemas.microsoft.com/office/drawing/2014/main" id="{E8E3B305-91A8-4ED8-9374-8D9D465AA041}"/>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a:extLst>
              <a:ext uri="{FF2B5EF4-FFF2-40B4-BE49-F238E27FC236}">
                <a16:creationId xmlns:a16="http://schemas.microsoft.com/office/drawing/2014/main" id="{6A08A8A0-BC55-4E98-BA16-7FA58DEB857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7412" name="Slide Number Placeholder 3">
            <a:extLst>
              <a:ext uri="{FF2B5EF4-FFF2-40B4-BE49-F238E27FC236}">
                <a16:creationId xmlns:a16="http://schemas.microsoft.com/office/drawing/2014/main" id="{E2A26B73-B419-4F86-AFF3-3C940C15DD2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6CA74EA-7E5F-40D7-833C-9883C5E86F54}" type="slidenum">
              <a:rPr lang="en-GB" altLang="en-US"/>
              <a:pPr/>
              <a:t>7</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1FCFC28D-8E3E-49AD-B5A3-8552FB4FD10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AF417ECA-B890-44A5-8B5B-54E81A8EE40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9460" name="Slide Number Placeholder 3">
            <a:extLst>
              <a:ext uri="{FF2B5EF4-FFF2-40B4-BE49-F238E27FC236}">
                <a16:creationId xmlns:a16="http://schemas.microsoft.com/office/drawing/2014/main" id="{59C081C6-C0CC-40E6-899A-2AA07A151FBA}"/>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172A02A-508F-44A2-B98B-CE566E1BFFFF}" type="slidenum">
              <a:rPr lang="en-GB" altLang="en-US"/>
              <a:pPr/>
              <a:t>8</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6BBA588C-FB4F-4438-924F-B8EA4D16C8B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19EE7E8E-E8B2-46FB-ABD1-9BE6A6651F1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1508" name="Slide Number Placeholder 3">
            <a:extLst>
              <a:ext uri="{FF2B5EF4-FFF2-40B4-BE49-F238E27FC236}">
                <a16:creationId xmlns:a16="http://schemas.microsoft.com/office/drawing/2014/main" id="{4E628800-CDB6-4B73-9BC4-066C57994FF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12DD862-338B-4441-8444-C461DD8B96AE}" type="slidenum">
              <a:rPr lang="en-GB" altLang="en-US"/>
              <a:pPr/>
              <a:t>9</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a:extLst>
              <a:ext uri="{FF2B5EF4-FFF2-40B4-BE49-F238E27FC236}">
                <a16:creationId xmlns:a16="http://schemas.microsoft.com/office/drawing/2014/main" id="{50B501DC-FF61-478D-900D-25C8DF45E14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Notes Placeholder 2">
            <a:extLst>
              <a:ext uri="{FF2B5EF4-FFF2-40B4-BE49-F238E27FC236}">
                <a16:creationId xmlns:a16="http://schemas.microsoft.com/office/drawing/2014/main" id="{A4039C98-BE56-4483-9CD7-7F0E9D4E94D4}"/>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3556" name="Slide Number Placeholder 3">
            <a:extLst>
              <a:ext uri="{FF2B5EF4-FFF2-40B4-BE49-F238E27FC236}">
                <a16:creationId xmlns:a16="http://schemas.microsoft.com/office/drawing/2014/main" id="{9CFC0E10-2F0A-4623-B222-549D30CC72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6A3FA19F-2BB4-4AF7-AEFD-294BA1AC7C51}" type="slidenum">
              <a:rPr lang="en-GB" altLang="en-US"/>
              <a:pPr/>
              <a:t>10</a:t>
            </a:fld>
            <a:endParaRPr lang="en-GB"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a:extLst>
              <a:ext uri="{FF2B5EF4-FFF2-40B4-BE49-F238E27FC236}">
                <a16:creationId xmlns:a16="http://schemas.microsoft.com/office/drawing/2014/main" id="{A1E3DA67-907B-499D-B97C-D9F4F0F519E4}"/>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a:extLst>
              <a:ext uri="{FF2B5EF4-FFF2-40B4-BE49-F238E27FC236}">
                <a16:creationId xmlns:a16="http://schemas.microsoft.com/office/drawing/2014/main" id="{60EEA42E-3BA9-494B-A10D-C7F5A9EAE98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5604" name="Slide Number Placeholder 3">
            <a:extLst>
              <a:ext uri="{FF2B5EF4-FFF2-40B4-BE49-F238E27FC236}">
                <a16:creationId xmlns:a16="http://schemas.microsoft.com/office/drawing/2014/main" id="{E876EFC0-6BAB-4A40-8C78-911C02865BA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A799995-BEE8-4ED7-89BE-62F5F6B3EF64}" type="slidenum">
              <a:rPr lang="en-GB" altLang="en-US"/>
              <a:pPr/>
              <a:t>11</a:t>
            </a:fld>
            <a:endParaRPr lang="en-GB"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E50FDDC5-379B-429B-92FF-1FD43A093B4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4D73EB3B-86EC-40E4-9063-2305A8C1CCF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7652" name="Slide Number Placeholder 3">
            <a:extLst>
              <a:ext uri="{FF2B5EF4-FFF2-40B4-BE49-F238E27FC236}">
                <a16:creationId xmlns:a16="http://schemas.microsoft.com/office/drawing/2014/main" id="{610E8238-57AE-4EAA-BC43-C9BE6FF9C8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D51803F-DB39-41C4-B74F-FD0B9BA14291}" type="slidenum">
              <a:rPr lang="en-GB" altLang="en-US"/>
              <a:pPr/>
              <a:t>12</a:t>
            </a:fld>
            <a:endParaRPr lang="en-GB"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3092C5E2-FBBC-46D2-B5A2-7E36DA8C49B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8F0D5E58-4C6F-411C-A01C-5246F94C088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9700" name="Slide Number Placeholder 3">
            <a:extLst>
              <a:ext uri="{FF2B5EF4-FFF2-40B4-BE49-F238E27FC236}">
                <a16:creationId xmlns:a16="http://schemas.microsoft.com/office/drawing/2014/main" id="{0AECB707-0845-4E75-A607-B81A5CDB905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61C2C5-98C2-416C-BD12-12358599A042}" type="slidenum">
              <a:rPr lang="en-GB" altLang="en-US"/>
              <a:pPr/>
              <a:t>13</a:t>
            </a:fld>
            <a:endParaRPr lang="en-GB"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403E5F83-D29F-4D7C-9FD2-16E4B239418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BB34153A-8839-4B4A-91CB-886F0DD0DB5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1748" name="Slide Number Placeholder 3">
            <a:extLst>
              <a:ext uri="{FF2B5EF4-FFF2-40B4-BE49-F238E27FC236}">
                <a16:creationId xmlns:a16="http://schemas.microsoft.com/office/drawing/2014/main" id="{CE20E42E-3A12-4599-93B3-2E562B38EA99}"/>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3CBF9D7-CE90-43F3-8993-EFF7E9FBEA37}" type="slidenum">
              <a:rPr lang="en-GB" altLang="en-US"/>
              <a:pPr/>
              <a:t>14</a:t>
            </a:fld>
            <a:endParaRPr lang="en-GB"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E96037A6-F28E-4051-9978-D6FBD594855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8B5B5B96-1F2B-44A9-B4A7-8B2226288DF1}"/>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3796" name="Slide Number Placeholder 3">
            <a:extLst>
              <a:ext uri="{FF2B5EF4-FFF2-40B4-BE49-F238E27FC236}">
                <a16:creationId xmlns:a16="http://schemas.microsoft.com/office/drawing/2014/main" id="{C34BD5E5-865F-4A30-A8B6-47C9DB7F2BD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F5EA5055-5753-498B-8DDA-433C330DED69}" type="slidenum">
              <a:rPr lang="en-GB" altLang="en-US"/>
              <a:pPr/>
              <a:t>15</a:t>
            </a:fld>
            <a:endParaRPr lang="en-GB"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Slide Image Placeholder 1">
            <a:extLst>
              <a:ext uri="{FF2B5EF4-FFF2-40B4-BE49-F238E27FC236}">
                <a16:creationId xmlns:a16="http://schemas.microsoft.com/office/drawing/2014/main" id="{B0AFAE7B-9DDC-4401-9332-E15511B736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Notes Placeholder 2">
            <a:extLst>
              <a:ext uri="{FF2B5EF4-FFF2-40B4-BE49-F238E27FC236}">
                <a16:creationId xmlns:a16="http://schemas.microsoft.com/office/drawing/2014/main" id="{434870A8-0741-43A6-9656-4A9B3B631AD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5844" name="Slide Number Placeholder 3">
            <a:extLst>
              <a:ext uri="{FF2B5EF4-FFF2-40B4-BE49-F238E27FC236}">
                <a16:creationId xmlns:a16="http://schemas.microsoft.com/office/drawing/2014/main" id="{B3AB0BA2-044D-4C08-B92D-B252DE08A52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3A91F9D-6D4C-4B87-8F7F-1D3CF93C668A}" type="slidenum">
              <a:rPr lang="en-GB" altLang="en-US"/>
              <a:pPr/>
              <a:t>16</a:t>
            </a:fld>
            <a:endParaRPr lang="en-GB"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C77DE921-3A33-4BDC-9044-2618ED6BFE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F14EB834-24B7-442D-A79F-FC072C86F8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a:extLst>
              <a:ext uri="{FF2B5EF4-FFF2-40B4-BE49-F238E27FC236}">
                <a16:creationId xmlns:a16="http://schemas.microsoft.com/office/drawing/2014/main" id="{F2644FB4-8775-4E70-9AA5-A82E142D96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52A832-F4E1-4193-BA0F-1E5C92F88065}" type="slidenum">
              <a:rPr lang="en-GB" altLang="en-US"/>
              <a:pPr/>
              <a:t>17</a:t>
            </a:fld>
            <a:endParaRPr lang="en-GB"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a:extLst>
              <a:ext uri="{FF2B5EF4-FFF2-40B4-BE49-F238E27FC236}">
                <a16:creationId xmlns:a16="http://schemas.microsoft.com/office/drawing/2014/main" id="{C77DE921-3A33-4BDC-9044-2618ED6BFE9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a:extLst>
              <a:ext uri="{FF2B5EF4-FFF2-40B4-BE49-F238E27FC236}">
                <a16:creationId xmlns:a16="http://schemas.microsoft.com/office/drawing/2014/main" id="{F14EB834-24B7-442D-A79F-FC072C86F85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37892" name="Slide Number Placeholder 3">
            <a:extLst>
              <a:ext uri="{FF2B5EF4-FFF2-40B4-BE49-F238E27FC236}">
                <a16:creationId xmlns:a16="http://schemas.microsoft.com/office/drawing/2014/main" id="{F2644FB4-8775-4E70-9AA5-A82E142D96E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A452A832-F4E1-4193-BA0F-1E5C92F88065}" type="slidenum">
              <a:rPr lang="en-GB" altLang="en-US"/>
              <a:pPr/>
              <a:t>18</a:t>
            </a:fld>
            <a:endParaRPr lang="en-GB" altLang="en-US"/>
          </a:p>
        </p:txBody>
      </p:sp>
    </p:spTree>
    <p:extLst>
      <p:ext uri="{BB962C8B-B14F-4D97-AF65-F5344CB8AC3E}">
        <p14:creationId xmlns:p14="http://schemas.microsoft.com/office/powerpoint/2010/main" val="332713763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6">
            <a:extLst>
              <a:ext uri="{FF2B5EF4-FFF2-40B4-BE49-F238E27FC236}">
                <a16:creationId xmlns:a16="http://schemas.microsoft.com/office/drawing/2014/main" id="{5D58569C-9506-47CA-ADD6-3CA49B5B85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US"/>
              <a:t>Click to edit Master title style</a:t>
            </a:r>
            <a:endParaRPr lang="en-GB"/>
          </a:p>
        </p:txBody>
      </p:sp>
      <p:sp>
        <p:nvSpPr>
          <p:cNvPr id="4" name="Date Placeholder 2">
            <a:extLst>
              <a:ext uri="{FF2B5EF4-FFF2-40B4-BE49-F238E27FC236}">
                <a16:creationId xmlns:a16="http://schemas.microsoft.com/office/drawing/2014/main" id="{F86E5774-FAD1-4FD9-9480-0756AA9214FD}"/>
              </a:ext>
            </a:extLst>
          </p:cNvPr>
          <p:cNvSpPr>
            <a:spLocks noGrp="1"/>
          </p:cNvSpPr>
          <p:nvPr>
            <p:ph type="dt" sz="half" idx="10"/>
          </p:nvPr>
        </p:nvSpPr>
        <p:spPr/>
        <p:txBody>
          <a:bodyPr/>
          <a:lstStyle>
            <a:lvl1pPr>
              <a:defRPr/>
            </a:lvl1pPr>
          </a:lstStyle>
          <a:p>
            <a:pPr>
              <a:defRPr/>
            </a:pPr>
            <a:fld id="{97354F4E-994F-47B3-82ED-4DF8B9E320AB}" type="datetimeFigureOut">
              <a:rPr lang="en-GB"/>
              <a:pPr>
                <a:defRPr/>
              </a:pPr>
              <a:t>04/01/2021</a:t>
            </a:fld>
            <a:endParaRPr lang="en-GB"/>
          </a:p>
        </p:txBody>
      </p:sp>
      <p:sp>
        <p:nvSpPr>
          <p:cNvPr id="5" name="Footer Placeholder 3">
            <a:extLst>
              <a:ext uri="{FF2B5EF4-FFF2-40B4-BE49-F238E27FC236}">
                <a16:creationId xmlns:a16="http://schemas.microsoft.com/office/drawing/2014/main" id="{0E75BDC4-17E7-437C-8217-953217ABF34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4">
            <a:extLst>
              <a:ext uri="{FF2B5EF4-FFF2-40B4-BE49-F238E27FC236}">
                <a16:creationId xmlns:a16="http://schemas.microsoft.com/office/drawing/2014/main" id="{5D2F6E02-386A-4F51-A483-52A842C28D13}"/>
              </a:ext>
            </a:extLst>
          </p:cNvPr>
          <p:cNvSpPr>
            <a:spLocks noGrp="1"/>
          </p:cNvSpPr>
          <p:nvPr>
            <p:ph type="sldNum" sz="quarter" idx="12"/>
          </p:nvPr>
        </p:nvSpPr>
        <p:spPr/>
        <p:txBody>
          <a:bodyPr/>
          <a:lstStyle>
            <a:lvl1pPr>
              <a:defRPr smtClean="0"/>
            </a:lvl1pPr>
          </a:lstStyle>
          <a:p>
            <a:pPr>
              <a:defRPr/>
            </a:pPr>
            <a:fld id="{CC239A0F-FCD1-4C70-B569-BFCD0A847617}" type="slidenum">
              <a:rPr lang="en-GB" altLang="en-US"/>
              <a:pPr>
                <a:defRPr/>
              </a:pPr>
              <a:t>‹#›</a:t>
            </a:fld>
            <a:endParaRPr lang="en-GB" altLang="en-US"/>
          </a:p>
        </p:txBody>
      </p:sp>
    </p:spTree>
    <p:extLst>
      <p:ext uri="{BB962C8B-B14F-4D97-AF65-F5344CB8AC3E}">
        <p14:creationId xmlns:p14="http://schemas.microsoft.com/office/powerpoint/2010/main" val="36885235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6">
            <a:extLst>
              <a:ext uri="{FF2B5EF4-FFF2-40B4-BE49-F238E27FC236}">
                <a16:creationId xmlns:a16="http://schemas.microsoft.com/office/drawing/2014/main" id="{E08E5A7C-0F4E-464C-A2E9-1F3355E46E3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Title 5">
            <a:extLst>
              <a:ext uri="{FF2B5EF4-FFF2-40B4-BE49-F238E27FC236}">
                <a16:creationId xmlns:a16="http://schemas.microsoft.com/office/drawing/2014/main" id="{69FD87C8-1A3C-47A8-9FA0-4A20E667866D}"/>
              </a:ext>
            </a:extLst>
          </p:cNvPr>
          <p:cNvSpPr txBox="1">
            <a:spLocks/>
          </p:cNvSpPr>
          <p:nvPr userDrawn="1"/>
        </p:nvSpPr>
        <p:spPr bwMode="auto">
          <a:xfrm>
            <a:off x="457200" y="479425"/>
            <a:ext cx="8220075" cy="993775"/>
          </a:xfrm>
          <a:prstGeom prst="rect">
            <a:avLst/>
          </a:prstGeom>
          <a:noFill/>
          <a:ln>
            <a:noFill/>
          </a:ln>
        </p:spPr>
        <p:txBody>
          <a:bodyPr anchor="ctr"/>
          <a:lstStyle>
            <a:lvl1pPr algn="ctr" rtl="0" eaLnBrk="0" fontAlgn="base" hangingPunct="0">
              <a:spcBef>
                <a:spcPct val="0"/>
              </a:spcBef>
              <a:spcAft>
                <a:spcPct val="0"/>
              </a:spcAft>
              <a:defRPr sz="4400" kern="1200">
                <a:solidFill>
                  <a:schemeClr val="tx1"/>
                </a:solidFill>
                <a:latin typeface="Twinkl" pitchFamily="2" charset="0"/>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a:lstStyle>
          <a:p>
            <a:pPr>
              <a:defRPr/>
            </a:pPr>
            <a:endParaRPr lang="en-GB" dirty="0"/>
          </a:p>
        </p:txBody>
      </p:sp>
      <p:sp>
        <p:nvSpPr>
          <p:cNvPr id="4" name="Date Placeholder 3">
            <a:extLst>
              <a:ext uri="{FF2B5EF4-FFF2-40B4-BE49-F238E27FC236}">
                <a16:creationId xmlns:a16="http://schemas.microsoft.com/office/drawing/2014/main" id="{313E3505-4F0D-436E-8541-7F3B0B0A77DC}"/>
              </a:ext>
            </a:extLst>
          </p:cNvPr>
          <p:cNvSpPr>
            <a:spLocks noGrp="1"/>
          </p:cNvSpPr>
          <p:nvPr>
            <p:ph type="dt" sz="half" idx="10"/>
          </p:nvPr>
        </p:nvSpPr>
        <p:spPr/>
        <p:txBody>
          <a:bodyPr/>
          <a:lstStyle>
            <a:lvl1pPr>
              <a:defRPr/>
            </a:lvl1pPr>
          </a:lstStyle>
          <a:p>
            <a:pPr>
              <a:defRPr/>
            </a:pPr>
            <a:fld id="{E796374B-935F-4993-80FF-27584BE10B39}" type="datetimeFigureOut">
              <a:rPr lang="en-GB"/>
              <a:pPr>
                <a:defRPr/>
              </a:pPr>
              <a:t>04/01/2021</a:t>
            </a:fld>
            <a:endParaRPr lang="en-GB"/>
          </a:p>
        </p:txBody>
      </p:sp>
      <p:sp>
        <p:nvSpPr>
          <p:cNvPr id="5" name="Footer Placeholder 4">
            <a:extLst>
              <a:ext uri="{FF2B5EF4-FFF2-40B4-BE49-F238E27FC236}">
                <a16:creationId xmlns:a16="http://schemas.microsoft.com/office/drawing/2014/main" id="{4777B624-EE40-4B7D-B7CD-2B49B6A1597F}"/>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FC7C4AE8-AB34-4858-94D7-44610AC00489}"/>
              </a:ext>
            </a:extLst>
          </p:cNvPr>
          <p:cNvSpPr>
            <a:spLocks noGrp="1"/>
          </p:cNvSpPr>
          <p:nvPr>
            <p:ph type="sldNum" sz="quarter" idx="12"/>
          </p:nvPr>
        </p:nvSpPr>
        <p:spPr/>
        <p:txBody>
          <a:bodyPr/>
          <a:lstStyle>
            <a:lvl1pPr>
              <a:defRPr smtClean="0"/>
            </a:lvl1pPr>
          </a:lstStyle>
          <a:p>
            <a:pPr>
              <a:defRPr/>
            </a:pPr>
            <a:fld id="{1F5B5994-668F-46D8-95A7-732FBF31D3A8}" type="slidenum">
              <a:rPr lang="en-GB" altLang="en-US"/>
              <a:pPr>
                <a:defRPr/>
              </a:pPr>
              <a:t>‹#›</a:t>
            </a:fld>
            <a:endParaRPr lang="en-GB" altLang="en-US"/>
          </a:p>
        </p:txBody>
      </p:sp>
    </p:spTree>
    <p:extLst>
      <p:ext uri="{BB962C8B-B14F-4D97-AF65-F5344CB8AC3E}">
        <p14:creationId xmlns:p14="http://schemas.microsoft.com/office/powerpoint/2010/main" val="1315268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F24ED68C-BF06-4A23-AA1B-95A2C6851A3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a:extLst>
              <a:ext uri="{FF2B5EF4-FFF2-40B4-BE49-F238E27FC236}">
                <a16:creationId xmlns:a16="http://schemas.microsoft.com/office/drawing/2014/main" id="{2C04439E-D54F-49F0-BEFC-538BA9B514D6}"/>
              </a:ext>
            </a:extLst>
          </p:cNvPr>
          <p:cNvSpPr>
            <a:spLocks noGrp="1"/>
          </p:cNvSpPr>
          <p:nvPr>
            <p:ph type="dt" sz="half" idx="10"/>
          </p:nvPr>
        </p:nvSpPr>
        <p:spPr/>
        <p:txBody>
          <a:bodyPr/>
          <a:lstStyle>
            <a:lvl1pPr>
              <a:defRPr/>
            </a:lvl1pPr>
          </a:lstStyle>
          <a:p>
            <a:pPr>
              <a:defRPr/>
            </a:pPr>
            <a:fld id="{3395AC84-B557-4B87-8C8F-62E5FC34971C}" type="datetimeFigureOut">
              <a:rPr lang="en-GB"/>
              <a:pPr>
                <a:defRPr/>
              </a:pPr>
              <a:t>04/01/2021</a:t>
            </a:fld>
            <a:endParaRPr lang="en-GB"/>
          </a:p>
        </p:txBody>
      </p:sp>
      <p:sp>
        <p:nvSpPr>
          <p:cNvPr id="4" name="Footer Placeholder 4">
            <a:extLst>
              <a:ext uri="{FF2B5EF4-FFF2-40B4-BE49-F238E27FC236}">
                <a16:creationId xmlns:a16="http://schemas.microsoft.com/office/drawing/2014/main" id="{BB53A4EF-D9EC-4461-B131-B812654FED39}"/>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361B07C-6863-4DA6-8FD0-5266D9C526CA}"/>
              </a:ext>
            </a:extLst>
          </p:cNvPr>
          <p:cNvSpPr>
            <a:spLocks noGrp="1"/>
          </p:cNvSpPr>
          <p:nvPr>
            <p:ph type="sldNum" sz="quarter" idx="12"/>
          </p:nvPr>
        </p:nvSpPr>
        <p:spPr/>
        <p:txBody>
          <a:bodyPr/>
          <a:lstStyle>
            <a:lvl1pPr>
              <a:defRPr smtClean="0"/>
            </a:lvl1pPr>
          </a:lstStyle>
          <a:p>
            <a:pPr>
              <a:defRPr/>
            </a:pPr>
            <a:fld id="{CD728F03-A6FB-4808-B6AC-7D77B9C1BA7D}" type="slidenum">
              <a:rPr lang="en-GB" altLang="en-US"/>
              <a:pPr>
                <a:defRPr/>
              </a:pPr>
              <a:t>‹#›</a:t>
            </a:fld>
            <a:endParaRPr lang="en-GB" altLang="en-US"/>
          </a:p>
        </p:txBody>
      </p:sp>
    </p:spTree>
    <p:extLst>
      <p:ext uri="{BB962C8B-B14F-4D97-AF65-F5344CB8AC3E}">
        <p14:creationId xmlns:p14="http://schemas.microsoft.com/office/powerpoint/2010/main" val="23885030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77F57D7-8A5C-42DE-B5B9-84FC2DDC6682}"/>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AA9714E2-9D90-43DF-B3E8-D4E749AAD229}"/>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0242FCC1-3D9B-42DF-83E8-292D9B024467}"/>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1D60F954-DD3D-4946-A679-FA119F591FD9}" type="datetimeFigureOut">
              <a:rPr lang="en-GB"/>
              <a:pPr>
                <a:defRPr/>
              </a:pPr>
              <a:t>04/01/2021</a:t>
            </a:fld>
            <a:endParaRPr lang="en-GB"/>
          </a:p>
        </p:txBody>
      </p:sp>
      <p:sp>
        <p:nvSpPr>
          <p:cNvPr id="5" name="Footer Placeholder 4">
            <a:extLst>
              <a:ext uri="{FF2B5EF4-FFF2-40B4-BE49-F238E27FC236}">
                <a16:creationId xmlns:a16="http://schemas.microsoft.com/office/drawing/2014/main" id="{48E14C89-D632-4106-BE42-25D95AE9742D}"/>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2BA07D53-917C-4D6E-AA96-8411FB0A1C59}"/>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anose="020F0502020204030204" pitchFamily="34" charset="0"/>
              </a:defRPr>
            </a:lvl1pPr>
          </a:lstStyle>
          <a:p>
            <a:pPr>
              <a:defRPr/>
            </a:pPr>
            <a:fld id="{D7D3E356-116D-4A02-A085-8C6362AD3460}"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2.png"/><Relationship Id="rId7"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image" Target="../media/image17.png"/><Relationship Id="rId4" Type="http://schemas.openxmlformats.org/officeDocument/2006/relationships/image" Target="../media/image14.png"/><Relationship Id="rId9"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1">
            <a:extLst>
              <a:ext uri="{FF2B5EF4-FFF2-40B4-BE49-F238E27FC236}">
                <a16:creationId xmlns:a16="http://schemas.microsoft.com/office/drawing/2014/main" id="{6EB225B7-29F8-4C49-AC56-3EE1392A360D}"/>
              </a:ext>
            </a:extLst>
          </p:cNvPr>
          <p:cNvSpPr txBox="1">
            <a:spLocks noChangeArrowheads="1"/>
          </p:cNvSpPr>
          <p:nvPr/>
        </p:nvSpPr>
        <p:spPr bwMode="auto">
          <a:xfrm>
            <a:off x="611188" y="836613"/>
            <a:ext cx="8137525" cy="3600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sz="4800" u="sng" dirty="0">
                <a:latin typeface="Arial"/>
                <a:cs typeface="Arial"/>
              </a:rPr>
              <a:t>Wednesday 2nd December 2020</a:t>
            </a:r>
            <a:endParaRPr lang="en-GB" altLang="en-US" sz="4800" u="sng"/>
          </a:p>
          <a:p>
            <a:r>
              <a:rPr lang="en-GB" altLang="en-US" sz="4800" u="sng" dirty="0">
                <a:latin typeface="Arial"/>
                <a:cs typeface="Arial"/>
              </a:rPr>
              <a:t>L.O: To order processes.</a:t>
            </a:r>
          </a:p>
          <a:p>
            <a:r>
              <a:rPr lang="en-GB" altLang="en-US" sz="4800" u="sng" dirty="0">
                <a:latin typeface="Arial"/>
                <a:cs typeface="Arial"/>
              </a:rPr>
              <a:t>C: Explanation Text</a:t>
            </a:r>
          </a:p>
          <a:p>
            <a:endParaRPr lang="en-GB" altLang="en-US" sz="3600"/>
          </a:p>
        </p:txBody>
      </p:sp>
      <p:sp>
        <p:nvSpPr>
          <p:cNvPr id="6147" name="TextBox 4">
            <a:extLst>
              <a:ext uri="{FF2B5EF4-FFF2-40B4-BE49-F238E27FC236}">
                <a16:creationId xmlns:a16="http://schemas.microsoft.com/office/drawing/2014/main" id="{D1F7595B-185D-48FE-934A-9862ED2E5B44}"/>
              </a:ext>
            </a:extLst>
          </p:cNvPr>
          <p:cNvSpPr txBox="1">
            <a:spLocks noChangeArrowheads="1"/>
          </p:cNvSpPr>
          <p:nvPr/>
        </p:nvSpPr>
        <p:spPr bwMode="auto">
          <a:xfrm>
            <a:off x="395288" y="3860800"/>
            <a:ext cx="8137525" cy="286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4800"/>
              <a:t>Today we are going to learn all about the mummification process!</a:t>
            </a:r>
          </a:p>
          <a:p>
            <a:endParaRPr lang="en-GB" altLang="en-US"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4">
            <a:extLst>
              <a:ext uri="{FF2B5EF4-FFF2-40B4-BE49-F238E27FC236}">
                <a16:creationId xmlns:a16="http://schemas.microsoft.com/office/drawing/2014/main" id="{66DACBF0-F1F3-4865-859B-7EF4D2E7BF30}"/>
              </a:ext>
            </a:extLst>
          </p:cNvPr>
          <p:cNvSpPr txBox="1">
            <a:spLocks noChangeArrowheads="1"/>
          </p:cNvSpPr>
          <p:nvPr/>
        </p:nvSpPr>
        <p:spPr bwMode="auto">
          <a:xfrm>
            <a:off x="503238" y="765175"/>
            <a:ext cx="8137525" cy="581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GB" altLang="en-US" sz="4800"/>
              <a:t>Your task is to order the processes as we go along!</a:t>
            </a:r>
          </a:p>
          <a:p>
            <a:pPr algn="ctr"/>
            <a:endParaRPr lang="en-GB" altLang="en-US" sz="4800"/>
          </a:p>
          <a:p>
            <a:pPr algn="ctr"/>
            <a:r>
              <a:rPr lang="en-GB" altLang="en-US" sz="4800"/>
              <a:t>You need to stick in the pictures in order and write a detailed sentence to explain each step!</a:t>
            </a:r>
          </a:p>
          <a:p>
            <a:endParaRPr lang="en-GB" altLang="en-US" sz="36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
            <a:extLst>
              <a:ext uri="{FF2B5EF4-FFF2-40B4-BE49-F238E27FC236}">
                <a16:creationId xmlns:a16="http://schemas.microsoft.com/office/drawing/2014/main" id="{60025461-B5A8-4391-B8B7-6469CCD90BFC}"/>
              </a:ext>
            </a:extLst>
          </p:cNvPr>
          <p:cNvSpPr txBox="1">
            <a:spLocks/>
          </p:cNvSpPr>
          <p:nvPr/>
        </p:nvSpPr>
        <p:spPr bwMode="auto">
          <a:xfrm>
            <a:off x="457200" y="479425"/>
            <a:ext cx="8220075" cy="933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What is a Mummy?</a:t>
            </a:r>
            <a:endParaRPr lang="en-GB" altLang="en-US">
              <a:latin typeface="Twinkl" pitchFamily="2" charset="0"/>
            </a:endParaRPr>
          </a:p>
        </p:txBody>
      </p:sp>
      <p:sp>
        <p:nvSpPr>
          <p:cNvPr id="12" name="Rectangle 11">
            <a:extLst>
              <a:ext uri="{FF2B5EF4-FFF2-40B4-BE49-F238E27FC236}">
                <a16:creationId xmlns:a16="http://schemas.microsoft.com/office/drawing/2014/main" id="{B85F6EBF-3BAA-4DA3-BE0B-B126B10A783B}"/>
              </a:ext>
            </a:extLst>
          </p:cNvPr>
          <p:cNvSpPr>
            <a:spLocks noChangeArrowheads="1"/>
          </p:cNvSpPr>
          <p:nvPr/>
        </p:nvSpPr>
        <p:spPr bwMode="auto">
          <a:xfrm>
            <a:off x="755650" y="15144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 mummy is a body that has been preserved after death, it could be a human or an animal.</a:t>
            </a:r>
          </a:p>
        </p:txBody>
      </p:sp>
      <p:pic>
        <p:nvPicPr>
          <p:cNvPr id="8196" name="Picture 1">
            <a:extLst>
              <a:ext uri="{FF2B5EF4-FFF2-40B4-BE49-F238E27FC236}">
                <a16:creationId xmlns:a16="http://schemas.microsoft.com/office/drawing/2014/main" id="{7C818B73-C0D4-4E7D-A7D8-ECF6AE3A204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854200" y="2420938"/>
            <a:ext cx="5435600" cy="362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3">
            <a:extLst>
              <a:ext uri="{FF2B5EF4-FFF2-40B4-BE49-F238E27FC236}">
                <a16:creationId xmlns:a16="http://schemas.microsoft.com/office/drawing/2014/main" id="{848FCA6D-B304-4CA9-B299-10BCD808A127}"/>
              </a:ext>
            </a:extLst>
          </p:cNvPr>
          <p:cNvPicPr>
            <a:picLocks noChangeAspect="1"/>
          </p:cNvPicPr>
          <p:nvPr/>
        </p:nvPicPr>
        <p:blipFill>
          <a:blip r:embed="rId3">
            <a:extLst>
              <a:ext uri="{28A0092B-C50C-407E-A947-70E740481C1C}">
                <a14:useLocalDpi xmlns:a14="http://schemas.microsoft.com/office/drawing/2010/main" val="0"/>
              </a:ext>
            </a:extLst>
          </a:blip>
          <a:srcRect t="2" b="58049"/>
          <a:stretch>
            <a:fillRect/>
          </a:stretch>
        </p:blipFill>
        <p:spPr bwMode="auto">
          <a:xfrm>
            <a:off x="2051050" y="4797425"/>
            <a:ext cx="5527675"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a:extLst>
              <a:ext uri="{FF2B5EF4-FFF2-40B4-BE49-F238E27FC236}">
                <a16:creationId xmlns:a16="http://schemas.microsoft.com/office/drawing/2014/main" id="{B7120CEA-3D8B-42A8-9E73-B6DA33B0EF6B}"/>
              </a:ext>
            </a:extLst>
          </p:cNvPr>
          <p:cNvSpPr txBox="1">
            <a:spLocks/>
          </p:cNvSpPr>
          <p:nvPr/>
        </p:nvSpPr>
        <p:spPr bwMode="auto">
          <a:xfrm>
            <a:off x="457200" y="436563"/>
            <a:ext cx="8220075"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Why did the Egyptians preserve bodies?</a:t>
            </a:r>
            <a:endParaRPr lang="en-GB" altLang="en-US">
              <a:latin typeface="Twinkl" pitchFamily="2" charset="0"/>
            </a:endParaRPr>
          </a:p>
        </p:txBody>
      </p:sp>
      <p:sp>
        <p:nvSpPr>
          <p:cNvPr id="9" name="Rectangle 8">
            <a:extLst>
              <a:ext uri="{FF2B5EF4-FFF2-40B4-BE49-F238E27FC236}">
                <a16:creationId xmlns:a16="http://schemas.microsoft.com/office/drawing/2014/main" id="{634C5444-D2F1-45C5-9E2E-3A49E72F7024}"/>
              </a:ext>
            </a:extLst>
          </p:cNvPr>
          <p:cNvSpPr>
            <a:spLocks noChangeArrowheads="1"/>
          </p:cNvSpPr>
          <p:nvPr/>
        </p:nvSpPr>
        <p:spPr bwMode="auto">
          <a:xfrm>
            <a:off x="755650" y="1557338"/>
            <a:ext cx="76327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Egyptians believed that when they died their soul left their bodies. After they were buried their soul would return and together with the body would live forever in the afterlife when the world had ended. Unless their body was preserved, it would be no good in the afterlife.</a:t>
            </a:r>
          </a:p>
        </p:txBody>
      </p:sp>
      <p:sp>
        <p:nvSpPr>
          <p:cNvPr id="10" name="Title 5">
            <a:extLst>
              <a:ext uri="{FF2B5EF4-FFF2-40B4-BE49-F238E27FC236}">
                <a16:creationId xmlns:a16="http://schemas.microsoft.com/office/drawing/2014/main" id="{34C04C46-B38A-4D7B-BDEA-0427C42D2932}"/>
              </a:ext>
            </a:extLst>
          </p:cNvPr>
          <p:cNvSpPr txBox="1">
            <a:spLocks/>
          </p:cNvSpPr>
          <p:nvPr/>
        </p:nvSpPr>
        <p:spPr bwMode="auto">
          <a:xfrm>
            <a:off x="457200" y="2781300"/>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Did all Egyptians preserve bodies?</a:t>
            </a:r>
            <a:endParaRPr lang="en-GB" altLang="en-US">
              <a:latin typeface="Twinkl" pitchFamily="2" charset="0"/>
            </a:endParaRPr>
          </a:p>
        </p:txBody>
      </p:sp>
      <p:sp>
        <p:nvSpPr>
          <p:cNvPr id="11" name="Rectangle 10">
            <a:extLst>
              <a:ext uri="{FF2B5EF4-FFF2-40B4-BE49-F238E27FC236}">
                <a16:creationId xmlns:a16="http://schemas.microsoft.com/office/drawing/2014/main" id="{220DE37A-D09A-4461-9F0B-6EBB7B583F01}"/>
              </a:ext>
            </a:extLst>
          </p:cNvPr>
          <p:cNvSpPr>
            <a:spLocks noChangeArrowheads="1"/>
          </p:cNvSpPr>
          <p:nvPr/>
        </p:nvSpPr>
        <p:spPr bwMode="auto">
          <a:xfrm>
            <a:off x="755650" y="36544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Not everyone could afford to, it was a very expensive process that took around 70 days to complete.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D9CFF9BE-0844-45B1-9D7D-3338E0194857}"/>
              </a:ext>
            </a:extLst>
          </p:cNvPr>
          <p:cNvSpPr txBox="1">
            <a:spLocks/>
          </p:cNvSpPr>
          <p:nvPr/>
        </p:nvSpPr>
        <p:spPr bwMode="auto">
          <a:xfrm>
            <a:off x="457200" y="476250"/>
            <a:ext cx="8220075"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How did the mummification process start?</a:t>
            </a:r>
            <a:endParaRPr lang="en-GB" altLang="en-US">
              <a:latin typeface="Twinkl" pitchFamily="2" charset="0"/>
            </a:endParaRPr>
          </a:p>
        </p:txBody>
      </p:sp>
      <p:sp>
        <p:nvSpPr>
          <p:cNvPr id="10" name="Rectangle 9">
            <a:extLst>
              <a:ext uri="{FF2B5EF4-FFF2-40B4-BE49-F238E27FC236}">
                <a16:creationId xmlns:a16="http://schemas.microsoft.com/office/drawing/2014/main" id="{87890054-E8BB-4108-886A-B19E46982B99}"/>
              </a:ext>
            </a:extLst>
          </p:cNvPr>
          <p:cNvSpPr>
            <a:spLocks noChangeArrowheads="1"/>
          </p:cNvSpPr>
          <p:nvPr/>
        </p:nvSpPr>
        <p:spPr bwMode="auto">
          <a:xfrm>
            <a:off x="755650" y="1692275"/>
            <a:ext cx="76327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first ancient Egyptians didn’t go through the long mummification process, they just buried people in small pits in the sand. The bodies dehydrated in the dry heat of the desert, preserving them naturally.</a:t>
            </a:r>
          </a:p>
        </p:txBody>
      </p:sp>
      <p:sp>
        <p:nvSpPr>
          <p:cNvPr id="11" name="Rectangle 10">
            <a:extLst>
              <a:ext uri="{FF2B5EF4-FFF2-40B4-BE49-F238E27FC236}">
                <a16:creationId xmlns:a16="http://schemas.microsoft.com/office/drawing/2014/main" id="{8F256069-E0E4-4703-B4DD-57DF5F1A645C}"/>
              </a:ext>
            </a:extLst>
          </p:cNvPr>
          <p:cNvSpPr>
            <a:spLocks noChangeArrowheads="1"/>
          </p:cNvSpPr>
          <p:nvPr/>
        </p:nvSpPr>
        <p:spPr bwMode="auto">
          <a:xfrm>
            <a:off x="750888" y="2997200"/>
            <a:ext cx="76327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downside to this was the risk of the bodies being eaten by wild animals. You didn’t want to enter the afterlife with a half-eaten body after all. To stop this happening they started using coffins, but when the bodies weren’t lying on the sand they didn’t dehydrate so they decayed.</a:t>
            </a:r>
          </a:p>
        </p:txBody>
      </p:sp>
      <p:sp>
        <p:nvSpPr>
          <p:cNvPr id="12" name="Rectangle 11">
            <a:extLst>
              <a:ext uri="{FF2B5EF4-FFF2-40B4-BE49-F238E27FC236}">
                <a16:creationId xmlns:a16="http://schemas.microsoft.com/office/drawing/2014/main" id="{F887FC60-6E29-4CF2-9747-1C4EBEA1E281}"/>
              </a:ext>
            </a:extLst>
          </p:cNvPr>
          <p:cNvSpPr>
            <a:spLocks noChangeArrowheads="1"/>
          </p:cNvSpPr>
          <p:nvPr/>
        </p:nvSpPr>
        <p:spPr bwMode="auto">
          <a:xfrm>
            <a:off x="750888" y="4578350"/>
            <a:ext cx="76327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By 3400BC they had developed the method they are famous for today.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6">
            <a:extLst>
              <a:ext uri="{FF2B5EF4-FFF2-40B4-BE49-F238E27FC236}">
                <a16:creationId xmlns:a16="http://schemas.microsoft.com/office/drawing/2014/main" id="{DF702FC2-DC25-4A63-A53A-87916055998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3800" y="2276475"/>
            <a:ext cx="3130550" cy="313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a:extLst>
              <a:ext uri="{FF2B5EF4-FFF2-40B4-BE49-F238E27FC236}">
                <a16:creationId xmlns:a16="http://schemas.microsoft.com/office/drawing/2014/main" id="{B699C752-8ED7-4DC9-B077-028AF88B4C16}"/>
              </a:ext>
            </a:extLst>
          </p:cNvPr>
          <p:cNvSpPr txBox="1">
            <a:spLocks/>
          </p:cNvSpPr>
          <p:nvPr/>
        </p:nvSpPr>
        <p:spPr bwMode="auto">
          <a:xfrm>
            <a:off x="457200" y="406400"/>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What was the process?</a:t>
            </a:r>
            <a:endParaRPr lang="en-GB" altLang="en-US">
              <a:latin typeface="Twinkl" pitchFamily="2" charset="0"/>
            </a:endParaRPr>
          </a:p>
        </p:txBody>
      </p:sp>
      <p:sp>
        <p:nvSpPr>
          <p:cNvPr id="9" name="Rectangle 8">
            <a:extLst>
              <a:ext uri="{FF2B5EF4-FFF2-40B4-BE49-F238E27FC236}">
                <a16:creationId xmlns:a16="http://schemas.microsoft.com/office/drawing/2014/main" id="{9AD7CDAF-4E69-4BFF-A56E-DB1F4CBDD47F}"/>
              </a:ext>
            </a:extLst>
          </p:cNvPr>
          <p:cNvSpPr>
            <a:spLocks noChangeArrowheads="1"/>
          </p:cNvSpPr>
          <p:nvPr/>
        </p:nvSpPr>
        <p:spPr bwMode="auto">
          <a:xfrm>
            <a:off x="755650" y="164623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body was taken to a place called the Beautiful House. It wasn’t as beautiful as the name suggests!</a:t>
            </a:r>
          </a:p>
        </p:txBody>
      </p:sp>
      <p:sp>
        <p:nvSpPr>
          <p:cNvPr id="10" name="Rectangle 9">
            <a:extLst>
              <a:ext uri="{FF2B5EF4-FFF2-40B4-BE49-F238E27FC236}">
                <a16:creationId xmlns:a16="http://schemas.microsoft.com/office/drawing/2014/main" id="{7B61CF3D-8C3A-441D-ABAD-A7E9A069D5A9}"/>
              </a:ext>
            </a:extLst>
          </p:cNvPr>
          <p:cNvSpPr>
            <a:spLocks noChangeArrowheads="1"/>
          </p:cNvSpPr>
          <p:nvPr/>
        </p:nvSpPr>
        <p:spPr bwMode="auto">
          <a:xfrm>
            <a:off x="755650" y="2760663"/>
            <a:ext cx="381635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body was cleansed with palm wine and rinsed with water from the River Nile.</a:t>
            </a:r>
          </a:p>
        </p:txBody>
      </p:sp>
      <p:sp>
        <p:nvSpPr>
          <p:cNvPr id="11" name="Rectangle 10">
            <a:extLst>
              <a:ext uri="{FF2B5EF4-FFF2-40B4-BE49-F238E27FC236}">
                <a16:creationId xmlns:a16="http://schemas.microsoft.com/office/drawing/2014/main" id="{015D8E02-D681-43B5-B599-92C6995102A2}"/>
              </a:ext>
            </a:extLst>
          </p:cNvPr>
          <p:cNvSpPr>
            <a:spLocks noChangeArrowheads="1"/>
          </p:cNvSpPr>
          <p:nvPr/>
        </p:nvSpPr>
        <p:spPr bwMode="auto">
          <a:xfrm>
            <a:off x="755650" y="3997325"/>
            <a:ext cx="3816350"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Sometimes they would use a slatted bed on a slant. This would let fluids drain off and out of the body, and allow them to wrap the strips of linen around the body.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8">
            <a:extLst>
              <a:ext uri="{FF2B5EF4-FFF2-40B4-BE49-F238E27FC236}">
                <a16:creationId xmlns:a16="http://schemas.microsoft.com/office/drawing/2014/main" id="{B4341E07-219A-4324-A00E-6900155CF31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65500" y="4437063"/>
            <a:ext cx="2413000"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5">
            <a:extLst>
              <a:ext uri="{FF2B5EF4-FFF2-40B4-BE49-F238E27FC236}">
                <a16:creationId xmlns:a16="http://schemas.microsoft.com/office/drawing/2014/main" id="{F4052B48-F3FF-4D9F-9603-FC93A5A1314B}"/>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Organs</a:t>
            </a:r>
            <a:endParaRPr lang="en-GB" altLang="en-US">
              <a:latin typeface="Twinkl" pitchFamily="2" charset="0"/>
            </a:endParaRPr>
          </a:p>
        </p:txBody>
      </p:sp>
      <p:sp>
        <p:nvSpPr>
          <p:cNvPr id="10" name="Rectangle 9">
            <a:extLst>
              <a:ext uri="{FF2B5EF4-FFF2-40B4-BE49-F238E27FC236}">
                <a16:creationId xmlns:a16="http://schemas.microsoft.com/office/drawing/2014/main" id="{5C5C42BB-BCB3-4AD4-BF73-66BBD0FE4936}"/>
              </a:ext>
            </a:extLst>
          </p:cNvPr>
          <p:cNvSpPr>
            <a:spLocks noChangeArrowheads="1"/>
          </p:cNvSpPr>
          <p:nvPr/>
        </p:nvSpPr>
        <p:spPr bwMode="auto">
          <a:xfrm>
            <a:off x="755650" y="15335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 cut was made on the left side of the body and the organs removed to stop the body decomposing.</a:t>
            </a:r>
          </a:p>
        </p:txBody>
      </p:sp>
      <p:sp>
        <p:nvSpPr>
          <p:cNvPr id="11" name="Rectangle 10">
            <a:extLst>
              <a:ext uri="{FF2B5EF4-FFF2-40B4-BE49-F238E27FC236}">
                <a16:creationId xmlns:a16="http://schemas.microsoft.com/office/drawing/2014/main" id="{19195CAF-0738-4381-AA12-1F20F132EA01}"/>
              </a:ext>
            </a:extLst>
          </p:cNvPr>
          <p:cNvSpPr>
            <a:spLocks noChangeArrowheads="1"/>
          </p:cNvSpPr>
          <p:nvPr/>
        </p:nvSpPr>
        <p:spPr bwMode="auto">
          <a:xfrm>
            <a:off x="755650" y="230663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liver, lungs, intestines and stomach were washed, dried in </a:t>
            </a:r>
            <a:r>
              <a:rPr lang="en-GB" altLang="en-US" sz="1800">
                <a:solidFill>
                  <a:srgbClr val="E84D15"/>
                </a:solidFill>
                <a:latin typeface="Twinkl" pitchFamily="2" charset="0"/>
              </a:rPr>
              <a:t>natron</a:t>
            </a:r>
            <a:r>
              <a:rPr lang="en-GB" altLang="en-US" sz="1800">
                <a:latin typeface="Twinkl" pitchFamily="2" charset="0"/>
              </a:rPr>
              <a:t> and either wrapped in cloth to place in the body later or stored in </a:t>
            </a:r>
            <a:r>
              <a:rPr lang="en-GB" altLang="en-US" sz="1800">
                <a:solidFill>
                  <a:srgbClr val="E84D15"/>
                </a:solidFill>
                <a:latin typeface="Twinkl" pitchFamily="2" charset="0"/>
              </a:rPr>
              <a:t>canopic jars</a:t>
            </a:r>
            <a:r>
              <a:rPr lang="en-GB" altLang="en-US" sz="1800">
                <a:latin typeface="Twinkl" pitchFamily="2" charset="0"/>
              </a:rPr>
              <a:t>.</a:t>
            </a:r>
          </a:p>
        </p:txBody>
      </p:sp>
      <p:sp>
        <p:nvSpPr>
          <p:cNvPr id="12" name="Rectangle 11">
            <a:extLst>
              <a:ext uri="{FF2B5EF4-FFF2-40B4-BE49-F238E27FC236}">
                <a16:creationId xmlns:a16="http://schemas.microsoft.com/office/drawing/2014/main" id="{DA5F8430-A9F8-4371-8C25-CA1E62A591D8}"/>
              </a:ext>
            </a:extLst>
          </p:cNvPr>
          <p:cNvSpPr>
            <a:spLocks noChangeArrowheads="1"/>
          </p:cNvSpPr>
          <p:nvPr/>
        </p:nvSpPr>
        <p:spPr bwMode="auto">
          <a:xfrm>
            <a:off x="755650" y="31734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heart, responsible for intelligence and emotion, was left in the body as it was needed in the afterlife.</a:t>
            </a:r>
          </a:p>
        </p:txBody>
      </p:sp>
      <p:sp>
        <p:nvSpPr>
          <p:cNvPr id="13" name="Rectangle 12">
            <a:extLst>
              <a:ext uri="{FF2B5EF4-FFF2-40B4-BE49-F238E27FC236}">
                <a16:creationId xmlns:a16="http://schemas.microsoft.com/office/drawing/2014/main" id="{CB5D3534-CB26-425B-A641-55F819F1D04E}"/>
              </a:ext>
            </a:extLst>
          </p:cNvPr>
          <p:cNvSpPr>
            <a:spLocks noChangeArrowheads="1"/>
          </p:cNvSpPr>
          <p:nvPr/>
        </p:nvSpPr>
        <p:spPr bwMode="auto">
          <a:xfrm>
            <a:off x="755650" y="3924300"/>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solidFill>
                  <a:srgbClr val="E84D15"/>
                </a:solidFill>
                <a:latin typeface="Twinkl" pitchFamily="2" charset="0"/>
              </a:rPr>
              <a:t>Natron</a:t>
            </a:r>
            <a:r>
              <a:rPr lang="en-GB" altLang="en-US" sz="1800">
                <a:latin typeface="Twinkl" pitchFamily="2" charset="0"/>
              </a:rPr>
              <a:t> is a natural salt.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13">
            <a:extLst>
              <a:ext uri="{FF2B5EF4-FFF2-40B4-BE49-F238E27FC236}">
                <a16:creationId xmlns:a16="http://schemas.microsoft.com/office/drawing/2014/main" id="{7ED7B532-F3A9-49B4-9A61-EE83B8A73A7A}"/>
              </a:ext>
            </a:extLst>
          </p:cNvPr>
          <p:cNvPicPr>
            <a:picLocks noChangeAspect="1"/>
          </p:cNvPicPr>
          <p:nvPr/>
        </p:nvPicPr>
        <p:blipFill>
          <a:blip r:embed="rId3">
            <a:extLst>
              <a:ext uri="{28A0092B-C50C-407E-A947-70E740481C1C}">
                <a14:useLocalDpi xmlns:a14="http://schemas.microsoft.com/office/drawing/2010/main" val="0"/>
              </a:ext>
            </a:extLst>
          </a:blip>
          <a:srcRect t="19618" r="74773"/>
          <a:stretch>
            <a:fillRect/>
          </a:stretch>
        </p:blipFill>
        <p:spPr bwMode="auto">
          <a:xfrm>
            <a:off x="1008063" y="4043363"/>
            <a:ext cx="1098550"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14">
            <a:extLst>
              <a:ext uri="{FF2B5EF4-FFF2-40B4-BE49-F238E27FC236}">
                <a16:creationId xmlns:a16="http://schemas.microsoft.com/office/drawing/2014/main" id="{B2F10BDD-B9E5-410A-9E38-62E3135709F7}"/>
              </a:ext>
            </a:extLst>
          </p:cNvPr>
          <p:cNvPicPr>
            <a:picLocks noChangeAspect="1"/>
          </p:cNvPicPr>
          <p:nvPr/>
        </p:nvPicPr>
        <p:blipFill>
          <a:blip r:embed="rId3">
            <a:extLst>
              <a:ext uri="{28A0092B-C50C-407E-A947-70E740481C1C}">
                <a14:useLocalDpi xmlns:a14="http://schemas.microsoft.com/office/drawing/2010/main" val="0"/>
              </a:ext>
            </a:extLst>
          </a:blip>
          <a:srcRect l="24704" t="11839" r="50499"/>
          <a:stretch>
            <a:fillRect/>
          </a:stretch>
        </p:blipFill>
        <p:spPr bwMode="auto">
          <a:xfrm>
            <a:off x="2921000" y="3825875"/>
            <a:ext cx="1081088" cy="2449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15">
            <a:extLst>
              <a:ext uri="{FF2B5EF4-FFF2-40B4-BE49-F238E27FC236}">
                <a16:creationId xmlns:a16="http://schemas.microsoft.com/office/drawing/2014/main" id="{B0DC1769-8BEA-41C1-B549-F67FB17DDF94}"/>
              </a:ext>
            </a:extLst>
          </p:cNvPr>
          <p:cNvPicPr>
            <a:picLocks noChangeAspect="1"/>
          </p:cNvPicPr>
          <p:nvPr/>
        </p:nvPicPr>
        <p:blipFill>
          <a:blip r:embed="rId3">
            <a:extLst>
              <a:ext uri="{28A0092B-C50C-407E-A947-70E740481C1C}">
                <a14:useLocalDpi xmlns:a14="http://schemas.microsoft.com/office/drawing/2010/main" val="0"/>
              </a:ext>
            </a:extLst>
          </a:blip>
          <a:srcRect l="49429" t="-3719" r="24120" b="2"/>
          <a:stretch>
            <a:fillRect/>
          </a:stretch>
        </p:blipFill>
        <p:spPr bwMode="auto">
          <a:xfrm>
            <a:off x="4919663" y="3394075"/>
            <a:ext cx="1150937" cy="2881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16">
            <a:extLst>
              <a:ext uri="{FF2B5EF4-FFF2-40B4-BE49-F238E27FC236}">
                <a16:creationId xmlns:a16="http://schemas.microsoft.com/office/drawing/2014/main" id="{AD2167B8-8D1A-4297-9016-0190627985D6}"/>
              </a:ext>
            </a:extLst>
          </p:cNvPr>
          <p:cNvPicPr>
            <a:picLocks noChangeAspect="1"/>
          </p:cNvPicPr>
          <p:nvPr/>
        </p:nvPicPr>
        <p:blipFill>
          <a:blip r:embed="rId4">
            <a:extLst>
              <a:ext uri="{28A0092B-C50C-407E-A947-70E740481C1C}">
                <a14:useLocalDpi xmlns:a14="http://schemas.microsoft.com/office/drawing/2010/main" val="0"/>
              </a:ext>
            </a:extLst>
          </a:blip>
          <a:srcRect l="74821" t="18430" r="-1273"/>
          <a:stretch>
            <a:fillRect/>
          </a:stretch>
        </p:blipFill>
        <p:spPr bwMode="auto">
          <a:xfrm>
            <a:off x="6988175" y="3917950"/>
            <a:ext cx="1152525" cy="226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itle 5">
            <a:extLst>
              <a:ext uri="{FF2B5EF4-FFF2-40B4-BE49-F238E27FC236}">
                <a16:creationId xmlns:a16="http://schemas.microsoft.com/office/drawing/2014/main" id="{98568508-0407-4FA1-9B87-B18E8E45898D}"/>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Canopic Jars</a:t>
            </a:r>
            <a:endParaRPr lang="en-GB" altLang="en-US">
              <a:latin typeface="Twinkl" pitchFamily="2" charset="0"/>
            </a:endParaRPr>
          </a:p>
        </p:txBody>
      </p:sp>
      <p:sp>
        <p:nvSpPr>
          <p:cNvPr id="13" name="Rectangle 12">
            <a:extLst>
              <a:ext uri="{FF2B5EF4-FFF2-40B4-BE49-F238E27FC236}">
                <a16:creationId xmlns:a16="http://schemas.microsoft.com/office/drawing/2014/main" id="{C762AC43-D158-4ACC-B096-7CF14628D8CD}"/>
              </a:ext>
            </a:extLst>
          </p:cNvPr>
          <p:cNvSpPr>
            <a:spLocks noChangeArrowheads="1"/>
          </p:cNvSpPr>
          <p:nvPr/>
        </p:nvSpPr>
        <p:spPr bwMode="auto">
          <a:xfrm>
            <a:off x="755650" y="15335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t>
            </a:r>
            <a:r>
              <a:rPr lang="en-GB" altLang="en-US" sz="1800">
                <a:solidFill>
                  <a:srgbClr val="E84D15"/>
                </a:solidFill>
                <a:latin typeface="Twinkl" pitchFamily="2" charset="0"/>
              </a:rPr>
              <a:t>canopic jars </a:t>
            </a:r>
            <a:r>
              <a:rPr lang="en-GB" altLang="en-US" sz="1800">
                <a:latin typeface="Twinkl" pitchFamily="2" charset="0"/>
              </a:rPr>
              <a:t>had four different heads representing the four </a:t>
            </a:r>
            <a:br>
              <a:rPr lang="en-GB" altLang="en-US" sz="1800">
                <a:latin typeface="Twinkl" pitchFamily="2" charset="0"/>
              </a:rPr>
            </a:br>
            <a:r>
              <a:rPr lang="en-GB" altLang="en-US" sz="1800">
                <a:latin typeface="Twinkl" pitchFamily="2" charset="0"/>
              </a:rPr>
              <a:t>sons of Horus.</a:t>
            </a:r>
          </a:p>
        </p:txBody>
      </p:sp>
      <p:sp>
        <p:nvSpPr>
          <p:cNvPr id="14" name="Rectangle 13">
            <a:extLst>
              <a:ext uri="{FF2B5EF4-FFF2-40B4-BE49-F238E27FC236}">
                <a16:creationId xmlns:a16="http://schemas.microsoft.com/office/drawing/2014/main" id="{0A9C548E-CAA6-49DD-B360-DAE8A1957E78}"/>
              </a:ext>
            </a:extLst>
          </p:cNvPr>
          <p:cNvSpPr>
            <a:spLocks noChangeArrowheads="1"/>
          </p:cNvSpPr>
          <p:nvPr/>
        </p:nvSpPr>
        <p:spPr bwMode="auto">
          <a:xfrm>
            <a:off x="481013" y="2371725"/>
            <a:ext cx="19986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a:solidFill>
                  <a:srgbClr val="E84D15"/>
                </a:solidFill>
                <a:latin typeface="Twinkl SemiBold" pitchFamily="2" charset="0"/>
              </a:rPr>
              <a:t>Hapi</a:t>
            </a:r>
          </a:p>
          <a:p>
            <a:pPr algn="ctr">
              <a:spcBef>
                <a:spcPct val="0"/>
              </a:spcBef>
              <a:buFontTx/>
              <a:buNone/>
            </a:pPr>
            <a:r>
              <a:rPr lang="en-GB" altLang="en-US" sz="1800">
                <a:latin typeface="Twinkl" pitchFamily="2" charset="0"/>
              </a:rPr>
              <a:t>Baboon headed God. Looked after the lungs.</a:t>
            </a:r>
          </a:p>
        </p:txBody>
      </p:sp>
      <p:sp>
        <p:nvSpPr>
          <p:cNvPr id="15" name="Rectangle 14">
            <a:extLst>
              <a:ext uri="{FF2B5EF4-FFF2-40B4-BE49-F238E27FC236}">
                <a16:creationId xmlns:a16="http://schemas.microsoft.com/office/drawing/2014/main" id="{BE4C6C32-7303-4584-BC6A-8053606A13C2}"/>
              </a:ext>
            </a:extLst>
          </p:cNvPr>
          <p:cNvSpPr>
            <a:spLocks noChangeArrowheads="1"/>
          </p:cNvSpPr>
          <p:nvPr/>
        </p:nvSpPr>
        <p:spPr bwMode="auto">
          <a:xfrm>
            <a:off x="2486025" y="2371725"/>
            <a:ext cx="199866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a:solidFill>
                  <a:srgbClr val="E84D15"/>
                </a:solidFill>
                <a:latin typeface="Twinkl SemiBold" pitchFamily="2" charset="0"/>
              </a:rPr>
              <a:t>Imsety</a:t>
            </a:r>
          </a:p>
          <a:p>
            <a:pPr algn="ctr">
              <a:spcBef>
                <a:spcPct val="0"/>
              </a:spcBef>
              <a:buFontTx/>
              <a:buNone/>
            </a:pPr>
            <a:r>
              <a:rPr lang="en-GB" altLang="en-US" sz="1800">
                <a:latin typeface="Twinkl" pitchFamily="2" charset="0"/>
              </a:rPr>
              <a:t>Huma headed </a:t>
            </a:r>
            <a:br>
              <a:rPr lang="en-GB" altLang="en-US" sz="1800">
                <a:latin typeface="Twinkl" pitchFamily="2" charset="0"/>
              </a:rPr>
            </a:br>
            <a:r>
              <a:rPr lang="en-GB" altLang="en-US" sz="1800">
                <a:latin typeface="Twinkl" pitchFamily="2" charset="0"/>
              </a:rPr>
              <a:t>God. Looked </a:t>
            </a:r>
            <a:br>
              <a:rPr lang="en-GB" altLang="en-US" sz="1800">
                <a:latin typeface="Twinkl" pitchFamily="2" charset="0"/>
              </a:rPr>
            </a:br>
            <a:r>
              <a:rPr lang="en-GB" altLang="en-US" sz="1800">
                <a:latin typeface="Twinkl" pitchFamily="2" charset="0"/>
              </a:rPr>
              <a:t>after the liver.</a:t>
            </a:r>
          </a:p>
        </p:txBody>
      </p:sp>
      <p:sp>
        <p:nvSpPr>
          <p:cNvPr id="16" name="Rectangle 15">
            <a:extLst>
              <a:ext uri="{FF2B5EF4-FFF2-40B4-BE49-F238E27FC236}">
                <a16:creationId xmlns:a16="http://schemas.microsoft.com/office/drawing/2014/main" id="{2010D66D-9536-4E9A-881B-2153A77E225B}"/>
              </a:ext>
            </a:extLst>
          </p:cNvPr>
          <p:cNvSpPr>
            <a:spLocks noChangeArrowheads="1"/>
          </p:cNvSpPr>
          <p:nvPr/>
        </p:nvSpPr>
        <p:spPr bwMode="auto">
          <a:xfrm>
            <a:off x="4525963" y="2371725"/>
            <a:ext cx="1998662"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a:solidFill>
                  <a:srgbClr val="E84D15"/>
                </a:solidFill>
                <a:latin typeface="Twinkl SemiBold" pitchFamily="2" charset="0"/>
              </a:rPr>
              <a:t>Duamutee</a:t>
            </a:r>
          </a:p>
          <a:p>
            <a:pPr algn="ctr">
              <a:spcBef>
                <a:spcPct val="0"/>
              </a:spcBef>
              <a:buFontTx/>
              <a:buNone/>
            </a:pPr>
            <a:r>
              <a:rPr lang="en-GB" altLang="en-US" sz="1800">
                <a:latin typeface="Twinkl" pitchFamily="2" charset="0"/>
              </a:rPr>
              <a:t>Jackal headed </a:t>
            </a:r>
            <a:br>
              <a:rPr lang="en-GB" altLang="en-US" sz="1800">
                <a:latin typeface="Twinkl" pitchFamily="2" charset="0"/>
              </a:rPr>
            </a:br>
            <a:r>
              <a:rPr lang="en-GB" altLang="en-US" sz="1800">
                <a:latin typeface="Twinkl" pitchFamily="2" charset="0"/>
              </a:rPr>
              <a:t>God. Looked </a:t>
            </a:r>
            <a:br>
              <a:rPr lang="en-GB" altLang="en-US" sz="1800">
                <a:latin typeface="Twinkl" pitchFamily="2" charset="0"/>
              </a:rPr>
            </a:br>
            <a:r>
              <a:rPr lang="en-GB" altLang="en-US" sz="1800">
                <a:latin typeface="Twinkl" pitchFamily="2" charset="0"/>
              </a:rPr>
              <a:t>after the stomach.</a:t>
            </a:r>
          </a:p>
        </p:txBody>
      </p:sp>
      <p:sp>
        <p:nvSpPr>
          <p:cNvPr id="17" name="Rectangle 16">
            <a:extLst>
              <a:ext uri="{FF2B5EF4-FFF2-40B4-BE49-F238E27FC236}">
                <a16:creationId xmlns:a16="http://schemas.microsoft.com/office/drawing/2014/main" id="{8CA2A5EA-A32E-4AD3-B8C1-7A4D182BE1FD}"/>
              </a:ext>
            </a:extLst>
          </p:cNvPr>
          <p:cNvSpPr>
            <a:spLocks noChangeArrowheads="1"/>
          </p:cNvSpPr>
          <p:nvPr/>
        </p:nvSpPr>
        <p:spPr bwMode="auto">
          <a:xfrm>
            <a:off x="6600825" y="2371725"/>
            <a:ext cx="1998663"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b="1">
                <a:solidFill>
                  <a:srgbClr val="E84D15"/>
                </a:solidFill>
                <a:latin typeface="Twinkl SemiBold" pitchFamily="2" charset="0"/>
              </a:rPr>
              <a:t>Qebehsenuef</a:t>
            </a:r>
          </a:p>
          <a:p>
            <a:pPr algn="ctr">
              <a:spcBef>
                <a:spcPct val="0"/>
              </a:spcBef>
              <a:buFontTx/>
              <a:buNone/>
            </a:pPr>
            <a:r>
              <a:rPr lang="en-GB" altLang="en-US" sz="1800">
                <a:latin typeface="Twinkl" pitchFamily="2" charset="0"/>
              </a:rPr>
              <a:t>Falcon headed God. Looked after </a:t>
            </a:r>
            <a:br>
              <a:rPr lang="en-GB" altLang="en-US" sz="1800">
                <a:latin typeface="Twinkl" pitchFamily="2" charset="0"/>
              </a:rPr>
            </a:br>
            <a:r>
              <a:rPr lang="en-GB" altLang="en-US" sz="1800">
                <a:latin typeface="Twinkl" pitchFamily="2" charset="0"/>
              </a:rPr>
              <a:t>the intestines.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174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74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413"/>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7414"/>
                                        </p:tgtEl>
                                        <p:attrNameLst>
                                          <p:attrName>style.visibility</p:attrName>
                                        </p:attrNameLst>
                                      </p:cBhvr>
                                      <p:to>
                                        <p:strVal val="visible"/>
                                      </p:to>
                                    </p:set>
                                  </p:childTnLst>
                                </p:cTn>
                              </p:par>
                            </p:childTnLst>
                          </p:cTn>
                        </p:par>
                        <p:par>
                          <p:cTn id="13" fill="hold" nodeType="afterGroup">
                            <p:stCondLst>
                              <p:cond delay="0"/>
                            </p:stCondLst>
                            <p:childTnLst>
                              <p:par>
                                <p:cTn id="14" presetID="10"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nodeType="afterGroup">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par>
                          <p:cTn id="21" fill="hold" nodeType="afterGroup">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childTnLst>
                          </p:cTn>
                        </p:par>
                        <p:par>
                          <p:cTn id="25" fill="hold" nodeType="afterGroup">
                            <p:stCondLst>
                              <p:cond delay="1500"/>
                            </p:stCondLst>
                            <p:childTnLst>
                              <p:par>
                                <p:cTn id="26" presetID="10" presetClass="entr" presetSubtype="0"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nodeType="afterGroup">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childTnLst>
                          </p:cTn>
                        </p:par>
                        <p:par>
                          <p:cTn id="33" fill="hold" nodeType="afterGroup">
                            <p:stCondLst>
                              <p:cond delay="2500"/>
                            </p:stCondLst>
                            <p:childTnLst>
                              <p:par>
                                <p:cTn id="34" presetID="10" presetClass="entr" presetSubtype="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a:extLst>
              <a:ext uri="{FF2B5EF4-FFF2-40B4-BE49-F238E27FC236}">
                <a16:creationId xmlns:a16="http://schemas.microsoft.com/office/drawing/2014/main" id="{B3A912CD-382F-40DF-AFD7-960F10AD69B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81225" y="2971800"/>
            <a:ext cx="4781550" cy="3265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5">
            <a:extLst>
              <a:ext uri="{FF2B5EF4-FFF2-40B4-BE49-F238E27FC236}">
                <a16:creationId xmlns:a16="http://schemas.microsoft.com/office/drawing/2014/main" id="{38B0DF83-DF2F-4934-9DE2-51F80C6909AA}"/>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The Brain</a:t>
            </a:r>
            <a:endParaRPr lang="en-GB" altLang="en-US">
              <a:latin typeface="Twinkl" pitchFamily="2" charset="0"/>
            </a:endParaRPr>
          </a:p>
        </p:txBody>
      </p:sp>
      <p:sp>
        <p:nvSpPr>
          <p:cNvPr id="7" name="Rectangle 6">
            <a:extLst>
              <a:ext uri="{FF2B5EF4-FFF2-40B4-BE49-F238E27FC236}">
                <a16:creationId xmlns:a16="http://schemas.microsoft.com/office/drawing/2014/main" id="{69396F7C-537C-454D-AA99-87112E32EDA7}"/>
              </a:ext>
            </a:extLst>
          </p:cNvPr>
          <p:cNvSpPr>
            <a:spLocks noChangeArrowheads="1"/>
          </p:cNvSpPr>
          <p:nvPr/>
        </p:nvSpPr>
        <p:spPr bwMode="auto">
          <a:xfrm>
            <a:off x="755650" y="1533525"/>
            <a:ext cx="76327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brain wasn’t thought to be important! A long hook was pushed up through the nose to smash the brain to pieces, then either pull it out or lift the body so the liquefied brain would drain out through the nose.</a:t>
            </a:r>
            <a:br>
              <a:rPr lang="en-GB" altLang="en-US" sz="1800">
                <a:latin typeface="Twinkl" pitchFamily="2" charset="0"/>
              </a:rPr>
            </a:br>
            <a:r>
              <a:rPr lang="en-GB" altLang="en-US" sz="1800">
                <a:latin typeface="Twinkl" pitchFamily="2" charset="0"/>
              </a:rPr>
              <a:t>This prevented them having to damage the head or the skull.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3">
            <a:extLst>
              <a:ext uri="{FF2B5EF4-FFF2-40B4-BE49-F238E27FC236}">
                <a16:creationId xmlns:a16="http://schemas.microsoft.com/office/drawing/2014/main" id="{824180D9-B989-4CA6-A147-A572FA543BFC}"/>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78163" y="3503613"/>
            <a:ext cx="2987675" cy="276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a:extLst>
              <a:ext uri="{FF2B5EF4-FFF2-40B4-BE49-F238E27FC236}">
                <a16:creationId xmlns:a16="http://schemas.microsoft.com/office/drawing/2014/main" id="{23064D5F-9582-4F98-AAC4-FC2017A7EE36}"/>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Natron</a:t>
            </a:r>
            <a:endParaRPr lang="en-GB" altLang="en-US">
              <a:latin typeface="Twinkl" pitchFamily="2" charset="0"/>
            </a:endParaRPr>
          </a:p>
        </p:txBody>
      </p:sp>
      <p:sp>
        <p:nvSpPr>
          <p:cNvPr id="9" name="Rectangle 8">
            <a:extLst>
              <a:ext uri="{FF2B5EF4-FFF2-40B4-BE49-F238E27FC236}">
                <a16:creationId xmlns:a16="http://schemas.microsoft.com/office/drawing/2014/main" id="{E15588A6-D9D6-443D-86A5-3E6DF17874BF}"/>
              </a:ext>
            </a:extLst>
          </p:cNvPr>
          <p:cNvSpPr>
            <a:spLocks noChangeArrowheads="1"/>
          </p:cNvSpPr>
          <p:nvPr/>
        </p:nvSpPr>
        <p:spPr bwMode="auto">
          <a:xfrm>
            <a:off x="755650" y="153352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75% of the body is water.</a:t>
            </a:r>
          </a:p>
        </p:txBody>
      </p:sp>
      <p:sp>
        <p:nvSpPr>
          <p:cNvPr id="10" name="Rectangle 9">
            <a:extLst>
              <a:ext uri="{FF2B5EF4-FFF2-40B4-BE49-F238E27FC236}">
                <a16:creationId xmlns:a16="http://schemas.microsoft.com/office/drawing/2014/main" id="{C732648D-672D-4B93-836F-4ABE16064329}"/>
              </a:ext>
            </a:extLst>
          </p:cNvPr>
          <p:cNvSpPr>
            <a:spLocks noChangeArrowheads="1"/>
          </p:cNvSpPr>
          <p:nvPr/>
        </p:nvSpPr>
        <p:spPr bwMode="auto">
          <a:xfrm>
            <a:off x="755650" y="2233613"/>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Wet things rot very quickly so the body was dried inside and out with natron.</a:t>
            </a:r>
          </a:p>
        </p:txBody>
      </p:sp>
      <p:sp>
        <p:nvSpPr>
          <p:cNvPr id="11" name="Rectangle 10">
            <a:extLst>
              <a:ext uri="{FF2B5EF4-FFF2-40B4-BE49-F238E27FC236}">
                <a16:creationId xmlns:a16="http://schemas.microsoft.com/office/drawing/2014/main" id="{C9052955-7AA6-472F-B49B-10AFE94DF758}"/>
              </a:ext>
            </a:extLst>
          </p:cNvPr>
          <p:cNvSpPr>
            <a:spLocks noChangeArrowheads="1"/>
          </p:cNvSpPr>
          <p:nvPr/>
        </p:nvSpPr>
        <p:spPr bwMode="auto">
          <a:xfrm>
            <a:off x="755650" y="3063875"/>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Natron absorbed the moisture but it could take 40-50 days.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6">
            <a:extLst>
              <a:ext uri="{FF2B5EF4-FFF2-40B4-BE49-F238E27FC236}">
                <a16:creationId xmlns:a16="http://schemas.microsoft.com/office/drawing/2014/main" id="{1ACE3002-A3FE-422B-96F3-62FB1EC70259}"/>
              </a:ext>
            </a:extLst>
          </p:cNvPr>
          <p:cNvPicPr>
            <a:picLocks noChangeAspect="1"/>
          </p:cNvPicPr>
          <p:nvPr/>
        </p:nvPicPr>
        <p:blipFill>
          <a:blip r:embed="rId3">
            <a:extLst>
              <a:ext uri="{28A0092B-C50C-407E-A947-70E740481C1C}">
                <a14:useLocalDpi xmlns:a14="http://schemas.microsoft.com/office/drawing/2010/main" val="0"/>
              </a:ext>
            </a:extLst>
          </a:blip>
          <a:srcRect r="54320"/>
          <a:stretch>
            <a:fillRect/>
          </a:stretch>
        </p:blipFill>
        <p:spPr bwMode="auto">
          <a:xfrm>
            <a:off x="6588125" y="1268413"/>
            <a:ext cx="1155700" cy="478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79" name="Picture 1">
            <a:extLst>
              <a:ext uri="{FF2B5EF4-FFF2-40B4-BE49-F238E27FC236}">
                <a16:creationId xmlns:a16="http://schemas.microsoft.com/office/drawing/2014/main" id="{808891FB-7065-4194-92C9-7BEA1B776C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16200" y="-957263"/>
            <a:ext cx="5314950" cy="86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5">
            <a:extLst>
              <a:ext uri="{FF2B5EF4-FFF2-40B4-BE49-F238E27FC236}">
                <a16:creationId xmlns:a16="http://schemas.microsoft.com/office/drawing/2014/main" id="{881A4304-FAC6-4C2E-94C5-40DA144E0969}"/>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Further Preservation</a:t>
            </a:r>
            <a:endParaRPr lang="en-GB" altLang="en-US">
              <a:latin typeface="Twinkl" pitchFamily="2" charset="0"/>
            </a:endParaRPr>
          </a:p>
        </p:txBody>
      </p:sp>
      <p:sp>
        <p:nvSpPr>
          <p:cNvPr id="11" name="Rectangle 10">
            <a:extLst>
              <a:ext uri="{FF2B5EF4-FFF2-40B4-BE49-F238E27FC236}">
                <a16:creationId xmlns:a16="http://schemas.microsoft.com/office/drawing/2014/main" id="{FA864CCA-61D8-428F-B87E-DA65D554ED03}"/>
              </a:ext>
            </a:extLst>
          </p:cNvPr>
          <p:cNvSpPr>
            <a:spLocks noChangeArrowheads="1"/>
          </p:cNvSpPr>
          <p:nvPr/>
        </p:nvSpPr>
        <p:spPr bwMode="auto">
          <a:xfrm>
            <a:off x="827088" y="1898650"/>
            <a:ext cx="50403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Unless they were put in canopic jars, the dried organs would be replaced, or the body filled with sawdust, rags or leaves so it kept it’s shape.</a:t>
            </a:r>
          </a:p>
        </p:txBody>
      </p:sp>
      <p:sp>
        <p:nvSpPr>
          <p:cNvPr id="12" name="Rectangle 11">
            <a:extLst>
              <a:ext uri="{FF2B5EF4-FFF2-40B4-BE49-F238E27FC236}">
                <a16:creationId xmlns:a16="http://schemas.microsoft.com/office/drawing/2014/main" id="{FF84DE0E-A19B-49E4-8B0B-FD8B669039EB}"/>
              </a:ext>
            </a:extLst>
          </p:cNvPr>
          <p:cNvSpPr>
            <a:spLocks noChangeArrowheads="1"/>
          </p:cNvSpPr>
          <p:nvPr/>
        </p:nvSpPr>
        <p:spPr bwMode="auto">
          <a:xfrm>
            <a:off x="827088" y="3381375"/>
            <a:ext cx="504031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In order to preserve the skin it was coated in a resin made from plants.</a:t>
            </a:r>
          </a:p>
        </p:txBody>
      </p:sp>
      <p:sp>
        <p:nvSpPr>
          <p:cNvPr id="13" name="Rectangle 12">
            <a:extLst>
              <a:ext uri="{FF2B5EF4-FFF2-40B4-BE49-F238E27FC236}">
                <a16:creationId xmlns:a16="http://schemas.microsoft.com/office/drawing/2014/main" id="{3365F1AA-6929-4272-A5EF-DFAD8F940F2C}"/>
              </a:ext>
            </a:extLst>
          </p:cNvPr>
          <p:cNvSpPr>
            <a:spLocks noChangeArrowheads="1"/>
          </p:cNvSpPr>
          <p:nvPr/>
        </p:nvSpPr>
        <p:spPr bwMode="auto">
          <a:xfrm>
            <a:off x="827088" y="4587875"/>
            <a:ext cx="50403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body was now wrapped in strips of linen, hundreds of metres of it, up to twenty layers thick. This was an elaborate process.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626" name="Group 1">
            <a:extLst>
              <a:ext uri="{FF2B5EF4-FFF2-40B4-BE49-F238E27FC236}">
                <a16:creationId xmlns:a16="http://schemas.microsoft.com/office/drawing/2014/main" id="{B5FAA5AA-AFCF-487F-A227-B740790C2B22}"/>
              </a:ext>
            </a:extLst>
          </p:cNvPr>
          <p:cNvGrpSpPr>
            <a:grpSpLocks/>
          </p:cNvGrpSpPr>
          <p:nvPr/>
        </p:nvGrpSpPr>
        <p:grpSpPr bwMode="auto">
          <a:xfrm>
            <a:off x="1681163" y="4418013"/>
            <a:ext cx="5781675" cy="1249362"/>
            <a:chOff x="1578195" y="4620370"/>
            <a:chExt cx="5781740" cy="1249781"/>
          </a:xfrm>
        </p:grpSpPr>
        <p:pic>
          <p:nvPicPr>
            <p:cNvPr id="26632" name="Picture 11">
              <a:extLst>
                <a:ext uri="{FF2B5EF4-FFF2-40B4-BE49-F238E27FC236}">
                  <a16:creationId xmlns:a16="http://schemas.microsoft.com/office/drawing/2014/main" id="{0FBA4010-BB6B-4769-B379-8FA46DDCA41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325746" y="4620370"/>
              <a:ext cx="476918" cy="12497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2">
              <a:extLst>
                <a:ext uri="{FF2B5EF4-FFF2-40B4-BE49-F238E27FC236}">
                  <a16:creationId xmlns:a16="http://schemas.microsoft.com/office/drawing/2014/main" id="{02E4A067-F850-4326-9866-232A3983A5F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03671" y="4784846"/>
              <a:ext cx="656264" cy="1085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13">
              <a:extLst>
                <a:ext uri="{FF2B5EF4-FFF2-40B4-BE49-F238E27FC236}">
                  <a16:creationId xmlns:a16="http://schemas.microsoft.com/office/drawing/2014/main" id="{0CC28DDC-8C7E-4E1D-B71E-528C55AE67E7}"/>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657542" y="4873443"/>
              <a:ext cx="767196" cy="996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14">
              <a:extLst>
                <a:ext uri="{FF2B5EF4-FFF2-40B4-BE49-F238E27FC236}">
                  <a16:creationId xmlns:a16="http://schemas.microsoft.com/office/drawing/2014/main" id="{B66AB225-E9B4-4D24-AA4D-F62C78FDCD0B}"/>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78195" y="5145080"/>
              <a:ext cx="1178339" cy="7250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Title 5">
            <a:extLst>
              <a:ext uri="{FF2B5EF4-FFF2-40B4-BE49-F238E27FC236}">
                <a16:creationId xmlns:a16="http://schemas.microsoft.com/office/drawing/2014/main" id="{C665C126-97DF-49CA-8539-E3AE6DABF39D}"/>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Wrapping</a:t>
            </a:r>
            <a:endParaRPr lang="en-GB" altLang="en-US">
              <a:latin typeface="Twinkl" pitchFamily="2" charset="0"/>
            </a:endParaRPr>
          </a:p>
        </p:txBody>
      </p:sp>
      <p:sp>
        <p:nvSpPr>
          <p:cNvPr id="14" name="Rectangle 13">
            <a:extLst>
              <a:ext uri="{FF2B5EF4-FFF2-40B4-BE49-F238E27FC236}">
                <a16:creationId xmlns:a16="http://schemas.microsoft.com/office/drawing/2014/main" id="{4132B706-31A7-49AB-81E9-F8EDC5EE960F}"/>
              </a:ext>
            </a:extLst>
          </p:cNvPr>
          <p:cNvSpPr>
            <a:spLocks noChangeArrowheads="1"/>
          </p:cNvSpPr>
          <p:nvPr/>
        </p:nvSpPr>
        <p:spPr bwMode="auto">
          <a:xfrm>
            <a:off x="755650" y="17494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head and neck would be wrapped first, then the fingers and toes wrapped individually.</a:t>
            </a:r>
          </a:p>
        </p:txBody>
      </p:sp>
      <p:sp>
        <p:nvSpPr>
          <p:cNvPr id="15" name="Rectangle 14">
            <a:extLst>
              <a:ext uri="{FF2B5EF4-FFF2-40B4-BE49-F238E27FC236}">
                <a16:creationId xmlns:a16="http://schemas.microsoft.com/office/drawing/2014/main" id="{5600DA77-5EA6-4E93-8F7A-3230393B1F58}"/>
              </a:ext>
            </a:extLst>
          </p:cNvPr>
          <p:cNvSpPr>
            <a:spLocks noChangeArrowheads="1"/>
          </p:cNvSpPr>
          <p:nvPr/>
        </p:nvSpPr>
        <p:spPr bwMode="auto">
          <a:xfrm>
            <a:off x="755650" y="2465388"/>
            <a:ext cx="76327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arms and legs were wrapped separately.</a:t>
            </a:r>
          </a:p>
        </p:txBody>
      </p:sp>
      <p:sp>
        <p:nvSpPr>
          <p:cNvPr id="16" name="Rectangle 15">
            <a:extLst>
              <a:ext uri="{FF2B5EF4-FFF2-40B4-BE49-F238E27FC236}">
                <a16:creationId xmlns:a16="http://schemas.microsoft.com/office/drawing/2014/main" id="{C74CC22E-9660-494E-B4C3-BE8F05B3736C}"/>
              </a:ext>
            </a:extLst>
          </p:cNvPr>
          <p:cNvSpPr>
            <a:spLocks noChangeArrowheads="1"/>
          </p:cNvSpPr>
          <p:nvPr/>
        </p:nvSpPr>
        <p:spPr bwMode="auto">
          <a:xfrm>
            <a:off x="755650" y="2909888"/>
            <a:ext cx="7632700" cy="55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Between the layers of linen they would place amulets, which would protect the dead person in the afterlife.</a:t>
            </a:r>
          </a:p>
        </p:txBody>
      </p:sp>
      <p:sp>
        <p:nvSpPr>
          <p:cNvPr id="17" name="Rectangle 16">
            <a:extLst>
              <a:ext uri="{FF2B5EF4-FFF2-40B4-BE49-F238E27FC236}">
                <a16:creationId xmlns:a16="http://schemas.microsoft.com/office/drawing/2014/main" id="{06AA24E3-962A-42CD-B2DD-2CCBBCE8C99F}"/>
              </a:ext>
            </a:extLst>
          </p:cNvPr>
          <p:cNvSpPr>
            <a:spLocks noChangeArrowheads="1"/>
          </p:cNvSpPr>
          <p:nvPr/>
        </p:nvSpPr>
        <p:spPr bwMode="auto">
          <a:xfrm>
            <a:off x="755650" y="362267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As well as amulets, inscribed pieces of papyrus were placed between the layers. Words from the book of the dead were placed between the hands.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fade">
                                      <p:cBhvr>
                                        <p:cTn id="15" dur="500"/>
                                        <p:tgtEl>
                                          <p:spTgt spid="15"/>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nodeType="afterGroup">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fade">
                                      <p:cBhvr>
                                        <p:cTn id="2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6">
            <a:extLst>
              <a:ext uri="{FF2B5EF4-FFF2-40B4-BE49-F238E27FC236}">
                <a16:creationId xmlns:a16="http://schemas.microsoft.com/office/drawing/2014/main" id="{F7C718C3-D1D5-49BE-B9AD-0E3087E3128C}"/>
              </a:ext>
            </a:extLst>
          </p:cNvPr>
          <p:cNvPicPr>
            <a:picLocks noChangeAspect="1"/>
          </p:cNvPicPr>
          <p:nvPr/>
        </p:nvPicPr>
        <p:blipFill>
          <a:blip r:embed="rId3">
            <a:extLst>
              <a:ext uri="{28A0092B-C50C-407E-A947-70E740481C1C}">
                <a14:useLocalDpi xmlns:a14="http://schemas.microsoft.com/office/drawing/2010/main" val="0"/>
              </a:ext>
            </a:extLst>
          </a:blip>
          <a:srcRect l="-2" r="51736" b="54382"/>
          <a:stretch>
            <a:fillRect/>
          </a:stretch>
        </p:blipFill>
        <p:spPr bwMode="auto">
          <a:xfrm>
            <a:off x="804863" y="598488"/>
            <a:ext cx="3190875" cy="571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1">
            <a:extLst>
              <a:ext uri="{FF2B5EF4-FFF2-40B4-BE49-F238E27FC236}">
                <a16:creationId xmlns:a16="http://schemas.microsoft.com/office/drawing/2014/main" id="{EF25518B-31BB-464E-8AB0-6DEDFA3DF0C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254500" y="1082675"/>
            <a:ext cx="476250" cy="124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Picture 18">
            <a:extLst>
              <a:ext uri="{FF2B5EF4-FFF2-40B4-BE49-F238E27FC236}">
                <a16:creationId xmlns:a16="http://schemas.microsoft.com/office/drawing/2014/main" id="{6E55211A-7EED-4ABD-A871-2E49110D2446}"/>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230438" y="2108200"/>
            <a:ext cx="339725"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7" name="Picture 2">
            <a:extLst>
              <a:ext uri="{FF2B5EF4-FFF2-40B4-BE49-F238E27FC236}">
                <a16:creationId xmlns:a16="http://schemas.microsoft.com/office/drawing/2014/main" id="{2C86C00E-201F-483B-A185-5223A80A60E5}"/>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187825" y="3779838"/>
            <a:ext cx="655638" cy="1085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9" name="Picture 20">
            <a:extLst>
              <a:ext uri="{FF2B5EF4-FFF2-40B4-BE49-F238E27FC236}">
                <a16:creationId xmlns:a16="http://schemas.microsoft.com/office/drawing/2014/main" id="{9068473D-B371-4654-BB52-BAEF62777F4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152650" y="3230563"/>
            <a:ext cx="4286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9" name="Picture 3">
            <a:extLst>
              <a:ext uri="{FF2B5EF4-FFF2-40B4-BE49-F238E27FC236}">
                <a16:creationId xmlns:a16="http://schemas.microsoft.com/office/drawing/2014/main" id="{5E35AA53-97B8-42D3-BD47-B0D2EF68E79E}"/>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110038" y="2601913"/>
            <a:ext cx="766762" cy="99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Picture 22">
            <a:extLst>
              <a:ext uri="{FF2B5EF4-FFF2-40B4-BE49-F238E27FC236}">
                <a16:creationId xmlns:a16="http://schemas.microsoft.com/office/drawing/2014/main" id="{905574E6-1D97-434E-B431-01A01A960A54}"/>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647950" y="2792413"/>
            <a:ext cx="5540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1" name="Picture 4">
            <a:extLst>
              <a:ext uri="{FF2B5EF4-FFF2-40B4-BE49-F238E27FC236}">
                <a16:creationId xmlns:a16="http://schemas.microsoft.com/office/drawing/2014/main" id="{718BF29A-92C7-4EA8-85A2-D451137812DC}"/>
              </a:ext>
            </a:extLst>
          </p:cNvPr>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3903663" y="5224463"/>
            <a:ext cx="1177925" cy="725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3" name="Picture 24">
            <a:extLst>
              <a:ext uri="{FF2B5EF4-FFF2-40B4-BE49-F238E27FC236}">
                <a16:creationId xmlns:a16="http://schemas.microsoft.com/office/drawing/2014/main" id="{48D0F8A5-0626-4345-A64F-A53A028335CE}"/>
              </a:ext>
            </a:extLst>
          </p:cNvPr>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933575" y="5070475"/>
            <a:ext cx="84137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itle 5">
            <a:extLst>
              <a:ext uri="{FF2B5EF4-FFF2-40B4-BE49-F238E27FC236}">
                <a16:creationId xmlns:a16="http://schemas.microsoft.com/office/drawing/2014/main" id="{BAC38448-BCB1-4A14-848F-56619F3FEEEA}"/>
              </a:ext>
            </a:extLst>
          </p:cNvPr>
          <p:cNvSpPr txBox="1">
            <a:spLocks/>
          </p:cNvSpPr>
          <p:nvPr/>
        </p:nvSpPr>
        <p:spPr bwMode="auto">
          <a:xfrm>
            <a:off x="4572000" y="333375"/>
            <a:ext cx="41052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Amulets</a:t>
            </a:r>
            <a:endParaRPr lang="en-GB" altLang="en-US">
              <a:latin typeface="Twinkl" pitchFamily="2" charset="0"/>
            </a:endParaRPr>
          </a:p>
        </p:txBody>
      </p:sp>
      <p:sp>
        <p:nvSpPr>
          <p:cNvPr id="18" name="Rectangle 17">
            <a:extLst>
              <a:ext uri="{FF2B5EF4-FFF2-40B4-BE49-F238E27FC236}">
                <a16:creationId xmlns:a16="http://schemas.microsoft.com/office/drawing/2014/main" id="{33694FA7-9562-4DF1-9A7A-4561D313C553}"/>
              </a:ext>
            </a:extLst>
          </p:cNvPr>
          <p:cNvSpPr>
            <a:spLocks noChangeArrowheads="1"/>
          </p:cNvSpPr>
          <p:nvPr/>
        </p:nvSpPr>
        <p:spPr bwMode="auto">
          <a:xfrm>
            <a:off x="5027613" y="1238250"/>
            <a:ext cx="33067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t>
            </a:r>
            <a:r>
              <a:rPr lang="en-GB" altLang="en-US" sz="1800">
                <a:solidFill>
                  <a:srgbClr val="E84D15"/>
                </a:solidFill>
                <a:latin typeface="Twinkl" pitchFamily="2" charset="0"/>
              </a:rPr>
              <a:t>isis knot </a:t>
            </a:r>
            <a:r>
              <a:rPr lang="en-GB" altLang="en-US" sz="1800">
                <a:latin typeface="Twinkl" pitchFamily="2" charset="0"/>
              </a:rPr>
              <a:t>or </a:t>
            </a:r>
            <a:r>
              <a:rPr lang="en-GB" altLang="en-US" sz="1800">
                <a:solidFill>
                  <a:srgbClr val="E84D15"/>
                </a:solidFill>
                <a:latin typeface="Twinkl" pitchFamily="2" charset="0"/>
              </a:rPr>
              <a:t>tyet</a:t>
            </a:r>
            <a:r>
              <a:rPr lang="en-GB" altLang="en-US" sz="1800">
                <a:latin typeface="Twinkl" pitchFamily="2" charset="0"/>
              </a:rPr>
              <a:t> would be placed at the neck to protect </a:t>
            </a:r>
            <a:br>
              <a:rPr lang="en-GB" altLang="en-US" sz="1800">
                <a:latin typeface="Twinkl" pitchFamily="2" charset="0"/>
              </a:rPr>
            </a:br>
            <a:r>
              <a:rPr lang="en-GB" altLang="en-US" sz="1800">
                <a:latin typeface="Twinkl" pitchFamily="2" charset="0"/>
              </a:rPr>
              <a:t>the body.</a:t>
            </a:r>
          </a:p>
        </p:txBody>
      </p:sp>
      <p:sp>
        <p:nvSpPr>
          <p:cNvPr id="19" name="Rectangle 18">
            <a:extLst>
              <a:ext uri="{FF2B5EF4-FFF2-40B4-BE49-F238E27FC236}">
                <a16:creationId xmlns:a16="http://schemas.microsoft.com/office/drawing/2014/main" id="{92B0AAB2-8393-46A0-A295-B72360238355}"/>
              </a:ext>
            </a:extLst>
          </p:cNvPr>
          <p:cNvSpPr>
            <a:spLocks noChangeArrowheads="1"/>
          </p:cNvSpPr>
          <p:nvPr/>
        </p:nvSpPr>
        <p:spPr bwMode="auto">
          <a:xfrm>
            <a:off x="5027613" y="2292350"/>
            <a:ext cx="3306762"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t>
            </a:r>
            <a:r>
              <a:rPr lang="en-GB" altLang="en-US" sz="1800">
                <a:solidFill>
                  <a:srgbClr val="E84D15"/>
                </a:solidFill>
                <a:latin typeface="Twinkl" pitchFamily="2" charset="0"/>
              </a:rPr>
              <a:t>heart</a:t>
            </a:r>
            <a:r>
              <a:rPr lang="en-GB" altLang="en-US" sz="1800">
                <a:latin typeface="Twinkl" pitchFamily="2" charset="0"/>
              </a:rPr>
              <a:t> amulet was placed over the heart to protect it.</a:t>
            </a:r>
          </a:p>
        </p:txBody>
      </p:sp>
      <p:sp>
        <p:nvSpPr>
          <p:cNvPr id="20" name="Rectangle 19">
            <a:extLst>
              <a:ext uri="{FF2B5EF4-FFF2-40B4-BE49-F238E27FC236}">
                <a16:creationId xmlns:a16="http://schemas.microsoft.com/office/drawing/2014/main" id="{76BEBFC3-22D1-40D4-8E1D-05EE30BECA01}"/>
              </a:ext>
            </a:extLst>
          </p:cNvPr>
          <p:cNvSpPr>
            <a:spLocks noChangeArrowheads="1"/>
          </p:cNvSpPr>
          <p:nvPr/>
        </p:nvSpPr>
        <p:spPr bwMode="auto">
          <a:xfrm>
            <a:off x="5099050" y="3068638"/>
            <a:ext cx="33067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t>
            </a:r>
            <a:r>
              <a:rPr lang="en-GB" altLang="en-US" sz="1800">
                <a:solidFill>
                  <a:srgbClr val="E84D15"/>
                </a:solidFill>
                <a:latin typeface="Twinkl" pitchFamily="2" charset="0"/>
              </a:rPr>
              <a:t>scarab</a:t>
            </a:r>
            <a:r>
              <a:rPr lang="en-GB" altLang="en-US" sz="1800">
                <a:latin typeface="Twinkl" pitchFamily="2" charset="0"/>
              </a:rPr>
              <a:t> was placed over </a:t>
            </a:r>
            <a:br>
              <a:rPr lang="en-GB" altLang="en-US" sz="1800">
                <a:latin typeface="Twinkl" pitchFamily="2" charset="0"/>
              </a:rPr>
            </a:br>
            <a:r>
              <a:rPr lang="en-GB" altLang="en-US" sz="1800">
                <a:latin typeface="Twinkl" pitchFamily="2" charset="0"/>
              </a:rPr>
              <a:t>the upper abdomen. It was a dung beetle which represented rebirth and the rising and setting of the sun.</a:t>
            </a:r>
          </a:p>
        </p:txBody>
      </p:sp>
      <p:sp>
        <p:nvSpPr>
          <p:cNvPr id="21" name="Rectangle 20">
            <a:extLst>
              <a:ext uri="{FF2B5EF4-FFF2-40B4-BE49-F238E27FC236}">
                <a16:creationId xmlns:a16="http://schemas.microsoft.com/office/drawing/2014/main" id="{DA0D5BFB-AC8C-421F-9ABD-BA3557CD5227}"/>
              </a:ext>
            </a:extLst>
          </p:cNvPr>
          <p:cNvSpPr>
            <a:spLocks noChangeArrowheads="1"/>
          </p:cNvSpPr>
          <p:nvPr/>
        </p:nvSpPr>
        <p:spPr bwMode="auto">
          <a:xfrm>
            <a:off x="5099050" y="4646613"/>
            <a:ext cx="3306763"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a:t>
            </a:r>
            <a:r>
              <a:rPr lang="en-GB" altLang="en-US" sz="1800">
                <a:solidFill>
                  <a:srgbClr val="E84D15"/>
                </a:solidFill>
                <a:latin typeface="Twinkl" pitchFamily="2" charset="0"/>
              </a:rPr>
              <a:t>Udjat</a:t>
            </a:r>
            <a:r>
              <a:rPr lang="en-GB" altLang="en-US" sz="1800">
                <a:latin typeface="Twinkl" pitchFamily="2" charset="0"/>
              </a:rPr>
              <a:t> or </a:t>
            </a:r>
            <a:r>
              <a:rPr lang="en-GB" altLang="en-US" sz="1800">
                <a:solidFill>
                  <a:srgbClr val="E84D15"/>
                </a:solidFill>
                <a:latin typeface="Twinkl" pitchFamily="2" charset="0"/>
              </a:rPr>
              <a:t>Eye of Horus </a:t>
            </a:r>
            <a:r>
              <a:rPr lang="en-GB" altLang="en-US" sz="1800">
                <a:latin typeface="Twinkl" pitchFamily="2" charset="0"/>
              </a:rPr>
              <a:t>was placed on the abdomen, over the cut to remove the organs. It was a symbol of good health that was shaped like the eye of the falcon God Horus.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7657"/>
                                        </p:tgtEl>
                                        <p:attrNameLst>
                                          <p:attrName>style.visibility</p:attrName>
                                        </p:attrNameLst>
                                      </p:cBhvr>
                                      <p:to>
                                        <p:strVal val="visible"/>
                                      </p:to>
                                    </p:set>
                                    <p:animEffect transition="in" filter="fade">
                                      <p:cBhvr>
                                        <p:cTn id="7" dur="500"/>
                                        <p:tgtEl>
                                          <p:spTgt spid="2765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7661"/>
                                        </p:tgtEl>
                                        <p:attrNameLst>
                                          <p:attrName>style.visibility</p:attrName>
                                        </p:attrNameLst>
                                      </p:cBhvr>
                                      <p:to>
                                        <p:strVal val="visible"/>
                                      </p:to>
                                    </p:set>
                                    <p:animEffect transition="in" filter="fade">
                                      <p:cBhvr>
                                        <p:cTn id="12" dur="500"/>
                                        <p:tgtEl>
                                          <p:spTgt spid="2766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7659"/>
                                        </p:tgtEl>
                                        <p:attrNameLst>
                                          <p:attrName>style.visibility</p:attrName>
                                        </p:attrNameLst>
                                      </p:cBhvr>
                                      <p:to>
                                        <p:strVal val="visible"/>
                                      </p:to>
                                    </p:set>
                                    <p:animEffect transition="in" filter="fade">
                                      <p:cBhvr>
                                        <p:cTn id="17" dur="500"/>
                                        <p:tgtEl>
                                          <p:spTgt spid="2765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7663"/>
                                        </p:tgtEl>
                                        <p:attrNameLst>
                                          <p:attrName>style.visibility</p:attrName>
                                        </p:attrNameLst>
                                      </p:cBhvr>
                                      <p:to>
                                        <p:strVal val="visible"/>
                                      </p:to>
                                    </p:set>
                                    <p:animEffect transition="in" filter="fade">
                                      <p:cBhvr>
                                        <p:cTn id="22" dur="500"/>
                                        <p:tgtEl>
                                          <p:spTgt spid="27663"/>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500"/>
                                        <p:tgtEl>
                                          <p:spTgt spid="17"/>
                                        </p:tgtEl>
                                      </p:cBhvr>
                                    </p:animEffect>
                                  </p:childTnLst>
                                </p:cTn>
                              </p:par>
                            </p:childTnLst>
                          </p:cTn>
                        </p:par>
                        <p:par>
                          <p:cTn id="27" fill="hold" nodeType="afterGroup">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500"/>
                                        <p:tgtEl>
                                          <p:spTgt spid="18"/>
                                        </p:tgtEl>
                                      </p:cBhvr>
                                    </p:animEffect>
                                  </p:childTnLst>
                                </p:cTn>
                              </p:par>
                            </p:childTnLst>
                          </p:cTn>
                        </p:par>
                        <p:par>
                          <p:cTn id="31" fill="hold" nodeType="afterGroup">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childTnLst>
                          </p:cTn>
                        </p:par>
                        <p:par>
                          <p:cTn id="35" fill="hold" nodeType="afterGroup">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nodeType="afterGroup">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6910B8E7-7502-47EA-8B95-6F692E3760C7}"/>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The Mask of Anubis</a:t>
            </a:r>
            <a:endParaRPr lang="en-GB" altLang="en-US">
              <a:latin typeface="Twinkl" pitchFamily="2" charset="0"/>
            </a:endParaRPr>
          </a:p>
        </p:txBody>
      </p:sp>
      <p:sp>
        <p:nvSpPr>
          <p:cNvPr id="10" name="Rectangle 9">
            <a:extLst>
              <a:ext uri="{FF2B5EF4-FFF2-40B4-BE49-F238E27FC236}">
                <a16:creationId xmlns:a16="http://schemas.microsoft.com/office/drawing/2014/main" id="{5A4EBF7D-5906-4011-B716-8A86BC3B1B48}"/>
              </a:ext>
            </a:extLst>
          </p:cNvPr>
          <p:cNvSpPr>
            <a:spLocks noChangeArrowheads="1"/>
          </p:cNvSpPr>
          <p:nvPr/>
        </p:nvSpPr>
        <p:spPr bwMode="auto">
          <a:xfrm>
            <a:off x="755650" y="153352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While the wrapping took place, a priest wearing a mask of Anubis would read out spells to ward off evil spirits and help the journey to the afterlife. Anubis was the jackal headed God of the dead.</a:t>
            </a:r>
          </a:p>
        </p:txBody>
      </p:sp>
      <p:pic>
        <p:nvPicPr>
          <p:cNvPr id="30724" name="Picture 1">
            <a:extLst>
              <a:ext uri="{FF2B5EF4-FFF2-40B4-BE49-F238E27FC236}">
                <a16:creationId xmlns:a16="http://schemas.microsoft.com/office/drawing/2014/main" id="{0ADECE9A-F840-42EF-9AC7-522284194FF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24263" y="2484438"/>
            <a:ext cx="1885950" cy="374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B24FFA35-CFB1-46E0-B503-7B430A31C2C7}"/>
              </a:ext>
            </a:extLst>
          </p:cNvPr>
          <p:cNvGraphicFramePr>
            <a:graphicFrameLocks noGrp="1"/>
          </p:cNvGraphicFramePr>
          <p:nvPr/>
        </p:nvGraphicFramePr>
        <p:xfrm>
          <a:off x="4244975" y="6430963"/>
          <a:ext cx="4537075" cy="427037"/>
        </p:xfrm>
        <a:graphic>
          <a:graphicData uri="http://schemas.openxmlformats.org/drawingml/2006/table">
            <a:tbl>
              <a:tblPr/>
              <a:tblGrid>
                <a:gridCol w="4537075">
                  <a:extLst>
                    <a:ext uri="{9D8B030D-6E8A-4147-A177-3AD203B41FA5}">
                      <a16:colId xmlns:a16="http://schemas.microsoft.com/office/drawing/2014/main" val="20000"/>
                    </a:ext>
                  </a:extLst>
                </a:gridCol>
              </a:tblGrid>
              <a:tr h="427037">
                <a:tc>
                  <a:txBody>
                    <a:bodyPr/>
                    <a:lstStyle/>
                    <a:p>
                      <a:endParaRPr lang="en-GB" sz="1100" dirty="0">
                        <a:effectLst/>
                      </a:endParaRPr>
                    </a:p>
                  </a:txBody>
                  <a:tcPr marL="91460" marR="91460" marT="45754" marB="45754" anchor="ctr">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7" name="Title 5">
            <a:extLst>
              <a:ext uri="{FF2B5EF4-FFF2-40B4-BE49-F238E27FC236}">
                <a16:creationId xmlns:a16="http://schemas.microsoft.com/office/drawing/2014/main" id="{6E3120B9-83AA-4017-81C9-03A1ADBCE1E1}"/>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Mummia</a:t>
            </a:r>
            <a:endParaRPr lang="en-GB" altLang="en-US">
              <a:latin typeface="Twinkl" pitchFamily="2" charset="0"/>
            </a:endParaRPr>
          </a:p>
        </p:txBody>
      </p:sp>
      <p:sp>
        <p:nvSpPr>
          <p:cNvPr id="8" name="Rectangle 7">
            <a:extLst>
              <a:ext uri="{FF2B5EF4-FFF2-40B4-BE49-F238E27FC236}">
                <a16:creationId xmlns:a16="http://schemas.microsoft.com/office/drawing/2014/main" id="{FA40E792-8675-4AE4-BFD3-306261E145F5}"/>
              </a:ext>
            </a:extLst>
          </p:cNvPr>
          <p:cNvSpPr>
            <a:spLocks noChangeArrowheads="1"/>
          </p:cNvSpPr>
          <p:nvPr/>
        </p:nvSpPr>
        <p:spPr bwMode="auto">
          <a:xfrm>
            <a:off x="755650" y="1533525"/>
            <a:ext cx="7632700" cy="554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Mummia, a tar like paste, was used to ‘glue’ the wraps of linen together. This is where the term ‘mummy’ came from.</a:t>
            </a:r>
          </a:p>
        </p:txBody>
      </p:sp>
      <p:sp>
        <p:nvSpPr>
          <p:cNvPr id="9" name="Rectangle 8">
            <a:extLst>
              <a:ext uri="{FF2B5EF4-FFF2-40B4-BE49-F238E27FC236}">
                <a16:creationId xmlns:a16="http://schemas.microsoft.com/office/drawing/2014/main" id="{F98A29B8-88F3-4553-8486-76FE7ACE9716}"/>
              </a:ext>
            </a:extLst>
          </p:cNvPr>
          <p:cNvSpPr>
            <a:spLocks noChangeArrowheads="1"/>
          </p:cNvSpPr>
          <p:nvPr/>
        </p:nvSpPr>
        <p:spPr bwMode="auto">
          <a:xfrm>
            <a:off x="755650" y="2309813"/>
            <a:ext cx="76327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 final piece of linen, the shroud, was placed over the body.</a:t>
            </a:r>
          </a:p>
        </p:txBody>
      </p:sp>
      <p:pic>
        <p:nvPicPr>
          <p:cNvPr id="32775" name="Picture 3">
            <a:extLst>
              <a:ext uri="{FF2B5EF4-FFF2-40B4-BE49-F238E27FC236}">
                <a16:creationId xmlns:a16="http://schemas.microsoft.com/office/drawing/2014/main" id="{F47C8252-9D43-475E-8C6A-5D6E538703A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24075" y="2865438"/>
            <a:ext cx="489585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0">
            <a:extLst>
              <a:ext uri="{FF2B5EF4-FFF2-40B4-BE49-F238E27FC236}">
                <a16:creationId xmlns:a16="http://schemas.microsoft.com/office/drawing/2014/main" id="{ACCD0AEB-BCC7-4DDD-A3B2-76E347008D5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48488" y="1300163"/>
            <a:ext cx="1262062" cy="450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a:extLst>
              <a:ext uri="{FF2B5EF4-FFF2-40B4-BE49-F238E27FC236}">
                <a16:creationId xmlns:a16="http://schemas.microsoft.com/office/drawing/2014/main" id="{2EFCFE50-55D3-4700-8910-198B9CDCF535}"/>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Egyptian Coffins</a:t>
            </a:r>
            <a:endParaRPr lang="en-GB" altLang="en-US">
              <a:latin typeface="Twinkl" pitchFamily="2" charset="0"/>
            </a:endParaRPr>
          </a:p>
        </p:txBody>
      </p:sp>
      <p:sp>
        <p:nvSpPr>
          <p:cNvPr id="9" name="Rectangle 8">
            <a:extLst>
              <a:ext uri="{FF2B5EF4-FFF2-40B4-BE49-F238E27FC236}">
                <a16:creationId xmlns:a16="http://schemas.microsoft.com/office/drawing/2014/main" id="{33423AB2-930C-4E08-A9EB-242D9C8C4E9F}"/>
              </a:ext>
            </a:extLst>
          </p:cNvPr>
          <p:cNvSpPr>
            <a:spLocks noChangeArrowheads="1"/>
          </p:cNvSpPr>
          <p:nvPr/>
        </p:nvSpPr>
        <p:spPr bwMode="auto">
          <a:xfrm>
            <a:off x="755650" y="1704975"/>
            <a:ext cx="57261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 death mask, that looked like the person when they were alive, was made and put on top of the mummy so that their soul (Ba) could find them.</a:t>
            </a:r>
          </a:p>
        </p:txBody>
      </p:sp>
      <p:sp>
        <p:nvSpPr>
          <p:cNvPr id="10" name="Rectangle 9">
            <a:extLst>
              <a:ext uri="{FF2B5EF4-FFF2-40B4-BE49-F238E27FC236}">
                <a16:creationId xmlns:a16="http://schemas.microsoft.com/office/drawing/2014/main" id="{F1230BD7-7860-47BB-B0F3-917190D80C14}"/>
              </a:ext>
            </a:extLst>
          </p:cNvPr>
          <p:cNvSpPr>
            <a:spLocks noChangeArrowheads="1"/>
          </p:cNvSpPr>
          <p:nvPr/>
        </p:nvSpPr>
        <p:spPr bwMode="auto">
          <a:xfrm>
            <a:off x="755650" y="2925763"/>
            <a:ext cx="57261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mummy is put in a wooden coffin. This wooden coffin might be put into another wooden coffin. Perhaps even another wooden coffin.</a:t>
            </a:r>
          </a:p>
        </p:txBody>
      </p:sp>
      <p:sp>
        <p:nvSpPr>
          <p:cNvPr id="11" name="Rectangle 10">
            <a:extLst>
              <a:ext uri="{FF2B5EF4-FFF2-40B4-BE49-F238E27FC236}">
                <a16:creationId xmlns:a16="http://schemas.microsoft.com/office/drawing/2014/main" id="{EABDD76C-B79D-4664-BABA-2583771C4EDE}"/>
              </a:ext>
            </a:extLst>
          </p:cNvPr>
          <p:cNvSpPr>
            <a:spLocks noChangeArrowheads="1"/>
          </p:cNvSpPr>
          <p:nvPr/>
        </p:nvSpPr>
        <p:spPr bwMode="auto">
          <a:xfrm>
            <a:off x="755650" y="4148138"/>
            <a:ext cx="572611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These coffins would be elaborately decorated. The first coffin might be shaped and painted like a body. The box shaped outer coffin might have eyes painted on it so the person could see, a false door on the inside so the person could step out, and hieroglyphics on the outside.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8">
            <a:extLst>
              <a:ext uri="{FF2B5EF4-FFF2-40B4-BE49-F238E27FC236}">
                <a16:creationId xmlns:a16="http://schemas.microsoft.com/office/drawing/2014/main" id="{553BDA3C-A920-4A68-9488-47C0BC6C4DF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41550" y="3644900"/>
            <a:ext cx="4660900"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5">
            <a:extLst>
              <a:ext uri="{FF2B5EF4-FFF2-40B4-BE49-F238E27FC236}">
                <a16:creationId xmlns:a16="http://schemas.microsoft.com/office/drawing/2014/main" id="{018A6FB8-C1B7-4134-8DA5-700C61D6905E}"/>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Funeral and Sarcophagus</a:t>
            </a:r>
            <a:endParaRPr lang="en-GB" altLang="en-US">
              <a:latin typeface="Twinkl" pitchFamily="2" charset="0"/>
            </a:endParaRPr>
          </a:p>
        </p:txBody>
      </p:sp>
      <p:sp>
        <p:nvSpPr>
          <p:cNvPr id="8" name="Rectangle 7">
            <a:extLst>
              <a:ext uri="{FF2B5EF4-FFF2-40B4-BE49-F238E27FC236}">
                <a16:creationId xmlns:a16="http://schemas.microsoft.com/office/drawing/2014/main" id="{B33934CA-D9C3-4E70-9AB2-A46FB38AAF91}"/>
              </a:ext>
            </a:extLst>
          </p:cNvPr>
          <p:cNvSpPr>
            <a:spLocks noChangeArrowheads="1"/>
          </p:cNvSpPr>
          <p:nvPr/>
        </p:nvSpPr>
        <p:spPr bwMode="auto">
          <a:xfrm>
            <a:off x="755650" y="1533525"/>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A funeral was held, and funeral songs sung. A ritual called the ‘Opening of the Mouth’ was performed so that the dead person would be able to eat, drink and speak in the afterlife.</a:t>
            </a:r>
          </a:p>
        </p:txBody>
      </p:sp>
      <p:sp>
        <p:nvSpPr>
          <p:cNvPr id="9" name="Rectangle 8">
            <a:extLst>
              <a:ext uri="{FF2B5EF4-FFF2-40B4-BE49-F238E27FC236}">
                <a16:creationId xmlns:a16="http://schemas.microsoft.com/office/drawing/2014/main" id="{494B7BA1-806A-4F15-B73C-E2012A0DF313}"/>
              </a:ext>
            </a:extLst>
          </p:cNvPr>
          <p:cNvSpPr>
            <a:spLocks noChangeArrowheads="1"/>
          </p:cNvSpPr>
          <p:nvPr/>
        </p:nvSpPr>
        <p:spPr bwMode="auto">
          <a:xfrm>
            <a:off x="755650" y="2578100"/>
            <a:ext cx="76327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GB" altLang="en-US" sz="1800">
                <a:latin typeface="Twinkl" pitchFamily="2" charset="0"/>
              </a:rPr>
              <a:t>The final stage was to put the coffins into a sarcophagus (stone coffin) and place it in a tomb with valuable objects, food and drink for the journey to the afterlife.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8">
            <a:extLst>
              <a:ext uri="{FF2B5EF4-FFF2-40B4-BE49-F238E27FC236}">
                <a16:creationId xmlns:a16="http://schemas.microsoft.com/office/drawing/2014/main" id="{553BDA3C-A920-4A68-9488-47C0BC6C4DF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4984" y="4004334"/>
            <a:ext cx="4660900"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5">
            <a:extLst>
              <a:ext uri="{FF2B5EF4-FFF2-40B4-BE49-F238E27FC236}">
                <a16:creationId xmlns:a16="http://schemas.microsoft.com/office/drawing/2014/main" id="{018A6FB8-C1B7-4134-8DA5-700C61D6905E}"/>
              </a:ext>
            </a:extLst>
          </p:cNvPr>
          <p:cNvSpPr txBox="1">
            <a:spLocks/>
          </p:cNvSpPr>
          <p:nvPr/>
        </p:nvSpPr>
        <p:spPr bwMode="auto">
          <a:xfrm>
            <a:off x="457200" y="442913"/>
            <a:ext cx="82200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a:latin typeface="Twinkl" pitchFamily="2" charset="0"/>
              </a:rPr>
              <a:t>Funeral and Sarcophagus</a:t>
            </a:r>
            <a:endParaRPr lang="en-GB" altLang="en-US">
              <a:latin typeface="Twinkl" pitchFamily="2" charset="0"/>
            </a:endParaRPr>
          </a:p>
        </p:txBody>
      </p:sp>
      <p:sp>
        <p:nvSpPr>
          <p:cNvPr id="8" name="Rectangle 7">
            <a:extLst>
              <a:ext uri="{FF2B5EF4-FFF2-40B4-BE49-F238E27FC236}">
                <a16:creationId xmlns:a16="http://schemas.microsoft.com/office/drawing/2014/main" id="{B33934CA-D9C3-4E70-9AB2-A46FB38AAF91}"/>
              </a:ext>
            </a:extLst>
          </p:cNvPr>
          <p:cNvSpPr>
            <a:spLocks noChangeArrowheads="1"/>
          </p:cNvSpPr>
          <p:nvPr/>
        </p:nvSpPr>
        <p:spPr bwMode="auto">
          <a:xfrm>
            <a:off x="755650" y="1533525"/>
            <a:ext cx="7632700"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None/>
            </a:pPr>
            <a:r>
              <a:rPr lang="en-GB" altLang="en-US" sz="3600" dirty="0">
                <a:latin typeface="Twinkl"/>
                <a:cs typeface="Arial"/>
              </a:rPr>
              <a:t>The Mummy was placed in </a:t>
            </a:r>
            <a:r>
              <a:rPr lang="en-GB" altLang="en-US" sz="3600">
                <a:latin typeface="Twinkl"/>
                <a:cs typeface="Arial"/>
              </a:rPr>
              <a:t>an</a:t>
            </a:r>
            <a:r>
              <a:rPr lang="en-GB" altLang="en-US" sz="3600" dirty="0">
                <a:latin typeface="Twinkl"/>
                <a:cs typeface="Arial"/>
              </a:rPr>
              <a:t> elaborate coffin (sometimes even several) and then placed inside a sarcophagus. This was placed in the tomb with the provisions for the afterlife. </a:t>
            </a:r>
          </a:p>
        </p:txBody>
      </p:sp>
      <p:sp>
        <p:nvSpPr>
          <p:cNvPr id="9" name="Rectangle 8">
            <a:extLst>
              <a:ext uri="{FF2B5EF4-FFF2-40B4-BE49-F238E27FC236}">
                <a16:creationId xmlns:a16="http://schemas.microsoft.com/office/drawing/2014/main" id="{494B7BA1-806A-4F15-B73C-E2012A0DF313}"/>
              </a:ext>
            </a:extLst>
          </p:cNvPr>
          <p:cNvSpPr>
            <a:spLocks noChangeArrowheads="1"/>
          </p:cNvSpPr>
          <p:nvPr/>
        </p:nvSpPr>
        <p:spPr bwMode="auto">
          <a:xfrm>
            <a:off x="755650" y="2578100"/>
            <a:ext cx="763270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t">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endParaRPr lang="en-GB" altLang="en-US" sz="1800" dirty="0">
              <a:latin typeface="Twinkl" pitchFamily="2" charset="0"/>
            </a:endParaRPr>
          </a:p>
        </p:txBody>
      </p:sp>
    </p:spTree>
    <p:extLst>
      <p:ext uri="{BB962C8B-B14F-4D97-AF65-F5344CB8AC3E}">
        <p14:creationId xmlns:p14="http://schemas.microsoft.com/office/powerpoint/2010/main" val="400243307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par>
                          <p:cTn id="12" fill="hold" nodeType="afterGroup">
                            <p:stCondLst>
                              <p:cond delay="1000"/>
                            </p:stCondLst>
                            <p:childTnLst>
                              <p:par>
                                <p:cTn id="13" presetID="10" presetClass="entr" presetSubtype="0" fill="hold" grpId="0" nodeType="afterEffect" nodePh="1">
                                  <p:stCondLst>
                                    <p:cond delay="0"/>
                                  </p:stCondLst>
                                  <p:endCondLst>
                                    <p:cond evt="begin" delay="0">
                                      <p:tn val="13"/>
                                    </p:cond>
                                  </p:end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4" ma:contentTypeDescription="Create a new document." ma:contentTypeScope="" ma:versionID="ba1b63a9e1ff75d999e2f67ab495213f">
  <xsd:schema xmlns:xsd="http://www.w3.org/2001/XMLSchema" xmlns:xs="http://www.w3.org/2001/XMLSchema" xmlns:p="http://schemas.microsoft.com/office/2006/metadata/properties" xmlns:ns1="b7193443-4924-4c98-83f1-322a08f13154" xmlns:ns3="933c73ff-1f47-478d-836a-52d41c4c8390" targetNamespace="http://schemas.microsoft.com/office/2006/metadata/properties" ma:root="true" ma:fieldsID="c91e7e43e23402e460c31dec0fb72525" ns1:_="" ns3:_="">
    <xsd:import namespace="b7193443-4924-4c98-83f1-322a08f13154"/>
    <xsd:import namespace="933c73ff-1f47-478d-836a-52d41c4c8390"/>
    <xsd:element name="properties">
      <xsd:complexType>
        <xsd:sequence>
          <xsd:element name="documentManagement">
            <xsd:complexType>
              <xsd:all>
                <xsd:element ref="ns1:Accessed_x0020_by"/>
                <xsd:element ref="ns1:MediaServiceMetadata" minOccurs="0"/>
                <xsd:element ref="ns1:MediaServiceFastMetadata" minOccurs="0"/>
                <xsd:element ref="ns1:MediaServiceDateTaken" minOccurs="0"/>
                <xsd:element ref="ns1:MediaServiceAutoTags" minOccurs="0"/>
                <xsd:element ref="ns1:MediaServiceOCR" minOccurs="0"/>
                <xsd:element ref="ns1:MediaServiceLocation" minOccurs="0"/>
                <xsd:element ref="ns3:SharedWithUsers" minOccurs="0"/>
                <xsd:element ref="ns3:SharedWithDetails" minOccurs="0"/>
                <xsd:element ref="ns1:MediaServiceGenerationTime" minOccurs="0"/>
                <xsd:element ref="ns1:MediaServiceEventHashCode" minOccurs="0"/>
                <xsd:element ref="ns1:MediaServiceAutoKeyPoints" minOccurs="0"/>
                <xsd:element ref="ns1: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Accessed_x0020_by" ma:index="0" ma:displayName="Accessed by" ma:description="Folder opened" ma:format="DateTime" ma:internalName="Accessed_x0020_by" ma:readOnly="fals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hidden="true" ma:internalName="MediaServiceAutoTags" ma:readOnly="true">
      <xsd:simpleType>
        <xsd:restriction base="dms:Text"/>
      </xsd:simpleType>
    </xsd:element>
    <xsd:element name="MediaServiceOCR" ma:index="12" nillable="true" ma:displayName="Extracted Text" ma:hidden="true" ma:internalName="MediaServiceOCR" ma:readOnly="true">
      <xsd:simpleType>
        <xsd:restriction base="dms:Note"/>
      </xsd:simpleType>
    </xsd:element>
    <xsd:element name="MediaServiceLocation" ma:index="13" nillable="true" ma:displayName="Location" ma:hidden="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hidden="true" ma:internalName="MediaServiceKeyPoint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2"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6EA9FF-1208-4836-B2F2-ADBD737C20F0}">
  <ds:schemaRefs>
    <ds:schemaRef ds:uri="http://schemas.microsoft.com/sharepoint/v3/contenttype/forms"/>
  </ds:schemaRefs>
</ds:datastoreItem>
</file>

<file path=customXml/itemProps2.xml><?xml version="1.0" encoding="utf-8"?>
<ds:datastoreItem xmlns:ds="http://schemas.openxmlformats.org/officeDocument/2006/customXml" ds:itemID="{A6FDF11A-2627-4C73-904C-94F520F25C0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2164</TotalTime>
  <Words>1184</Words>
  <Application>Microsoft Office PowerPoint</Application>
  <PresentationFormat>On-screen Show (4:3)</PresentationFormat>
  <Paragraphs>86</Paragraphs>
  <Slides>18</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Calibri</vt:lpstr>
      <vt:lpstr>Twinkl SemiBold</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Alice</cp:lastModifiedBy>
  <cp:revision>346</cp:revision>
  <dcterms:created xsi:type="dcterms:W3CDTF">2012-11-21T10:26:22Z</dcterms:created>
  <dcterms:modified xsi:type="dcterms:W3CDTF">2021-01-04T15:13:53Z</dcterms:modified>
</cp:coreProperties>
</file>