
<file path=[Content_Types].xml><?xml version="1.0" encoding="utf-8"?>
<Types xmlns="http://schemas.openxmlformats.org/package/2006/content-types">
  <Default Extension="bin" ContentType="application/vnd.openxmlformats-officedocument.presentationml.printerSetting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9.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3.xml" ContentType="application/vnd.openxmlformats-officedocument.presentationml.slide+xml"/>
  <Override PartName="/ppt/slides/slide20.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5" r:id="rId3"/>
    <p:sldId id="258" r:id="rId4"/>
    <p:sldId id="270" r:id="rId5"/>
    <p:sldId id="259" r:id="rId6"/>
    <p:sldId id="266" r:id="rId7"/>
    <p:sldId id="267" r:id="rId8"/>
    <p:sldId id="268" r:id="rId9"/>
    <p:sldId id="269" r:id="rId10"/>
    <p:sldId id="261" r:id="rId11"/>
    <p:sldId id="264" r:id="rId12"/>
    <p:sldId id="262" r:id="rId13"/>
    <p:sldId id="271" r:id="rId14"/>
    <p:sldId id="272" r:id="rId15"/>
    <p:sldId id="273" r:id="rId16"/>
    <p:sldId id="274" r:id="rId17"/>
    <p:sldId id="275" r:id="rId18"/>
    <p:sldId id="276" r:id="rId19"/>
    <p:sldId id="277" r:id="rId20"/>
    <p:sldId id="278"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12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8" Type="http://schemas.openxmlformats.org/officeDocument/2006/relationships/slide" Target="slides/slide7.xml"/><Relationship Id="rId21" Type="http://schemas.openxmlformats.org/officeDocument/2006/relationships/slide" Target="slides/slide20.xml"/><Relationship Id="rId3" Type="http://schemas.openxmlformats.org/officeDocument/2006/relationships/slide" Target="slides/slide2.xml"/><Relationship Id="rId25"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7" Type="http://schemas.openxmlformats.org/officeDocument/2006/relationships/slide" Target="slides/slide6.xml"/><Relationship Id="rId20" Type="http://schemas.openxmlformats.org/officeDocument/2006/relationships/slide" Target="slides/slide19.xml"/><Relationship Id="rId16" Type="http://schemas.openxmlformats.org/officeDocument/2006/relationships/slide" Target="slides/slide15.xml"/><Relationship Id="rId2" Type="http://schemas.openxmlformats.org/officeDocument/2006/relationships/slide" Target="slides/slide1.xml"/><Relationship Id="rId29" Type="http://schemas.openxmlformats.org/officeDocument/2006/relationships/customXml" Target="../customXml/item3.xml"/><Relationship Id="rId24" Type="http://schemas.openxmlformats.org/officeDocument/2006/relationships/viewProps" Target="viewProps.xml"/><Relationship Id="rId11"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presProps" Target="presProps.xml"/><Relationship Id="rId15" Type="http://schemas.openxmlformats.org/officeDocument/2006/relationships/slide" Target="slides/slide14.xml"/><Relationship Id="rId5" Type="http://schemas.openxmlformats.org/officeDocument/2006/relationships/slide" Target="slides/slide4.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9" Type="http://schemas.openxmlformats.org/officeDocument/2006/relationships/slide" Target="slides/slide8.xml"/><Relationship Id="rId22" Type="http://schemas.openxmlformats.org/officeDocument/2006/relationships/printerSettings" Target="printerSettings/printerSettings1.bin"/><Relationship Id="rId14" Type="http://schemas.openxmlformats.org/officeDocument/2006/relationships/slide" Target="slides/slide13.xml"/><Relationship Id="rId4" Type="http://schemas.openxmlformats.org/officeDocument/2006/relationships/slide" Target="slides/slide3.xml"/><Relationship Id="rId27"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CECE2562-2979-3740-A48B-7AFAE6918845}" type="datetimeFigureOut">
              <a:rPr lang="en-US" smtClean="0"/>
              <a:t>15/05/20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4110995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ECE2562-2979-3740-A48B-7AFAE6918845}" type="datetimeFigureOut">
              <a:rPr lang="en-US" smtClean="0"/>
              <a:t>15/05/20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2356808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CECE2562-2979-3740-A48B-7AFAE6918845}" type="datetimeFigureOut">
              <a:rPr lang="en-US" smtClean="0"/>
              <a:t>15/05/20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1477537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CECE2562-2979-3740-A48B-7AFAE6918845}" type="datetimeFigureOut">
              <a:rPr lang="en-US" smtClean="0"/>
              <a:t>15/05/20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326996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CECE2562-2979-3740-A48B-7AFAE6918845}" type="datetimeFigureOut">
              <a:rPr lang="en-US" smtClean="0"/>
              <a:t>15/05/20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4062904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CECE2562-2979-3740-A48B-7AFAE6918845}" type="datetimeFigureOut">
              <a:rPr lang="en-US" smtClean="0"/>
              <a:t>15/05/20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2971018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CE2562-2979-3740-A48B-7AFAE6918845}" type="datetimeFigureOut">
              <a:rPr lang="en-US" smtClean="0"/>
              <a:t>15/05/20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4026563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ECE2562-2979-3740-A48B-7AFAE6918845}" type="datetimeFigureOut">
              <a:rPr lang="en-US" smtClean="0"/>
              <a:t>15/05/20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1287237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ECE2562-2979-3740-A48B-7AFAE6918845}" type="datetimeFigureOut">
              <a:rPr lang="en-US" smtClean="0"/>
              <a:t>15/05/20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269855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ECE2562-2979-3740-A48B-7AFAE6918845}" type="datetimeFigureOut">
              <a:rPr lang="en-US" smtClean="0"/>
              <a:t>15/05/20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2953736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ECE2562-2979-3740-A48B-7AFAE6918845}" type="datetimeFigureOut">
              <a:rPr lang="en-US" smtClean="0"/>
              <a:t>15/05/20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130EC-812A-0C41-A5F7-AB070B420BD5}" type="slidenum">
              <a:rPr lang="en-US" smtClean="0"/>
              <a:t>‹#›</a:t>
            </a:fld>
            <a:endParaRPr lang="en-US"/>
          </a:p>
        </p:txBody>
      </p:sp>
    </p:spTree>
    <p:extLst>
      <p:ext uri="{BB962C8B-B14F-4D97-AF65-F5344CB8AC3E}">
        <p14:creationId xmlns:p14="http://schemas.microsoft.com/office/powerpoint/2010/main" val="427468461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CE2562-2979-3740-A48B-7AFAE6918845}" type="datetimeFigureOut">
              <a:rPr lang="en-US" smtClean="0"/>
              <a:t>15/05/20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130EC-812A-0C41-A5F7-AB070B420BD5}" type="slidenum">
              <a:rPr lang="en-US" smtClean="0"/>
              <a:t>‹#›</a:t>
            </a:fld>
            <a:endParaRPr lang="en-US"/>
          </a:p>
        </p:txBody>
      </p:sp>
    </p:spTree>
    <p:extLst>
      <p:ext uri="{BB962C8B-B14F-4D97-AF65-F5344CB8AC3E}">
        <p14:creationId xmlns:p14="http://schemas.microsoft.com/office/powerpoint/2010/main" val="42056155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bbc.co.uk/bitesize/clips/zrpnvcw" TargetMode="Externa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4" Type="http://schemas.openxmlformats.org/officeDocument/2006/relationships/image" Target="../media/image10.jpg"/><Relationship Id="rId5" Type="http://schemas.openxmlformats.org/officeDocument/2006/relationships/image" Target="../media/image11.jpg"/><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jpg"/><Relationship Id="rId5" Type="http://schemas.openxmlformats.org/officeDocument/2006/relationships/image" Target="../media/image16.jpg"/><Relationship Id="rId6" Type="http://schemas.openxmlformats.org/officeDocument/2006/relationships/image" Target="../media/image17.jpg"/><Relationship Id="rId7" Type="http://schemas.openxmlformats.org/officeDocument/2006/relationships/image" Target="../media/image18.jpg"/><Relationship Id="rId1" Type="http://schemas.openxmlformats.org/officeDocument/2006/relationships/slideLayout" Target="../slideLayouts/slideLayout2.xml"/><Relationship Id="rId2"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jpg"/><Relationship Id="rId5" Type="http://schemas.openxmlformats.org/officeDocument/2006/relationships/image" Target="../media/image22.jpg"/><Relationship Id="rId1" Type="http://schemas.openxmlformats.org/officeDocument/2006/relationships/slideLayout" Target="../slideLayouts/slideLayout2.xml"/><Relationship Id="rId2" Type="http://schemas.openxmlformats.org/officeDocument/2006/relationships/image" Target="../media/image1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english-heritage.org.uk/visit/places/lindisfarne-priory/History/viking-rai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2662"/>
            <a:ext cx="7772400" cy="1470025"/>
          </a:xfrm>
        </p:spPr>
        <p:txBody>
          <a:bodyPr/>
          <a:lstStyle/>
          <a:p>
            <a:r>
              <a:rPr lang="en-US" dirty="0" smtClean="0"/>
              <a:t>Viking raids</a:t>
            </a:r>
            <a:endParaRPr lang="en-US" dirty="0"/>
          </a:p>
        </p:txBody>
      </p:sp>
      <p:sp>
        <p:nvSpPr>
          <p:cNvPr id="3" name="Subtitle 2"/>
          <p:cNvSpPr>
            <a:spLocks noGrp="1"/>
          </p:cNvSpPr>
          <p:nvPr>
            <p:ph type="subTitle" idx="1"/>
          </p:nvPr>
        </p:nvSpPr>
        <p:spPr>
          <a:xfrm>
            <a:off x="1371600" y="5619207"/>
            <a:ext cx="6400800" cy="1238793"/>
          </a:xfrm>
        </p:spPr>
        <p:txBody>
          <a:bodyPr/>
          <a:lstStyle/>
          <a:p>
            <a:r>
              <a:rPr lang="en-US" dirty="0" smtClean="0"/>
              <a:t>The success of the Vikings in the British Isles</a:t>
            </a:r>
            <a:endParaRPr lang="en-US" dirty="0"/>
          </a:p>
        </p:txBody>
      </p:sp>
      <p:pic>
        <p:nvPicPr>
          <p:cNvPr id="4" name="Picture 3" descr="f2f0d-viking_ships_by_desisllava-d5gc73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1018394"/>
            <a:ext cx="6134417" cy="4600813"/>
          </a:xfrm>
          <a:prstGeom prst="rect">
            <a:avLst/>
          </a:prstGeom>
        </p:spPr>
      </p:pic>
    </p:spTree>
    <p:extLst>
      <p:ext uri="{BB962C8B-B14F-4D97-AF65-F5344CB8AC3E}">
        <p14:creationId xmlns:p14="http://schemas.microsoft.com/office/powerpoint/2010/main" val="364126406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712"/>
            <a:ext cx="8229600" cy="1143000"/>
          </a:xfrm>
        </p:spPr>
        <p:txBody>
          <a:bodyPr/>
          <a:lstStyle/>
          <a:p>
            <a:r>
              <a:rPr lang="en-US" dirty="0" smtClean="0"/>
              <a:t>The success of the Vikings</a:t>
            </a:r>
            <a:endParaRPr lang="en-US" dirty="0"/>
          </a:p>
        </p:txBody>
      </p:sp>
      <p:pic>
        <p:nvPicPr>
          <p:cNvPr id="4" name="Picture 3" descr="vikingma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7234"/>
            <a:ext cx="6622838" cy="4662478"/>
          </a:xfrm>
          <a:prstGeom prst="rect">
            <a:avLst/>
          </a:prstGeom>
        </p:spPr>
      </p:pic>
      <p:sp>
        <p:nvSpPr>
          <p:cNvPr id="5" name="TextBox 4"/>
          <p:cNvSpPr txBox="1"/>
          <p:nvPr/>
        </p:nvSpPr>
        <p:spPr>
          <a:xfrm>
            <a:off x="6622838" y="1526729"/>
            <a:ext cx="2595582" cy="4801315"/>
          </a:xfrm>
          <a:prstGeom prst="rect">
            <a:avLst/>
          </a:prstGeom>
          <a:noFill/>
        </p:spPr>
        <p:txBody>
          <a:bodyPr wrap="none" rtlCol="0">
            <a:spAutoFit/>
          </a:bodyPr>
          <a:lstStyle/>
          <a:p>
            <a:r>
              <a:rPr lang="en-US" dirty="0" smtClean="0"/>
              <a:t>They were able to travel</a:t>
            </a:r>
          </a:p>
          <a:p>
            <a:r>
              <a:rPr lang="en-US" dirty="0"/>
              <a:t>l</a:t>
            </a:r>
            <a:r>
              <a:rPr lang="en-US" dirty="0" smtClean="0"/>
              <a:t>ong distances to trade,</a:t>
            </a:r>
          </a:p>
          <a:p>
            <a:r>
              <a:rPr lang="en-US" dirty="0"/>
              <a:t>i</a:t>
            </a:r>
            <a:r>
              <a:rPr lang="en-US" dirty="0" smtClean="0"/>
              <a:t>nvade and settle in</a:t>
            </a:r>
          </a:p>
          <a:p>
            <a:r>
              <a:rPr lang="en-US" dirty="0"/>
              <a:t>f</a:t>
            </a:r>
            <a:r>
              <a:rPr lang="en-US" dirty="0" smtClean="0"/>
              <a:t>oreign lands. </a:t>
            </a:r>
          </a:p>
          <a:p>
            <a:endParaRPr lang="en-US" dirty="0"/>
          </a:p>
          <a:p>
            <a:r>
              <a:rPr lang="en-US" dirty="0" smtClean="0"/>
              <a:t>They even made it as far</a:t>
            </a:r>
          </a:p>
          <a:p>
            <a:r>
              <a:rPr lang="en-US" dirty="0"/>
              <a:t>a</a:t>
            </a:r>
            <a:r>
              <a:rPr lang="en-US" dirty="0" smtClean="0"/>
              <a:t>s North America!</a:t>
            </a:r>
          </a:p>
          <a:p>
            <a:endParaRPr lang="en-US" dirty="0"/>
          </a:p>
          <a:p>
            <a:endParaRPr lang="en-US" dirty="0" smtClean="0"/>
          </a:p>
          <a:p>
            <a:r>
              <a:rPr lang="en-US" dirty="0" smtClean="0"/>
              <a:t>As well as the brilliant </a:t>
            </a:r>
          </a:p>
          <a:p>
            <a:r>
              <a:rPr lang="en-US" dirty="0"/>
              <a:t>d</a:t>
            </a:r>
            <a:r>
              <a:rPr lang="en-US" dirty="0" smtClean="0"/>
              <a:t>esign of their ships, they</a:t>
            </a:r>
          </a:p>
          <a:p>
            <a:r>
              <a:rPr lang="en-US" dirty="0" smtClean="0"/>
              <a:t>were capable warriors</a:t>
            </a:r>
          </a:p>
          <a:p>
            <a:r>
              <a:rPr lang="en-US" dirty="0" smtClean="0"/>
              <a:t>Who were willing to </a:t>
            </a:r>
          </a:p>
          <a:p>
            <a:r>
              <a:rPr lang="en-US" dirty="0" smtClean="0"/>
              <a:t>fight to the death. This</a:t>
            </a:r>
          </a:p>
          <a:p>
            <a:r>
              <a:rPr lang="en-US" dirty="0"/>
              <a:t>m</a:t>
            </a:r>
            <a:r>
              <a:rPr lang="en-US" dirty="0" smtClean="0"/>
              <a:t>ade them terrifying</a:t>
            </a:r>
          </a:p>
          <a:p>
            <a:r>
              <a:rPr lang="en-US" dirty="0"/>
              <a:t>a</a:t>
            </a:r>
            <a:r>
              <a:rPr lang="en-US" dirty="0" smtClean="0"/>
              <a:t>dversaries for the Anglo-</a:t>
            </a:r>
          </a:p>
          <a:p>
            <a:r>
              <a:rPr lang="en-US" dirty="0" smtClean="0"/>
              <a:t>Saxons in Britain.</a:t>
            </a:r>
            <a:endParaRPr lang="en-US" dirty="0"/>
          </a:p>
        </p:txBody>
      </p:sp>
    </p:spTree>
    <p:extLst>
      <p:ext uri="{BB962C8B-B14F-4D97-AF65-F5344CB8AC3E}">
        <p14:creationId xmlns:p14="http://schemas.microsoft.com/office/powerpoint/2010/main" val="314514616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Their success in the British Isles</a:t>
            </a:r>
            <a:endParaRPr lang="en-US" dirty="0"/>
          </a:p>
        </p:txBody>
      </p:sp>
      <p:sp>
        <p:nvSpPr>
          <p:cNvPr id="3" name="Content Placeholder 2"/>
          <p:cNvSpPr>
            <a:spLocks noGrp="1"/>
          </p:cNvSpPr>
          <p:nvPr>
            <p:ph idx="1"/>
          </p:nvPr>
        </p:nvSpPr>
        <p:spPr>
          <a:xfrm>
            <a:off x="196254" y="1600200"/>
            <a:ext cx="8686800" cy="4525963"/>
          </a:xfrm>
        </p:spPr>
        <p:txBody>
          <a:bodyPr/>
          <a:lstStyle/>
          <a:p>
            <a:pPr marL="0" indent="0">
              <a:buNone/>
            </a:pPr>
            <a:r>
              <a:rPr lang="en-US" dirty="0" smtClean="0"/>
              <a:t>Watch the video below to find out about the Viking Invasion and settlement of Britain.</a:t>
            </a:r>
          </a:p>
          <a:p>
            <a:pPr marL="0" indent="0">
              <a:buNone/>
            </a:pPr>
            <a:endParaRPr lang="en-US" dirty="0"/>
          </a:p>
          <a:p>
            <a:pPr marL="0" indent="0">
              <a:buNone/>
            </a:pPr>
            <a:r>
              <a:rPr lang="en-US" dirty="0" smtClean="0"/>
              <a:t>https://</a:t>
            </a:r>
            <a:r>
              <a:rPr lang="en-US" dirty="0" err="1" smtClean="0"/>
              <a:t>www.youtube.com</a:t>
            </a:r>
            <a:r>
              <a:rPr lang="en-US" dirty="0" smtClean="0"/>
              <a:t>/</a:t>
            </a:r>
            <a:r>
              <a:rPr lang="en-US" dirty="0" err="1" smtClean="0"/>
              <a:t>watch?v</a:t>
            </a:r>
            <a:r>
              <a:rPr lang="en-US" dirty="0" smtClean="0"/>
              <a:t>=</a:t>
            </a:r>
            <a:r>
              <a:rPr lang="en-US" dirty="0" err="1" smtClean="0"/>
              <a:t>WAjFKzyunrc</a:t>
            </a:r>
            <a:endParaRPr lang="en-US" dirty="0" smtClean="0"/>
          </a:p>
          <a:p>
            <a:pPr marL="0" indent="0">
              <a:buNone/>
            </a:pPr>
            <a:endParaRPr lang="en-US" dirty="0"/>
          </a:p>
        </p:txBody>
      </p:sp>
    </p:spTree>
    <p:extLst>
      <p:ext uri="{BB962C8B-B14F-4D97-AF65-F5344CB8AC3E}">
        <p14:creationId xmlns:p14="http://schemas.microsoft.com/office/powerpoint/2010/main" val="134386316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028" y="351307"/>
            <a:ext cx="8686800" cy="1200404"/>
          </a:xfrm>
        </p:spPr>
        <p:txBody>
          <a:bodyPr/>
          <a:lstStyle/>
          <a:p>
            <a:pPr marL="0" indent="0">
              <a:buNone/>
            </a:pPr>
            <a:r>
              <a:rPr lang="en-US" dirty="0" smtClean="0"/>
              <a:t>We can still see evidence of the Viking settlement in the </a:t>
            </a:r>
            <a:r>
              <a:rPr lang="en-US" dirty="0"/>
              <a:t>B</a:t>
            </a:r>
            <a:r>
              <a:rPr lang="en-US" dirty="0" smtClean="0"/>
              <a:t>ritish Isles today.</a:t>
            </a:r>
            <a:endParaRPr lang="en-US" dirty="0"/>
          </a:p>
        </p:txBody>
      </p:sp>
      <p:sp>
        <p:nvSpPr>
          <p:cNvPr id="4" name="TextBox 3"/>
          <p:cNvSpPr txBox="1"/>
          <p:nvPr/>
        </p:nvSpPr>
        <p:spPr>
          <a:xfrm>
            <a:off x="318028" y="2438236"/>
            <a:ext cx="2865519" cy="3693319"/>
          </a:xfrm>
          <a:prstGeom prst="rect">
            <a:avLst/>
          </a:prstGeom>
          <a:noFill/>
        </p:spPr>
        <p:txBody>
          <a:bodyPr wrap="square" rtlCol="0">
            <a:spAutoFit/>
          </a:bodyPr>
          <a:lstStyle/>
          <a:p>
            <a:r>
              <a:rPr lang="en-US" b="1" u="sng" dirty="0" smtClean="0"/>
              <a:t>Place names ending in:</a:t>
            </a:r>
          </a:p>
          <a:p>
            <a:endParaRPr lang="en-US" dirty="0"/>
          </a:p>
          <a:p>
            <a:r>
              <a:rPr lang="en-US" b="1" dirty="0" smtClean="0"/>
              <a:t>-by  </a:t>
            </a:r>
            <a:r>
              <a:rPr lang="en-US" dirty="0" smtClean="0"/>
              <a:t>e.g. Derby, Grimsby</a:t>
            </a:r>
          </a:p>
          <a:p>
            <a:endParaRPr lang="en-US" dirty="0"/>
          </a:p>
          <a:p>
            <a:r>
              <a:rPr lang="en-US" b="1" dirty="0" smtClean="0"/>
              <a:t>-</a:t>
            </a:r>
            <a:r>
              <a:rPr lang="en-US" b="1" dirty="0" err="1" smtClean="0"/>
              <a:t>thorpe</a:t>
            </a:r>
            <a:r>
              <a:rPr lang="en-US" b="1" dirty="0" smtClean="0"/>
              <a:t> </a:t>
            </a:r>
            <a:r>
              <a:rPr lang="en-US" dirty="0" smtClean="0"/>
              <a:t>e.g. </a:t>
            </a:r>
            <a:r>
              <a:rPr lang="en-US" dirty="0" err="1" smtClean="0"/>
              <a:t>Scunthorpe</a:t>
            </a:r>
            <a:endParaRPr lang="en-US" dirty="0" smtClean="0"/>
          </a:p>
          <a:p>
            <a:endParaRPr lang="en-US" dirty="0"/>
          </a:p>
          <a:p>
            <a:r>
              <a:rPr lang="en-US" b="1" dirty="0" smtClean="0"/>
              <a:t>-</a:t>
            </a:r>
            <a:r>
              <a:rPr lang="en-US" b="1" dirty="0" err="1" smtClean="0"/>
              <a:t>thwaite</a:t>
            </a:r>
            <a:r>
              <a:rPr lang="en-US" b="1" dirty="0" smtClean="0"/>
              <a:t> </a:t>
            </a:r>
            <a:r>
              <a:rPr lang="en-US" dirty="0" smtClean="0"/>
              <a:t>e.g. </a:t>
            </a:r>
            <a:r>
              <a:rPr lang="en-US" dirty="0" err="1" smtClean="0"/>
              <a:t>Lothwaite</a:t>
            </a:r>
            <a:endParaRPr lang="en-US" dirty="0" smtClean="0"/>
          </a:p>
          <a:p>
            <a:endParaRPr lang="en-US" dirty="0"/>
          </a:p>
          <a:p>
            <a:endParaRPr lang="en-US" dirty="0" smtClean="0"/>
          </a:p>
          <a:p>
            <a:endParaRPr lang="en-US" dirty="0"/>
          </a:p>
          <a:p>
            <a:endParaRPr lang="en-US" dirty="0" smtClean="0"/>
          </a:p>
          <a:p>
            <a:endParaRPr lang="en-US" dirty="0"/>
          </a:p>
          <a:p>
            <a:endParaRPr lang="en-US" dirty="0"/>
          </a:p>
        </p:txBody>
      </p:sp>
      <p:sp>
        <p:nvSpPr>
          <p:cNvPr id="5" name="TextBox 4"/>
          <p:cNvSpPr txBox="1"/>
          <p:nvPr/>
        </p:nvSpPr>
        <p:spPr>
          <a:xfrm>
            <a:off x="3183547" y="2407766"/>
            <a:ext cx="3044376" cy="3416320"/>
          </a:xfrm>
          <a:prstGeom prst="rect">
            <a:avLst/>
          </a:prstGeom>
          <a:noFill/>
        </p:spPr>
        <p:txBody>
          <a:bodyPr wrap="square" rtlCol="0">
            <a:spAutoFit/>
          </a:bodyPr>
          <a:lstStyle/>
          <a:p>
            <a:r>
              <a:rPr lang="en-US" b="1" u="sng" dirty="0" smtClean="0"/>
              <a:t>Words in English:</a:t>
            </a:r>
          </a:p>
          <a:p>
            <a:endParaRPr lang="en-US" dirty="0" smtClean="0"/>
          </a:p>
          <a:p>
            <a:r>
              <a:rPr lang="en-US" dirty="0" smtClean="0"/>
              <a:t>Words beginning with </a:t>
            </a:r>
            <a:r>
              <a:rPr lang="en-US" b="1" dirty="0" err="1" smtClean="0"/>
              <a:t>sk</a:t>
            </a:r>
            <a:r>
              <a:rPr lang="en-US" b="1" dirty="0" smtClean="0"/>
              <a:t>- </a:t>
            </a:r>
            <a:r>
              <a:rPr lang="en-US" dirty="0" err="1" smtClean="0"/>
              <a:t>e.g</a:t>
            </a:r>
            <a:r>
              <a:rPr lang="en-US" dirty="0" smtClean="0"/>
              <a:t> sky, skin</a:t>
            </a:r>
          </a:p>
          <a:p>
            <a:endParaRPr lang="en-US" dirty="0"/>
          </a:p>
          <a:p>
            <a:r>
              <a:rPr lang="en-US" dirty="0" smtClean="0"/>
              <a:t>Words related to law, e.g. </a:t>
            </a:r>
            <a:r>
              <a:rPr lang="en-US" dirty="0" err="1" smtClean="0"/>
              <a:t>hustings</a:t>
            </a:r>
            <a:r>
              <a:rPr lang="en-US" dirty="0" smtClean="0"/>
              <a:t>, wrong and law.</a:t>
            </a:r>
          </a:p>
          <a:p>
            <a:endParaRPr lang="en-US" dirty="0"/>
          </a:p>
          <a:p>
            <a:r>
              <a:rPr lang="en-US" dirty="0" smtClean="0"/>
              <a:t>Lots of everyday words, e.g.</a:t>
            </a:r>
          </a:p>
          <a:p>
            <a:r>
              <a:rPr lang="en-US" dirty="0" smtClean="0"/>
              <a:t>Window,  give, dream ,egg., sister, take, get, happy, ill.</a:t>
            </a:r>
            <a:endParaRPr lang="en-US" dirty="0"/>
          </a:p>
          <a:p>
            <a:endParaRPr lang="en-US" dirty="0"/>
          </a:p>
        </p:txBody>
      </p:sp>
      <p:sp>
        <p:nvSpPr>
          <p:cNvPr id="6" name="TextBox 5"/>
          <p:cNvSpPr txBox="1"/>
          <p:nvPr/>
        </p:nvSpPr>
        <p:spPr>
          <a:xfrm>
            <a:off x="7080348" y="2407766"/>
            <a:ext cx="1749197" cy="1200329"/>
          </a:xfrm>
          <a:prstGeom prst="rect">
            <a:avLst/>
          </a:prstGeom>
          <a:noFill/>
        </p:spPr>
        <p:txBody>
          <a:bodyPr wrap="none" rtlCol="0">
            <a:spAutoFit/>
          </a:bodyPr>
          <a:lstStyle/>
          <a:p>
            <a:r>
              <a:rPr lang="en-US" b="1" u="sng" dirty="0" smtClean="0"/>
              <a:t>Viking hoards of </a:t>
            </a:r>
          </a:p>
          <a:p>
            <a:r>
              <a:rPr lang="en-US" b="1" u="sng" dirty="0" smtClean="0"/>
              <a:t>treasure</a:t>
            </a:r>
          </a:p>
          <a:p>
            <a:endParaRPr lang="en-US" b="1" u="sng" dirty="0"/>
          </a:p>
          <a:p>
            <a:r>
              <a:rPr lang="en-US" dirty="0" smtClean="0"/>
              <a:t>E.g. Vale of York</a:t>
            </a:r>
            <a:endParaRPr lang="en-US" dirty="0"/>
          </a:p>
        </p:txBody>
      </p:sp>
      <p:sp>
        <p:nvSpPr>
          <p:cNvPr id="8" name="TextBox 7"/>
          <p:cNvSpPr txBox="1"/>
          <p:nvPr/>
        </p:nvSpPr>
        <p:spPr>
          <a:xfrm>
            <a:off x="318028" y="6223393"/>
            <a:ext cx="4013576" cy="369332"/>
          </a:xfrm>
          <a:prstGeom prst="rect">
            <a:avLst/>
          </a:prstGeom>
          <a:noFill/>
        </p:spPr>
        <p:txBody>
          <a:bodyPr wrap="none" rtlCol="0">
            <a:spAutoFit/>
          </a:bodyPr>
          <a:lstStyle/>
          <a:p>
            <a:r>
              <a:rPr lang="en-US" dirty="0" smtClean="0"/>
              <a:t>How did they go about invading Britain…</a:t>
            </a:r>
            <a:endParaRPr lang="en-US" dirty="0"/>
          </a:p>
        </p:txBody>
      </p:sp>
    </p:spTree>
    <p:extLst>
      <p:ext uri="{BB962C8B-B14F-4D97-AF65-F5344CB8AC3E}">
        <p14:creationId xmlns:p14="http://schemas.microsoft.com/office/powerpoint/2010/main" val="63962409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107"/>
            <a:ext cx="8229600" cy="1143000"/>
          </a:xfrm>
        </p:spPr>
        <p:txBody>
          <a:bodyPr/>
          <a:lstStyle/>
          <a:p>
            <a:r>
              <a:rPr lang="en-US" dirty="0" smtClean="0"/>
              <a:t>Viking raids</a:t>
            </a:r>
            <a:endParaRPr lang="en-US" dirty="0"/>
          </a:p>
        </p:txBody>
      </p:sp>
      <p:sp>
        <p:nvSpPr>
          <p:cNvPr id="3" name="Content Placeholder 2"/>
          <p:cNvSpPr>
            <a:spLocks noGrp="1"/>
          </p:cNvSpPr>
          <p:nvPr>
            <p:ph idx="1"/>
          </p:nvPr>
        </p:nvSpPr>
        <p:spPr>
          <a:xfrm>
            <a:off x="457200" y="1174106"/>
            <a:ext cx="8229600" cy="5296853"/>
          </a:xfrm>
        </p:spPr>
        <p:txBody>
          <a:bodyPr>
            <a:normAutofit fontScale="55000" lnSpcReduction="20000"/>
          </a:bodyPr>
          <a:lstStyle/>
          <a:p>
            <a:pPr marL="0" indent="0">
              <a:buNone/>
            </a:pPr>
            <a:r>
              <a:rPr lang="en-US" sz="4100" dirty="0" smtClean="0"/>
              <a:t>Viking raids were terrifying experiences for the Anglo-Saxons.</a:t>
            </a:r>
          </a:p>
          <a:p>
            <a:pPr marL="0" indent="0">
              <a:buNone/>
            </a:pPr>
            <a:endParaRPr lang="en-US" sz="4100" dirty="0"/>
          </a:p>
          <a:p>
            <a:pPr marL="0" indent="0">
              <a:buNone/>
            </a:pPr>
            <a:r>
              <a:rPr lang="en-US" sz="4100" dirty="0" smtClean="0"/>
              <a:t>The raids nearly always came as a total surprise.</a:t>
            </a:r>
          </a:p>
          <a:p>
            <a:pPr marL="0" indent="0">
              <a:buNone/>
            </a:pPr>
            <a:endParaRPr lang="en-US" sz="4100" dirty="0"/>
          </a:p>
          <a:p>
            <a:pPr marL="0" indent="0">
              <a:buNone/>
            </a:pPr>
            <a:r>
              <a:rPr lang="en-US" sz="4100" dirty="0" smtClean="0"/>
              <a:t>The Vikings would carefully plan their attacks in advance.</a:t>
            </a:r>
          </a:p>
          <a:p>
            <a:pPr marL="0" indent="0">
              <a:buNone/>
            </a:pPr>
            <a:endParaRPr lang="en-US" sz="4100" dirty="0"/>
          </a:p>
          <a:p>
            <a:pPr marL="0" indent="0">
              <a:buNone/>
            </a:pPr>
            <a:r>
              <a:rPr lang="en-US" sz="4100" dirty="0" smtClean="0"/>
              <a:t>The </a:t>
            </a:r>
            <a:r>
              <a:rPr lang="en-US" sz="4100" dirty="0"/>
              <a:t>V</a:t>
            </a:r>
            <a:r>
              <a:rPr lang="en-US" sz="4100" dirty="0" smtClean="0"/>
              <a:t>ikings had the fastest ships of the day, so they were able to suddenly arrive, seemingly out of nowhere, and be close to their targets.</a:t>
            </a:r>
          </a:p>
          <a:p>
            <a:pPr marL="0" indent="0">
              <a:buNone/>
            </a:pPr>
            <a:endParaRPr lang="en-US" sz="4100" dirty="0"/>
          </a:p>
          <a:p>
            <a:pPr marL="0" indent="0">
              <a:buNone/>
            </a:pPr>
            <a:r>
              <a:rPr lang="en-US" sz="4100" dirty="0" smtClean="0"/>
              <a:t>It was difficult for the locals to defend themselves due to the speed of the attacks. </a:t>
            </a:r>
          </a:p>
          <a:p>
            <a:pPr marL="0" indent="0">
              <a:buNone/>
            </a:pPr>
            <a:endParaRPr lang="en-US" sz="4100" dirty="0"/>
          </a:p>
          <a:p>
            <a:pPr marL="0" indent="0">
              <a:buNone/>
            </a:pPr>
            <a:r>
              <a:rPr lang="en-US" sz="4100" dirty="0" smtClean="0"/>
              <a:t>The </a:t>
            </a:r>
            <a:r>
              <a:rPr lang="en-US" sz="4100" dirty="0"/>
              <a:t>V</a:t>
            </a:r>
            <a:r>
              <a:rPr lang="en-US" sz="4100" dirty="0" smtClean="0"/>
              <a:t>ikings stole valuable objects, took people to become slaves, killed people and destroyed buildings.</a:t>
            </a:r>
            <a:endParaRPr lang="en-US" sz="4100"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849625072"/>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897"/>
            <a:ext cx="8229600" cy="1143000"/>
          </a:xfrm>
        </p:spPr>
        <p:txBody>
          <a:bodyPr/>
          <a:lstStyle/>
          <a:p>
            <a:r>
              <a:rPr lang="en-US" dirty="0" smtClean="0"/>
              <a:t>Accounts of the raids</a:t>
            </a:r>
            <a:endParaRPr lang="en-US" dirty="0"/>
          </a:p>
        </p:txBody>
      </p:sp>
      <p:sp>
        <p:nvSpPr>
          <p:cNvPr id="3" name="Content Placeholder 2"/>
          <p:cNvSpPr>
            <a:spLocks noGrp="1"/>
          </p:cNvSpPr>
          <p:nvPr>
            <p:ph idx="1"/>
          </p:nvPr>
        </p:nvSpPr>
        <p:spPr>
          <a:xfrm>
            <a:off x="271819" y="1208897"/>
            <a:ext cx="8414981" cy="2357234"/>
          </a:xfrm>
        </p:spPr>
        <p:txBody>
          <a:bodyPr>
            <a:normAutofit fontScale="70000" lnSpcReduction="20000"/>
          </a:bodyPr>
          <a:lstStyle/>
          <a:p>
            <a:pPr marL="0" indent="0">
              <a:buNone/>
            </a:pPr>
            <a:r>
              <a:rPr lang="en-US" dirty="0"/>
              <a:t>"Here terrible portents came about over the land of </a:t>
            </a:r>
            <a:r>
              <a:rPr lang="en-US" dirty="0" err="1"/>
              <a:t>Northumbria</a:t>
            </a:r>
            <a:r>
              <a:rPr lang="en-US" dirty="0"/>
              <a:t>, and miserably frightened the people: these were immense flashes of lightening, and fiery dragons were seen flying in the air. </a:t>
            </a:r>
            <a:endParaRPr lang="en-US" dirty="0" smtClean="0"/>
          </a:p>
          <a:p>
            <a:pPr marL="0" indent="0">
              <a:buNone/>
            </a:pPr>
            <a:endParaRPr lang="en-US" dirty="0"/>
          </a:p>
          <a:p>
            <a:pPr marL="0" indent="0">
              <a:buNone/>
            </a:pPr>
            <a:r>
              <a:rPr lang="en-US" dirty="0" smtClean="0"/>
              <a:t>A </a:t>
            </a:r>
            <a:r>
              <a:rPr lang="en-US" dirty="0"/>
              <a:t>great famine immediately followed these signs; and a little after that in the same year on 8 June the raiding of heathen men miserably devastated God's church in </a:t>
            </a:r>
            <a:r>
              <a:rPr lang="en-US" dirty="0" err="1"/>
              <a:t>Lindisfarne</a:t>
            </a:r>
            <a:r>
              <a:rPr lang="en-US" dirty="0"/>
              <a:t> island by looting and slaughter." </a:t>
            </a:r>
            <a:endParaRPr lang="en-US" dirty="0" smtClean="0"/>
          </a:p>
          <a:p>
            <a:pPr marL="0" indent="0">
              <a:buNone/>
            </a:pPr>
            <a:endParaRPr lang="en-US" dirty="0"/>
          </a:p>
        </p:txBody>
      </p:sp>
      <p:pic>
        <p:nvPicPr>
          <p:cNvPr id="4" name="Picture 3" descr="viking-raids_grand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6125" y="3427321"/>
            <a:ext cx="4779015" cy="3430679"/>
          </a:xfrm>
          <a:prstGeom prst="rect">
            <a:avLst/>
          </a:prstGeom>
        </p:spPr>
      </p:pic>
    </p:spTree>
    <p:extLst>
      <p:ext uri="{BB962C8B-B14F-4D97-AF65-F5344CB8AC3E}">
        <p14:creationId xmlns:p14="http://schemas.microsoft.com/office/powerpoint/2010/main" val="355877748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897"/>
            <a:ext cx="8229600" cy="1143000"/>
          </a:xfrm>
        </p:spPr>
        <p:txBody>
          <a:bodyPr/>
          <a:lstStyle/>
          <a:p>
            <a:r>
              <a:rPr lang="en-US" dirty="0" smtClean="0"/>
              <a:t>Accounts of the raids</a:t>
            </a:r>
            <a:endParaRPr lang="en-US" dirty="0"/>
          </a:p>
        </p:txBody>
      </p:sp>
      <p:sp>
        <p:nvSpPr>
          <p:cNvPr id="4" name="Content Placeholder 3"/>
          <p:cNvSpPr>
            <a:spLocks noGrp="1"/>
          </p:cNvSpPr>
          <p:nvPr>
            <p:ph idx="1"/>
          </p:nvPr>
        </p:nvSpPr>
        <p:spPr>
          <a:xfrm>
            <a:off x="457200" y="1208896"/>
            <a:ext cx="8229600" cy="2652805"/>
          </a:xfrm>
        </p:spPr>
        <p:txBody>
          <a:bodyPr>
            <a:normAutofit fontScale="70000" lnSpcReduction="20000"/>
          </a:bodyPr>
          <a:lstStyle/>
          <a:p>
            <a:pPr marL="0" indent="0">
              <a:buNone/>
            </a:pPr>
            <a:r>
              <a:rPr lang="en-US" dirty="0"/>
              <a:t>"Lo, it is nearly 350 years that we and our fathers have inhabited this most lovely land, and never before has such terror appeared in Britain as we have now suffered from a pagan race, nor was it thought that such an inroad from the sea could be made. </a:t>
            </a:r>
            <a:endParaRPr lang="en-US" dirty="0" smtClean="0"/>
          </a:p>
          <a:p>
            <a:pPr marL="0" indent="0">
              <a:buNone/>
            </a:pPr>
            <a:endParaRPr lang="en-US" dirty="0"/>
          </a:p>
          <a:p>
            <a:pPr marL="0" indent="0">
              <a:buNone/>
            </a:pPr>
            <a:r>
              <a:rPr lang="en-US" dirty="0" smtClean="0"/>
              <a:t>Behold</a:t>
            </a:r>
            <a:r>
              <a:rPr lang="en-US" dirty="0"/>
              <a:t>, the church of St. Cuthbert spattered with the blood of the priests of God, despoiled of all its ornaments; a place more venerable than all in Britain is given as a prey to pagan peoples." </a:t>
            </a:r>
            <a:endParaRPr lang="en-US" dirty="0" smtClean="0"/>
          </a:p>
          <a:p>
            <a:endParaRPr lang="en-US" dirty="0"/>
          </a:p>
        </p:txBody>
      </p:sp>
      <p:pic>
        <p:nvPicPr>
          <p:cNvPr id="6" name="Picture 5" descr="unnamed-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1419" y="3861701"/>
            <a:ext cx="5371254" cy="2869784"/>
          </a:xfrm>
          <a:prstGeom prst="rect">
            <a:avLst/>
          </a:prstGeom>
        </p:spPr>
      </p:pic>
    </p:spTree>
    <p:extLst>
      <p:ext uri="{BB962C8B-B14F-4D97-AF65-F5344CB8AC3E}">
        <p14:creationId xmlns:p14="http://schemas.microsoft.com/office/powerpoint/2010/main" val="320992292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897"/>
            <a:ext cx="8229600" cy="1143000"/>
          </a:xfrm>
        </p:spPr>
        <p:txBody>
          <a:bodyPr/>
          <a:lstStyle/>
          <a:p>
            <a:r>
              <a:rPr lang="en-US" dirty="0" smtClean="0"/>
              <a:t>Accounts of the raids</a:t>
            </a:r>
            <a:endParaRPr lang="en-US" dirty="0"/>
          </a:p>
        </p:txBody>
      </p:sp>
      <p:sp>
        <p:nvSpPr>
          <p:cNvPr id="3" name="Content Placeholder 2"/>
          <p:cNvSpPr>
            <a:spLocks noGrp="1"/>
          </p:cNvSpPr>
          <p:nvPr>
            <p:ph idx="1"/>
          </p:nvPr>
        </p:nvSpPr>
        <p:spPr>
          <a:xfrm>
            <a:off x="457200" y="1163917"/>
            <a:ext cx="8229600" cy="3308164"/>
          </a:xfrm>
        </p:spPr>
        <p:txBody>
          <a:bodyPr>
            <a:normAutofit fontScale="62500" lnSpcReduction="20000"/>
          </a:bodyPr>
          <a:lstStyle/>
          <a:p>
            <a:pPr marL="0" indent="0">
              <a:buNone/>
            </a:pPr>
            <a:r>
              <a:rPr lang="en-US" dirty="0"/>
              <a:t>"In the same year the pagans from the northern regions came with a naval force to Britain like stinging hornets and spread on all sides like fearful wolves, robbed, tore and slaughtered not only beasts of burden, sheep and oxen, but even priests and deacons, and companies of monks and nuns. </a:t>
            </a:r>
            <a:endParaRPr lang="en-US" dirty="0" smtClean="0"/>
          </a:p>
          <a:p>
            <a:endParaRPr lang="en-US" dirty="0"/>
          </a:p>
          <a:p>
            <a:pPr marL="0" indent="0">
              <a:buNone/>
            </a:pPr>
            <a:r>
              <a:rPr lang="en-US" dirty="0" smtClean="0"/>
              <a:t>And </a:t>
            </a:r>
            <a:r>
              <a:rPr lang="en-US" dirty="0"/>
              <a:t>they came to the church of </a:t>
            </a:r>
            <a:r>
              <a:rPr lang="en-US" dirty="0" err="1"/>
              <a:t>Lindisfarne</a:t>
            </a:r>
            <a:r>
              <a:rPr lang="en-US" dirty="0"/>
              <a:t>, laid everything waste with grievous plundering, trampled the holy places with polluted steps, dug up the altars and seized all the treasures of the holy church. They killed some of the brothers, took some away with them in fetters, many they drove out, naked and loaded with insults, some they drowned in the sea..." </a:t>
            </a:r>
            <a:endParaRPr lang="en-US" dirty="0" smtClean="0"/>
          </a:p>
          <a:p>
            <a:endParaRPr lang="en-US" dirty="0"/>
          </a:p>
        </p:txBody>
      </p:sp>
      <p:pic>
        <p:nvPicPr>
          <p:cNvPr id="5" name="Picture 4" descr="11188896-16x9-larg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9076" y="3983468"/>
            <a:ext cx="5107037" cy="2874532"/>
          </a:xfrm>
          <a:prstGeom prst="rect">
            <a:avLst/>
          </a:prstGeom>
        </p:spPr>
      </p:pic>
    </p:spTree>
    <p:extLst>
      <p:ext uri="{BB962C8B-B14F-4D97-AF65-F5344CB8AC3E}">
        <p14:creationId xmlns:p14="http://schemas.microsoft.com/office/powerpoint/2010/main" val="36571590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Accounts of the raids</a:t>
            </a:r>
            <a:endParaRPr lang="en-US" dirty="0"/>
          </a:p>
        </p:txBody>
      </p:sp>
      <p:sp>
        <p:nvSpPr>
          <p:cNvPr id="4" name="Content Placeholder 3"/>
          <p:cNvSpPr>
            <a:spLocks noGrp="1"/>
          </p:cNvSpPr>
          <p:nvPr>
            <p:ph idx="1"/>
          </p:nvPr>
        </p:nvSpPr>
        <p:spPr>
          <a:xfrm>
            <a:off x="457200" y="1226148"/>
            <a:ext cx="8229600" cy="1591851"/>
          </a:xfrm>
        </p:spPr>
        <p:txBody>
          <a:bodyPr>
            <a:normAutofit fontScale="92500" lnSpcReduction="20000"/>
          </a:bodyPr>
          <a:lstStyle/>
          <a:p>
            <a:pPr marL="0" indent="0">
              <a:buNone/>
            </a:pPr>
            <a:r>
              <a:rPr lang="en-US" dirty="0" smtClean="0"/>
              <a:t>The Vikings "burned and demolished, killed abbots and monks and all that they found there, brought it about so that what was earlier very rich was as it were nothing."</a:t>
            </a:r>
          </a:p>
          <a:p>
            <a:endParaRPr lang="en-US" dirty="0"/>
          </a:p>
        </p:txBody>
      </p:sp>
      <p:pic>
        <p:nvPicPr>
          <p:cNvPr id="6" name="Picture 5" descr="840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876" y="2952865"/>
            <a:ext cx="7473942" cy="3905135"/>
          </a:xfrm>
          <a:prstGeom prst="rect">
            <a:avLst/>
          </a:prstGeom>
        </p:spPr>
      </p:pic>
    </p:spTree>
    <p:extLst>
      <p:ext uri="{BB962C8B-B14F-4D97-AF65-F5344CB8AC3E}">
        <p14:creationId xmlns:p14="http://schemas.microsoft.com/office/powerpoint/2010/main" val="217566523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828" y="191346"/>
            <a:ext cx="8229600" cy="1143000"/>
          </a:xfrm>
        </p:spPr>
        <p:txBody>
          <a:bodyPr>
            <a:normAutofit fontScale="90000"/>
          </a:bodyPr>
          <a:lstStyle/>
          <a:p>
            <a:r>
              <a:rPr lang="en-US" dirty="0" smtClean="0"/>
              <a:t>Raids on monasteries</a:t>
            </a:r>
            <a:br>
              <a:rPr lang="en-US" dirty="0" smtClean="0"/>
            </a:br>
            <a:endParaRPr lang="en-US" dirty="0"/>
          </a:p>
        </p:txBody>
      </p:sp>
      <p:sp>
        <p:nvSpPr>
          <p:cNvPr id="3" name="Content Placeholder 2"/>
          <p:cNvSpPr>
            <a:spLocks noGrp="1"/>
          </p:cNvSpPr>
          <p:nvPr>
            <p:ph idx="1"/>
          </p:nvPr>
        </p:nvSpPr>
        <p:spPr>
          <a:xfrm>
            <a:off x="4377993" y="1170431"/>
            <a:ext cx="4439435" cy="5544060"/>
          </a:xfrm>
        </p:spPr>
        <p:txBody>
          <a:bodyPr>
            <a:normAutofit fontScale="55000" lnSpcReduction="20000"/>
          </a:bodyPr>
          <a:lstStyle/>
          <a:p>
            <a:pPr marL="0" indent="0">
              <a:buNone/>
            </a:pPr>
            <a:endParaRPr lang="en-US" dirty="0" smtClean="0"/>
          </a:p>
          <a:p>
            <a:pPr marL="0" indent="0">
              <a:buNone/>
            </a:pPr>
            <a:r>
              <a:rPr lang="en-US" dirty="0" smtClean="0"/>
              <a:t>Some of the first Viking raids reported in Western Europe were on monasteries in the British Isles.</a:t>
            </a:r>
          </a:p>
          <a:p>
            <a:pPr marL="0" indent="0">
              <a:buNone/>
            </a:pPr>
            <a:endParaRPr lang="en-US" dirty="0"/>
          </a:p>
          <a:p>
            <a:pPr marL="0" indent="0">
              <a:buNone/>
            </a:pPr>
            <a:r>
              <a:rPr lang="en-US" dirty="0" smtClean="0"/>
              <a:t>One famous example is </a:t>
            </a:r>
            <a:r>
              <a:rPr lang="en-US" dirty="0" err="1" smtClean="0"/>
              <a:t>Lindisfarne</a:t>
            </a:r>
            <a:r>
              <a:rPr lang="en-US" dirty="0" smtClean="0"/>
              <a:t>- a monastery that was victim of a terrible Viking raid in 793 AD. </a:t>
            </a:r>
            <a:r>
              <a:rPr lang="en-US" dirty="0" err="1" smtClean="0"/>
              <a:t>Lindisfarne</a:t>
            </a:r>
            <a:r>
              <a:rPr lang="en-US" dirty="0" smtClean="0"/>
              <a:t> was a very important religious site to the Anglo-Saxons, making this attack particularly upsetting.</a:t>
            </a:r>
          </a:p>
          <a:p>
            <a:pPr marL="0" indent="0">
              <a:buNone/>
            </a:pPr>
            <a:endParaRPr lang="en-US" dirty="0" smtClean="0"/>
          </a:p>
          <a:p>
            <a:pPr marL="0" indent="0">
              <a:buNone/>
            </a:pPr>
            <a:r>
              <a:rPr lang="en-US" dirty="0" smtClean="0"/>
              <a:t>Watch the videos to find out more about </a:t>
            </a:r>
            <a:r>
              <a:rPr lang="en-US" dirty="0" err="1" smtClean="0"/>
              <a:t>Lindisfarne</a:t>
            </a:r>
            <a:r>
              <a:rPr lang="en-US" dirty="0" smtClean="0"/>
              <a:t>.</a:t>
            </a:r>
          </a:p>
          <a:p>
            <a:pPr marL="0" indent="0">
              <a:buNone/>
            </a:pPr>
            <a:endParaRPr lang="en-US" dirty="0"/>
          </a:p>
          <a:p>
            <a:pPr marL="0" indent="0">
              <a:buNone/>
            </a:pPr>
            <a:r>
              <a:rPr lang="en-US" dirty="0" smtClean="0">
                <a:hlinkClick r:id="rId2"/>
              </a:rPr>
              <a:t>https://www.bbc.co.uk/bitesize/clips/zrpnvcw</a:t>
            </a:r>
            <a:endParaRPr lang="en-US" dirty="0" smtClean="0"/>
          </a:p>
          <a:p>
            <a:pPr marL="0" indent="0">
              <a:buNone/>
            </a:pPr>
            <a:endParaRPr lang="en-US" dirty="0"/>
          </a:p>
          <a:p>
            <a:pPr marL="0" indent="0">
              <a:buNone/>
            </a:pPr>
            <a:r>
              <a:rPr lang="en-US" dirty="0" smtClean="0"/>
              <a:t>https://</a:t>
            </a:r>
            <a:r>
              <a:rPr lang="en-US" dirty="0" err="1" smtClean="0"/>
              <a:t>www.youtube.com</a:t>
            </a:r>
            <a:r>
              <a:rPr lang="en-US" dirty="0" smtClean="0"/>
              <a:t>/</a:t>
            </a:r>
            <a:r>
              <a:rPr lang="en-US" dirty="0" err="1" smtClean="0"/>
              <a:t>watch?time_continue</a:t>
            </a:r>
            <a:r>
              <a:rPr lang="en-US" dirty="0" smtClean="0"/>
              <a:t>=271&amp;v=rS3YfhAiXHU&amp;feature=</a:t>
            </a:r>
            <a:r>
              <a:rPr lang="en-US" dirty="0" err="1" smtClean="0"/>
              <a:t>emb_title</a:t>
            </a:r>
            <a:endParaRPr lang="en-US" dirty="0"/>
          </a:p>
          <a:p>
            <a:pPr marL="0" indent="0">
              <a:buNone/>
            </a:pPr>
            <a:endParaRPr lang="en-US" dirty="0"/>
          </a:p>
        </p:txBody>
      </p:sp>
      <p:pic>
        <p:nvPicPr>
          <p:cNvPr id="6" name="Picture 5" descr="65252483fb53d41720ae07be1210d886.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4346"/>
            <a:ext cx="4227286" cy="5523654"/>
          </a:xfrm>
          <a:prstGeom prst="rect">
            <a:avLst/>
          </a:prstGeom>
        </p:spPr>
      </p:pic>
    </p:spTree>
    <p:extLst>
      <p:ext uri="{BB962C8B-B14F-4D97-AF65-F5344CB8AC3E}">
        <p14:creationId xmlns:p14="http://schemas.microsoft.com/office/powerpoint/2010/main" val="702154918"/>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767" y="0"/>
            <a:ext cx="8229600" cy="1143000"/>
          </a:xfrm>
        </p:spPr>
        <p:txBody>
          <a:bodyPr/>
          <a:lstStyle/>
          <a:p>
            <a:r>
              <a:rPr lang="en-US" dirty="0" smtClean="0"/>
              <a:t>Why did they invade monasteries?</a:t>
            </a:r>
            <a:endParaRPr lang="en-US" dirty="0"/>
          </a:p>
        </p:txBody>
      </p:sp>
      <p:sp>
        <p:nvSpPr>
          <p:cNvPr id="5" name="Content Placeholder 2"/>
          <p:cNvSpPr>
            <a:spLocks noGrp="1"/>
          </p:cNvSpPr>
          <p:nvPr>
            <p:ph idx="1"/>
          </p:nvPr>
        </p:nvSpPr>
        <p:spPr>
          <a:xfrm>
            <a:off x="457200" y="1469678"/>
            <a:ext cx="8229600" cy="5018677"/>
          </a:xfrm>
        </p:spPr>
        <p:txBody>
          <a:bodyPr/>
          <a:lstStyle/>
          <a:p>
            <a:pPr marL="0" indent="0">
              <a:buNone/>
            </a:pPr>
            <a:r>
              <a:rPr lang="en-US" dirty="0" smtClean="0"/>
              <a:t>Monasteries were wealthy and contained valuable items such as silver and gold.</a:t>
            </a:r>
          </a:p>
          <a:p>
            <a:pPr marL="0" indent="0">
              <a:buNone/>
            </a:pPr>
            <a:endParaRPr lang="en-US" dirty="0"/>
          </a:p>
          <a:p>
            <a:pPr marL="0" indent="0">
              <a:buNone/>
            </a:pPr>
            <a:r>
              <a:rPr lang="en-US" dirty="0" smtClean="0"/>
              <a:t>They were not very well protected- monks did not have weapons.</a:t>
            </a:r>
          </a:p>
          <a:p>
            <a:pPr marL="0" indent="0">
              <a:buNone/>
            </a:pPr>
            <a:endParaRPr lang="en-US" dirty="0"/>
          </a:p>
          <a:p>
            <a:pPr marL="0" indent="0">
              <a:buNone/>
            </a:pPr>
            <a:r>
              <a:rPr lang="en-US" dirty="0" smtClean="0"/>
              <a:t>The Vikings were not Christians, they were pagans, so monasteries were not sacred or important places to them.</a:t>
            </a:r>
            <a:endParaRPr lang="en-US" dirty="0"/>
          </a:p>
        </p:txBody>
      </p:sp>
    </p:spTree>
    <p:extLst>
      <p:ext uri="{BB962C8B-B14F-4D97-AF65-F5344CB8AC3E}">
        <p14:creationId xmlns:p14="http://schemas.microsoft.com/office/powerpoint/2010/main" val="396573288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Viking treasures</a:t>
            </a:r>
            <a:endParaRPr lang="en-US" dirty="0"/>
          </a:p>
        </p:txBody>
      </p:sp>
      <p:sp>
        <p:nvSpPr>
          <p:cNvPr id="3" name="Content Placeholder 2"/>
          <p:cNvSpPr>
            <a:spLocks noGrp="1"/>
          </p:cNvSpPr>
          <p:nvPr>
            <p:ph idx="1"/>
          </p:nvPr>
        </p:nvSpPr>
        <p:spPr>
          <a:xfrm>
            <a:off x="457200" y="1143000"/>
            <a:ext cx="8229600" cy="5715000"/>
          </a:xfrm>
        </p:spPr>
        <p:txBody>
          <a:bodyPr>
            <a:normAutofit fontScale="70000" lnSpcReduction="20000"/>
          </a:bodyPr>
          <a:lstStyle/>
          <a:p>
            <a:pPr marL="0" indent="0">
              <a:buNone/>
            </a:pPr>
            <a:r>
              <a:rPr lang="en-US" dirty="0" smtClean="0"/>
              <a:t>Various hoards of Viking treasure have  been found.</a:t>
            </a:r>
          </a:p>
          <a:p>
            <a:pPr marL="0" indent="0">
              <a:buNone/>
            </a:pPr>
            <a:endParaRPr lang="en-US" dirty="0" smtClean="0"/>
          </a:p>
          <a:p>
            <a:pPr marL="0" indent="0">
              <a:buNone/>
            </a:pPr>
            <a:r>
              <a:rPr lang="en-US" dirty="0" smtClean="0"/>
              <a:t>The Vale of York hoard is one of the most important Viking discoveries ever made in Britain.</a:t>
            </a:r>
          </a:p>
          <a:p>
            <a:pPr marL="0" indent="0">
              <a:buNone/>
            </a:pPr>
            <a:endParaRPr lang="en-US" dirty="0"/>
          </a:p>
          <a:p>
            <a:pPr marL="0" indent="0">
              <a:buNone/>
            </a:pPr>
            <a:r>
              <a:rPr lang="en-US" dirty="0" smtClean="0"/>
              <a:t>It contained a mixture of different precious metal objects including coins, </a:t>
            </a:r>
            <a:r>
              <a:rPr lang="en-US" dirty="0" err="1" smtClean="0"/>
              <a:t>jewellery</a:t>
            </a:r>
            <a:r>
              <a:rPr lang="en-US" dirty="0" smtClean="0"/>
              <a:t>, complete ornaments and chopped up fragments of silver.</a:t>
            </a:r>
          </a:p>
          <a:p>
            <a:pPr marL="0" indent="0">
              <a:buNone/>
            </a:pPr>
            <a:endParaRPr lang="en-US" dirty="0"/>
          </a:p>
          <a:p>
            <a:pPr marL="0" indent="0">
              <a:buNone/>
            </a:pPr>
            <a:r>
              <a:rPr lang="en-US" dirty="0" smtClean="0"/>
              <a:t>This hoard also contained objects from all over the world, including Afghanistan, Ireland, Russia and Scandinavia. This shows how far the Vikings travelled to trade and steal.</a:t>
            </a:r>
          </a:p>
          <a:p>
            <a:pPr marL="0" indent="0">
              <a:buNone/>
            </a:pPr>
            <a:endParaRPr lang="en-US" dirty="0"/>
          </a:p>
          <a:p>
            <a:pPr marL="0" indent="0">
              <a:buNone/>
            </a:pPr>
            <a:r>
              <a:rPr lang="en-US" dirty="0" smtClean="0"/>
              <a:t>Remember, there were no banks in Viking times so people buried their treasure in holes in the ground. If the Viking forgot where they hid it or died, then the treasure could stay in the ground for centuries!</a:t>
            </a:r>
            <a:endParaRPr lang="en-US" dirty="0"/>
          </a:p>
          <a:p>
            <a:pPr marL="0" indent="0">
              <a:buNone/>
            </a:pPr>
            <a:endParaRPr lang="en-US" dirty="0"/>
          </a:p>
        </p:txBody>
      </p:sp>
    </p:spTree>
    <p:extLst>
      <p:ext uri="{BB962C8B-B14F-4D97-AF65-F5344CB8AC3E}">
        <p14:creationId xmlns:p14="http://schemas.microsoft.com/office/powerpoint/2010/main" val="269113184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6821" y="333169"/>
            <a:ext cx="3422204" cy="1143000"/>
          </a:xfrm>
        </p:spPr>
        <p:txBody>
          <a:bodyPr/>
          <a:lstStyle/>
          <a:p>
            <a:r>
              <a:rPr lang="en-US" dirty="0" smtClean="0"/>
              <a:t>Vale of York</a:t>
            </a:r>
            <a:endParaRPr lang="en-US" dirty="0"/>
          </a:p>
        </p:txBody>
      </p:sp>
      <p:pic>
        <p:nvPicPr>
          <p:cNvPr id="4" name="Picture 3" descr="VoY-Hoard-Dog-Roundel-Crop-YORYM_2009_55_1-1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426826"/>
            <a:ext cx="3424168" cy="3431174"/>
          </a:xfrm>
          <a:prstGeom prst="rect">
            <a:avLst/>
          </a:prstGeom>
        </p:spPr>
      </p:pic>
      <p:pic>
        <p:nvPicPr>
          <p:cNvPr id="5" name="Picture 4" descr="VoY-Hoard-Arabic-Dirham-YORYM_2009_55_685-5-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4702" y="3426826"/>
            <a:ext cx="3431174" cy="3431174"/>
          </a:xfrm>
          <a:prstGeom prst="rect">
            <a:avLst/>
          </a:prstGeom>
        </p:spPr>
      </p:pic>
      <p:pic>
        <p:nvPicPr>
          <p:cNvPr id="6" name="Picture 5" descr="VoY-Hoard-Gold-armring-crop-YORYM_2009_55_2-6.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6197" y="469667"/>
            <a:ext cx="2825290" cy="2825290"/>
          </a:xfrm>
          <a:prstGeom prst="rect">
            <a:avLst/>
          </a:prstGeom>
        </p:spPr>
      </p:pic>
      <p:pic>
        <p:nvPicPr>
          <p:cNvPr id="7" name="Picture 6" descr="VoY-Hoard-Hacksilver-group-crop.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564" y="1022524"/>
            <a:ext cx="2333257" cy="2333257"/>
          </a:xfrm>
          <a:prstGeom prst="rect">
            <a:avLst/>
          </a:prstGeom>
        </p:spPr>
      </p:pic>
    </p:spTree>
    <p:extLst>
      <p:ext uri="{BB962C8B-B14F-4D97-AF65-F5344CB8AC3E}">
        <p14:creationId xmlns:p14="http://schemas.microsoft.com/office/powerpoint/2010/main" val="2676030901"/>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3560"/>
            <a:ext cx="8229600" cy="1143000"/>
          </a:xfrm>
        </p:spPr>
        <p:txBody>
          <a:bodyPr>
            <a:normAutofit fontScale="90000"/>
          </a:bodyPr>
          <a:lstStyle/>
          <a:p>
            <a:r>
              <a:rPr lang="en-US" dirty="0" smtClean="0"/>
              <a:t>Other </a:t>
            </a:r>
            <a:r>
              <a:rPr lang="en-US" dirty="0"/>
              <a:t>V</a:t>
            </a:r>
            <a:r>
              <a:rPr lang="en-US" dirty="0" smtClean="0"/>
              <a:t>iking artifacts found in hoards</a:t>
            </a:r>
            <a:endParaRPr lang="en-US" dirty="0"/>
          </a:p>
        </p:txBody>
      </p:sp>
      <p:pic>
        <p:nvPicPr>
          <p:cNvPr id="4" name="Picture 3" descr="FIg. 1 Vale of York hoar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507" y="1345368"/>
            <a:ext cx="7342018" cy="5512632"/>
          </a:xfrm>
          <a:prstGeom prst="rect">
            <a:avLst/>
          </a:prstGeom>
        </p:spPr>
      </p:pic>
    </p:spTree>
    <p:extLst>
      <p:ext uri="{BB962C8B-B14F-4D97-AF65-F5344CB8AC3E}">
        <p14:creationId xmlns:p14="http://schemas.microsoft.com/office/powerpoint/2010/main" val="185652145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107"/>
            <a:ext cx="8229600" cy="1143000"/>
          </a:xfrm>
        </p:spPr>
        <p:txBody>
          <a:bodyPr/>
          <a:lstStyle/>
          <a:p>
            <a:r>
              <a:rPr lang="en-US" dirty="0" smtClean="0"/>
              <a:t>Viking </a:t>
            </a:r>
            <a:r>
              <a:rPr lang="en-US" dirty="0" err="1" smtClean="0"/>
              <a:t>jewellery</a:t>
            </a:r>
            <a:endParaRPr lang="en-US" dirty="0"/>
          </a:p>
        </p:txBody>
      </p:sp>
      <p:pic>
        <p:nvPicPr>
          <p:cNvPr id="4" name="Picture 3" descr="Closeup-of-some-pendants..-Photo-Credit-640x48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805" y="1040056"/>
            <a:ext cx="3671808" cy="2753856"/>
          </a:xfrm>
          <a:prstGeom prst="rect">
            <a:avLst/>
          </a:prstGeom>
        </p:spPr>
      </p:pic>
      <p:pic>
        <p:nvPicPr>
          <p:cNvPr id="5" name="Picture 4" descr="88faa2a2c91cea450611cc4f47619d3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9377" y="1174107"/>
            <a:ext cx="2619805" cy="2619805"/>
          </a:xfrm>
          <a:prstGeom prst="rect">
            <a:avLst/>
          </a:prstGeom>
        </p:spPr>
      </p:pic>
      <p:sp>
        <p:nvSpPr>
          <p:cNvPr id="6" name="TextBox 5"/>
          <p:cNvSpPr txBox="1"/>
          <p:nvPr/>
        </p:nvSpPr>
        <p:spPr>
          <a:xfrm>
            <a:off x="445034" y="6314405"/>
            <a:ext cx="8698966" cy="523220"/>
          </a:xfrm>
          <a:prstGeom prst="rect">
            <a:avLst/>
          </a:prstGeom>
          <a:noFill/>
        </p:spPr>
        <p:txBody>
          <a:bodyPr wrap="none" rtlCol="0">
            <a:spAutoFit/>
          </a:bodyPr>
          <a:lstStyle/>
          <a:p>
            <a:r>
              <a:rPr lang="en-US" sz="2800" dirty="0" smtClean="0"/>
              <a:t>They stole and made </a:t>
            </a:r>
            <a:r>
              <a:rPr lang="en-US" sz="2800" dirty="0" err="1" smtClean="0"/>
              <a:t>jewellery</a:t>
            </a:r>
            <a:r>
              <a:rPr lang="en-US" sz="2800" dirty="0" smtClean="0"/>
              <a:t>. These were prized objects.</a:t>
            </a:r>
            <a:endParaRPr lang="en-US" sz="2800" dirty="0"/>
          </a:p>
        </p:txBody>
      </p:sp>
      <p:pic>
        <p:nvPicPr>
          <p:cNvPr id="8" name="Picture 7" descr="MA_00689364_lnmfhd.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9183" y="1174107"/>
            <a:ext cx="2644817" cy="2702672"/>
          </a:xfrm>
          <a:prstGeom prst="rect">
            <a:avLst/>
          </a:prstGeom>
        </p:spPr>
      </p:pic>
      <p:pic>
        <p:nvPicPr>
          <p:cNvPr id="9" name="Picture 8" descr="MA_00565677_gybh0o.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2805" y="3876779"/>
            <a:ext cx="2435500" cy="2175037"/>
          </a:xfrm>
          <a:prstGeom prst="rect">
            <a:avLst/>
          </a:prstGeom>
        </p:spPr>
      </p:pic>
      <p:pic>
        <p:nvPicPr>
          <p:cNvPr id="10" name="Picture 9" descr="Viking-neck-ring.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08036" y="4044601"/>
            <a:ext cx="2103783" cy="2007216"/>
          </a:xfrm>
          <a:prstGeom prst="rect">
            <a:avLst/>
          </a:prstGeom>
        </p:spPr>
      </p:pic>
      <p:pic>
        <p:nvPicPr>
          <p:cNvPr id="11" name="Picture 10" descr="maxresdefault.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31463" y="4044601"/>
            <a:ext cx="3312537" cy="1863302"/>
          </a:xfrm>
          <a:prstGeom prst="rect">
            <a:avLst/>
          </a:prstGeom>
        </p:spPr>
      </p:pic>
    </p:spTree>
    <p:extLst>
      <p:ext uri="{BB962C8B-B14F-4D97-AF65-F5344CB8AC3E}">
        <p14:creationId xmlns:p14="http://schemas.microsoft.com/office/powerpoint/2010/main" val="197518486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Viking weapons</a:t>
            </a:r>
            <a:endParaRPr lang="en-US" dirty="0"/>
          </a:p>
        </p:txBody>
      </p:sp>
      <p:pic>
        <p:nvPicPr>
          <p:cNvPr id="4" name="Picture 3" descr="csm_Guldhorn_bersaerk_2_b36ddfea99_211df4359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30788"/>
            <a:ext cx="3546136" cy="2174273"/>
          </a:xfrm>
          <a:prstGeom prst="rect">
            <a:avLst/>
          </a:prstGeom>
        </p:spPr>
      </p:pic>
      <p:pic>
        <p:nvPicPr>
          <p:cNvPr id="5" name="Picture 4" descr="csm_Oekse_AN00728935_002_d0eef08897_84784c192f.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0" y="1365453"/>
            <a:ext cx="3810000" cy="3200400"/>
          </a:xfrm>
          <a:prstGeom prst="rect">
            <a:avLst/>
          </a:prstGeom>
        </p:spPr>
      </p:pic>
      <p:pic>
        <p:nvPicPr>
          <p:cNvPr id="6" name="Picture 5" descr="csm_Gjermundbu_645_3718800185_5c141b672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583380"/>
            <a:ext cx="2175827" cy="3274619"/>
          </a:xfrm>
          <a:prstGeom prst="rect">
            <a:avLst/>
          </a:prstGeom>
        </p:spPr>
      </p:pic>
      <p:pic>
        <p:nvPicPr>
          <p:cNvPr id="7" name="Picture 6" descr="csm_credit_NATMUS_NM_I_C3118_svaerd_a52fdee956_a9daa2279c.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3175" y="4734028"/>
            <a:ext cx="6143625" cy="1943100"/>
          </a:xfrm>
          <a:prstGeom prst="rect">
            <a:avLst/>
          </a:prstGeom>
        </p:spPr>
      </p:pic>
    </p:spTree>
    <p:extLst>
      <p:ext uri="{BB962C8B-B14F-4D97-AF65-F5344CB8AC3E}">
        <p14:creationId xmlns:p14="http://schemas.microsoft.com/office/powerpoint/2010/main" val="114181490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task- newspaper report</a:t>
            </a:r>
            <a:endParaRPr lang="en-US" dirty="0"/>
          </a:p>
        </p:txBody>
      </p:sp>
      <p:sp>
        <p:nvSpPr>
          <p:cNvPr id="3" name="Content Placeholder 2"/>
          <p:cNvSpPr>
            <a:spLocks noGrp="1"/>
          </p:cNvSpPr>
          <p:nvPr>
            <p:ph idx="1"/>
          </p:nvPr>
        </p:nvSpPr>
        <p:spPr>
          <a:xfrm>
            <a:off x="457200" y="1417638"/>
            <a:ext cx="8229600" cy="5108611"/>
          </a:xfrm>
        </p:spPr>
        <p:txBody>
          <a:bodyPr>
            <a:normAutofit lnSpcReduction="10000"/>
          </a:bodyPr>
          <a:lstStyle/>
          <a:p>
            <a:r>
              <a:rPr lang="en-US" dirty="0" smtClean="0"/>
              <a:t>Write a report detailing the Viking raid on </a:t>
            </a:r>
            <a:r>
              <a:rPr lang="en-US" dirty="0" err="1" smtClean="0"/>
              <a:t>Lindisfarne</a:t>
            </a:r>
            <a:r>
              <a:rPr lang="en-US" dirty="0" smtClean="0"/>
              <a:t> monastery.</a:t>
            </a:r>
          </a:p>
          <a:p>
            <a:endParaRPr lang="en-US" dirty="0"/>
          </a:p>
          <a:p>
            <a:r>
              <a:rPr lang="en-US" dirty="0" smtClean="0"/>
              <a:t>This newspaper report needs to explain what happened at </a:t>
            </a:r>
            <a:r>
              <a:rPr lang="en-US" dirty="0" err="1" smtClean="0"/>
              <a:t>Lindisfarne</a:t>
            </a:r>
            <a:r>
              <a:rPr lang="en-US" dirty="0" smtClean="0"/>
              <a:t> and CONVINCE the Anglo-Saxons of the dangers posed by the Vikings.</a:t>
            </a:r>
          </a:p>
          <a:p>
            <a:endParaRPr lang="en-US" dirty="0"/>
          </a:p>
          <a:p>
            <a:r>
              <a:rPr lang="en-US" dirty="0" smtClean="0"/>
              <a:t>The Anglo-Saxons must act now to protect themselves from the threat of the Vikings!</a:t>
            </a:r>
            <a:endParaRPr lang="en-US" dirty="0"/>
          </a:p>
        </p:txBody>
      </p:sp>
    </p:spTree>
    <p:extLst>
      <p:ext uri="{BB962C8B-B14F-4D97-AF65-F5344CB8AC3E}">
        <p14:creationId xmlns:p14="http://schemas.microsoft.com/office/powerpoint/2010/main" val="118775449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Include</a:t>
            </a:r>
            <a:endParaRPr lang="en-US" dirty="0"/>
          </a:p>
        </p:txBody>
      </p:sp>
      <p:sp>
        <p:nvSpPr>
          <p:cNvPr id="3" name="Content Placeholder 2"/>
          <p:cNvSpPr>
            <a:spLocks noGrp="1"/>
          </p:cNvSpPr>
          <p:nvPr>
            <p:ph idx="1"/>
          </p:nvPr>
        </p:nvSpPr>
        <p:spPr>
          <a:xfrm>
            <a:off x="457200" y="1600200"/>
            <a:ext cx="8229600" cy="4992525"/>
          </a:xfrm>
        </p:spPr>
        <p:txBody>
          <a:bodyPr>
            <a:normAutofit fontScale="77500" lnSpcReduction="20000"/>
          </a:bodyPr>
          <a:lstStyle/>
          <a:p>
            <a:r>
              <a:rPr lang="en-US" dirty="0" smtClean="0"/>
              <a:t>A description of the sudden arrival of the Viking ships.</a:t>
            </a:r>
          </a:p>
          <a:p>
            <a:endParaRPr lang="en-US" dirty="0" smtClean="0"/>
          </a:p>
          <a:p>
            <a:r>
              <a:rPr lang="en-US" dirty="0" smtClean="0"/>
              <a:t>The fast-paced, brutal nature of the raid (destroyed buildings, people hurt, precious things stolen).</a:t>
            </a:r>
          </a:p>
          <a:p>
            <a:endParaRPr lang="en-US" dirty="0" smtClean="0"/>
          </a:p>
          <a:p>
            <a:r>
              <a:rPr lang="en-US" dirty="0" smtClean="0"/>
              <a:t>Describe some of the objects taken- jewels, silver, gold, bibles, holy objects.</a:t>
            </a:r>
          </a:p>
          <a:p>
            <a:endParaRPr lang="en-US" dirty="0" smtClean="0"/>
          </a:p>
          <a:p>
            <a:r>
              <a:rPr lang="en-US" dirty="0" smtClean="0"/>
              <a:t>Include </a:t>
            </a:r>
            <a:r>
              <a:rPr lang="en-US" dirty="0"/>
              <a:t>q</a:t>
            </a:r>
            <a:r>
              <a:rPr lang="en-US" dirty="0" smtClean="0"/>
              <a:t>uotes from local people (see the “Accounts of raids section in this PowerPoint”).</a:t>
            </a:r>
          </a:p>
          <a:p>
            <a:endParaRPr lang="en-US" dirty="0"/>
          </a:p>
          <a:p>
            <a:r>
              <a:rPr lang="en-US" dirty="0" smtClean="0"/>
              <a:t>Encourage the readers to be wary and to protect their villages and possessions.</a:t>
            </a:r>
          </a:p>
          <a:p>
            <a:endParaRPr lang="en-US" dirty="0" smtClean="0"/>
          </a:p>
          <a:p>
            <a:endParaRPr lang="en-US" dirty="0"/>
          </a:p>
        </p:txBody>
      </p:sp>
    </p:spTree>
    <p:extLst>
      <p:ext uri="{BB962C8B-B14F-4D97-AF65-F5344CB8AC3E}">
        <p14:creationId xmlns:p14="http://schemas.microsoft.com/office/powerpoint/2010/main" val="392488915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Don</a:t>
            </a:r>
            <a:r>
              <a:rPr lang="fr-FR" dirty="0" smtClean="0"/>
              <a:t>’</a:t>
            </a:r>
            <a:r>
              <a:rPr lang="en-US" dirty="0" smtClean="0"/>
              <a:t>t forget!</a:t>
            </a:r>
            <a:endParaRPr lang="en-US" dirty="0"/>
          </a:p>
        </p:txBody>
      </p:sp>
      <p:sp>
        <p:nvSpPr>
          <p:cNvPr id="3" name="Content Placeholder 2"/>
          <p:cNvSpPr>
            <a:spLocks noGrp="1"/>
          </p:cNvSpPr>
          <p:nvPr>
            <p:ph idx="1"/>
          </p:nvPr>
        </p:nvSpPr>
        <p:spPr>
          <a:xfrm>
            <a:off x="457200" y="1600200"/>
            <a:ext cx="8229600" cy="5044711"/>
          </a:xfrm>
        </p:spPr>
        <p:txBody>
          <a:bodyPr>
            <a:normAutofit lnSpcReduction="10000"/>
          </a:bodyPr>
          <a:lstStyle/>
          <a:p>
            <a:pPr marL="0" indent="0">
              <a:buNone/>
            </a:pPr>
            <a:r>
              <a:rPr lang="en-US" dirty="0" smtClean="0"/>
              <a:t>The newspaper report is trying to convince and persuade the reader that the Vikings are dangerous and unpleasant.</a:t>
            </a:r>
          </a:p>
          <a:p>
            <a:pPr marL="0" indent="0">
              <a:buNone/>
            </a:pPr>
            <a:endParaRPr lang="en-US" dirty="0"/>
          </a:p>
          <a:p>
            <a:pPr marL="0" indent="0">
              <a:buNone/>
            </a:pPr>
            <a:r>
              <a:rPr lang="en-US" dirty="0" smtClean="0"/>
              <a:t>Include features of a persuasive text like superlatives and emotional language to scare the readers into taking action to save themselves!</a:t>
            </a:r>
          </a:p>
          <a:p>
            <a:pPr marL="0" indent="0">
              <a:buNone/>
            </a:pPr>
            <a:endParaRPr lang="en-US" dirty="0" smtClean="0"/>
          </a:p>
          <a:p>
            <a:pPr marL="0" indent="0">
              <a:buNone/>
            </a:pPr>
            <a:r>
              <a:rPr lang="en-US" dirty="0" smtClean="0"/>
              <a:t>Use the planning template to help you!</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12336345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Lindisfarne</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Some links to help:</a:t>
            </a:r>
          </a:p>
          <a:p>
            <a:pPr marL="0" indent="0">
              <a:buNone/>
            </a:pPr>
            <a:endParaRPr lang="en-US" dirty="0" smtClean="0"/>
          </a:p>
          <a:p>
            <a:pPr marL="0" indent="0">
              <a:buNone/>
            </a:pPr>
            <a:r>
              <a:rPr lang="en-US" dirty="0" smtClean="0"/>
              <a:t>https://</a:t>
            </a:r>
            <a:r>
              <a:rPr lang="en-US" dirty="0" err="1" smtClean="0"/>
              <a:t>www.youtube.com</a:t>
            </a:r>
            <a:r>
              <a:rPr lang="en-US" dirty="0" smtClean="0"/>
              <a:t>/</a:t>
            </a:r>
            <a:r>
              <a:rPr lang="en-US" dirty="0" err="1" smtClean="0"/>
              <a:t>watch?time_continue</a:t>
            </a:r>
            <a:r>
              <a:rPr lang="en-US" dirty="0" smtClean="0"/>
              <a:t>=271&amp;v=rS3YfhAiXHU&amp;feature=</a:t>
            </a:r>
            <a:r>
              <a:rPr lang="en-US" dirty="0" err="1" smtClean="0"/>
              <a:t>emb_title</a:t>
            </a:r>
            <a:endParaRPr lang="en-US" dirty="0" smtClean="0"/>
          </a:p>
          <a:p>
            <a:pPr marL="0" indent="0">
              <a:buNone/>
            </a:pPr>
            <a:endParaRPr lang="en-US" dirty="0"/>
          </a:p>
          <a:p>
            <a:pPr marL="0" indent="0">
              <a:buNone/>
            </a:pPr>
            <a:r>
              <a:rPr lang="en-US" dirty="0" smtClean="0"/>
              <a:t>https://</a:t>
            </a:r>
            <a:r>
              <a:rPr lang="en-US" dirty="0" err="1" smtClean="0"/>
              <a:t>www.bbc.co.uk</a:t>
            </a:r>
            <a:r>
              <a:rPr lang="en-US" dirty="0" smtClean="0"/>
              <a:t>/</a:t>
            </a:r>
            <a:r>
              <a:rPr lang="en-US" dirty="0" err="1" smtClean="0"/>
              <a:t>bitesize</a:t>
            </a:r>
            <a:r>
              <a:rPr lang="en-US" dirty="0" smtClean="0"/>
              <a:t>/clips/</a:t>
            </a:r>
            <a:r>
              <a:rPr lang="en-US" dirty="0" err="1" smtClean="0"/>
              <a:t>zrpnvcw</a:t>
            </a:r>
            <a:endParaRPr lang="en-US" dirty="0" smtClean="0"/>
          </a:p>
          <a:p>
            <a:pPr marL="0" indent="0">
              <a:buNone/>
            </a:pPr>
            <a:endParaRPr lang="en-US" dirty="0" smtClean="0"/>
          </a:p>
          <a:p>
            <a:pPr marL="0" indent="0">
              <a:buNone/>
            </a:pPr>
            <a:r>
              <a:rPr lang="en-US" dirty="0" smtClean="0">
                <a:hlinkClick r:id="rId2"/>
              </a:rPr>
              <a:t>https://www.english-heritage.org.uk/visit/places/lindisfarne-priory/History/viking-raid/</a:t>
            </a: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8039542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5DB511-057E-46ED-A31B-33BD7E913C13}"/>
</file>

<file path=customXml/itemProps2.xml><?xml version="1.0" encoding="utf-8"?>
<ds:datastoreItem xmlns:ds="http://schemas.openxmlformats.org/officeDocument/2006/customXml" ds:itemID="{18CB84BB-E1BC-41A9-A11B-A5BFE080EE5F}"/>
</file>

<file path=customXml/itemProps3.xml><?xml version="1.0" encoding="utf-8"?>
<ds:datastoreItem xmlns:ds="http://schemas.openxmlformats.org/officeDocument/2006/customXml" ds:itemID="{B7D4624F-49D7-41ED-94C7-FD2B85DE0FA3}"/>
</file>

<file path=docProps/app.xml><?xml version="1.0" encoding="utf-8"?>
<Properties xmlns="http://schemas.openxmlformats.org/officeDocument/2006/extended-properties" xmlns:vt="http://schemas.openxmlformats.org/officeDocument/2006/docPropsVTypes">
  <TotalTime>271</TotalTime>
  <Words>1223</Words>
  <Application>Microsoft Macintosh PowerPoint</Application>
  <PresentationFormat>On-screen Show (4:3)</PresentationFormat>
  <Paragraphs>139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Viking raids</vt:lpstr>
      <vt:lpstr>The success of the Vikings</vt:lpstr>
      <vt:lpstr>Their success in the British Isles</vt:lpstr>
      <vt:lpstr>PowerPoint Presentation</vt:lpstr>
      <vt:lpstr>Viking raids</vt:lpstr>
      <vt:lpstr>Accounts of the raids</vt:lpstr>
      <vt:lpstr>Accounts of the raids</vt:lpstr>
      <vt:lpstr>Accounts of the raids</vt:lpstr>
      <vt:lpstr>Accounts of the raids</vt:lpstr>
      <vt:lpstr>Raids on monasteries </vt:lpstr>
      <vt:lpstr>Why did they invade monasteries?</vt:lpstr>
      <vt:lpstr>Viking treasures</vt:lpstr>
      <vt:lpstr>Vale of York</vt:lpstr>
      <vt:lpstr>Other Viking artifacts found in hoards</vt:lpstr>
      <vt:lpstr>Viking jewellery</vt:lpstr>
      <vt:lpstr>Viking weapons</vt:lpstr>
      <vt:lpstr>Your task- newspaper report</vt:lpstr>
      <vt:lpstr>Include</vt:lpstr>
      <vt:lpstr>Don’t forget!</vt:lpstr>
      <vt:lpstr>Lindisfarne</vt:lpstr>
    </vt:vector>
  </TitlesOfParts>
  <Company>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Viking raids</dc:title>
  <dc:creator>Fiona Williamson</dc:creator>
  <cp:lastModifiedBy>Fiona Williamson</cp:lastModifiedBy>
  <cp:revision>17</cp:revision>
  <dcterms:created xsi:type="dcterms:W3CDTF">2020-05-15T06:00:23Z</dcterms:created>
  <dcterms:modified xsi:type="dcterms:W3CDTF">2020-05-15T17:28:18Z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