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4"/>
  </p:sldMasterIdLst>
  <p:sldIdLst>
    <p:sldId id="260" r:id="rId5"/>
    <p:sldId id="258" r:id="rId6"/>
    <p:sldId id="259" r:id="rId7"/>
    <p:sldId id="264" r:id="rId8"/>
    <p:sldId id="256" r:id="rId9"/>
    <p:sldId id="263" r:id="rId10"/>
    <p:sldId id="257" r:id="rId11"/>
    <p:sldId id="265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6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62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936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082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26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67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117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822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107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592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298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7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693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93FB9BDA-D68C-4CEB-BCCD-856379C88BE2}" type="datetimeFigureOut">
              <a:rPr lang="en-GB" smtClean="0"/>
              <a:pPr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507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Tuesday </a:t>
            </a:r>
            <a:r>
              <a:rPr lang="en-GB" b="1" u="sng" smtClean="0"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r>
              <a:rPr lang="en-GB" b="1" u="sng" baseline="30000" smtClean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b="1" u="sng" smtClean="0">
                <a:latin typeface="Arial" panose="020B0604020202020204" pitchFamily="34" charset="0"/>
                <a:cs typeface="Arial" panose="020B0604020202020204" pitchFamily="34" charset="0"/>
              </a:rPr>
              <a:t> September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GB" sz="3800" b="1" u="sng" dirty="0"/>
              <a:t>L.O:  To investigate light and shadow.</a:t>
            </a:r>
          </a:p>
          <a:p>
            <a:pPr algn="ctr"/>
            <a:endParaRPr lang="en-GB" dirty="0"/>
          </a:p>
          <a:p>
            <a:pPr marL="0" indent="0" algn="ctr">
              <a:buNone/>
            </a:pPr>
            <a:r>
              <a:rPr lang="en-GB" sz="2800" dirty="0"/>
              <a:t>Key questions to think about....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How can you move a shadow?</a:t>
            </a:r>
          </a:p>
          <a:p>
            <a:pPr algn="ctr"/>
            <a:r>
              <a:rPr lang="en-GB" sz="2800" dirty="0"/>
              <a:t>Is a shadow always the same shape?</a:t>
            </a:r>
          </a:p>
          <a:p>
            <a:pPr algn="ctr"/>
            <a:r>
              <a:rPr lang="en-GB" sz="2800" dirty="0"/>
              <a:t>What detail can you see in a shadow?</a:t>
            </a:r>
          </a:p>
          <a:p>
            <a:pPr>
              <a:buFontTx/>
              <a:buChar char="-"/>
            </a:pP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0"/>
            <a:ext cx="7877175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79512" y="5085184"/>
            <a:ext cx="8784976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Today we are going to go outside and explore shadows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449" y="691560"/>
            <a:ext cx="8573102" cy="55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shadow with smi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8521" y="2276872"/>
            <a:ext cx="2315479" cy="2492972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22048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itchFamily="66" charset="0"/>
              </a:rPr>
              <a:t>As part of his science lesson, Jim had to draw his shadow. This is what he drew: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67544" y="2636912"/>
            <a:ext cx="5328592" cy="1512168"/>
          </a:xfrm>
          <a:prstGeom prst="wedgeRoundRectCallout">
            <a:avLst>
              <a:gd name="adj1" fmla="val -3494"/>
              <a:gd name="adj2" fmla="val 78877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>
                <a:latin typeface="Comic Sans MS" pitchFamily="66" charset="0"/>
              </a:rPr>
              <a:t>I’m happy today, so I’ve included my smile on my shadow.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5373216"/>
            <a:ext cx="9144000" cy="14847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latin typeface="Comic Sans MS" pitchFamily="66" charset="0"/>
              </a:rPr>
              <a:t>His teacher said that he has made a mistake. Can you help explain where he has gone wrong?</a:t>
            </a:r>
          </a:p>
        </p:txBody>
      </p:sp>
    </p:spTree>
    <p:extLst>
      <p:ext uri="{BB962C8B-B14F-4D97-AF65-F5344CB8AC3E}">
        <p14:creationId xmlns:p14="http://schemas.microsoft.com/office/powerpoint/2010/main" val="1276480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427" y="4099869"/>
            <a:ext cx="7772400" cy="1470025"/>
          </a:xfrm>
        </p:spPr>
        <p:txBody>
          <a:bodyPr>
            <a:noAutofit/>
          </a:bodyPr>
          <a:lstStyle/>
          <a:p>
            <a:r>
              <a:rPr lang="en-GB" sz="4400" dirty="0"/>
              <a:t>A _______ is </a:t>
            </a:r>
            <a:r>
              <a:rPr lang="en-GB" sz="4400" b="1" dirty="0"/>
              <a:t>made</a:t>
            </a:r>
            <a:r>
              <a:rPr lang="en-GB" sz="4400" dirty="0"/>
              <a:t> when an object ______  light. The object must be opaque or translucent to make a </a:t>
            </a:r>
            <a:r>
              <a:rPr lang="en-GB" sz="4400" b="1" dirty="0"/>
              <a:t>shadow</a:t>
            </a:r>
            <a:r>
              <a:rPr lang="en-GB" sz="4400" dirty="0"/>
              <a:t>. A ________object will not make any </a:t>
            </a:r>
            <a:r>
              <a:rPr lang="en-GB" sz="4400" b="1" dirty="0"/>
              <a:t>shadow</a:t>
            </a:r>
            <a:r>
              <a:rPr lang="en-GB" sz="4400" dirty="0"/>
              <a:t>, as light will pass straight ________it.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26735" y="5569894"/>
            <a:ext cx="1564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shadow</a:t>
            </a:r>
          </a:p>
        </p:txBody>
      </p:sp>
      <p:sp>
        <p:nvSpPr>
          <p:cNvPr id="5" name="Rectangle 4"/>
          <p:cNvSpPr/>
          <p:nvPr/>
        </p:nvSpPr>
        <p:spPr>
          <a:xfrm>
            <a:off x="764192" y="5569894"/>
            <a:ext cx="1398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blocks </a:t>
            </a:r>
          </a:p>
        </p:txBody>
      </p:sp>
      <p:sp>
        <p:nvSpPr>
          <p:cNvPr id="6" name="Rectangle 5"/>
          <p:cNvSpPr/>
          <p:nvPr/>
        </p:nvSpPr>
        <p:spPr>
          <a:xfrm>
            <a:off x="6733064" y="5569896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</a:rPr>
              <a:t>transparent</a:t>
            </a:r>
            <a:r>
              <a:rPr lang="en-GB" sz="32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2602279" y="5569894"/>
            <a:ext cx="1705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through</a:t>
            </a:r>
            <a:r>
              <a:rPr lang="en-GB" sz="3200" b="1" dirty="0">
                <a:solidFill>
                  <a:srgbClr val="00B05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1039" y="54546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600" b="1" dirty="0"/>
              <a:t>Time to experiment!</a:t>
            </a:r>
          </a:p>
        </p:txBody>
      </p:sp>
      <p:pic>
        <p:nvPicPr>
          <p:cNvPr id="3" name="Picture 2" descr="Free Experiments Cliparts, Download Free Clip Art, Free Clip Art on Clipart  Library">
            <a:extLst>
              <a:ext uri="{FF2B5EF4-FFF2-40B4-BE49-F238E27FC236}">
                <a16:creationId xmlns:a16="http://schemas.microsoft.com/office/drawing/2014/main" id="{CB2CFC20-4B80-4A65-89FB-B630D5FE0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63" y="2015490"/>
            <a:ext cx="7393172" cy="437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326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0"/>
            <a:ext cx="9144000" cy="22048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itchFamily="66" charset="0"/>
              </a:rPr>
              <a:t>Use the shadow puppet posters to chose an animal!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359888" y="2449263"/>
            <a:ext cx="5784112" cy="3547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itchFamily="66" charset="0"/>
              </a:rPr>
              <a:t>Shine a lamp in a dark place and try to create the shape!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01630-353B-4E93-9C2D-4B174E0CD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00" y="2610293"/>
            <a:ext cx="3085740" cy="33864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-1"/>
            <a:ext cx="9144000" cy="62200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itchFamily="66" charset="0"/>
              </a:rPr>
              <a:t>Move closer to the lamp. How does your shadow change? 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Move further from the lamp. How does your shadow change? 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Move the lamp around…to the side…higher up…be creative! How does the shadow change? </a:t>
            </a:r>
          </a:p>
        </p:txBody>
      </p:sp>
    </p:spTree>
    <p:extLst>
      <p:ext uri="{BB962C8B-B14F-4D97-AF65-F5344CB8AC3E}">
        <p14:creationId xmlns:p14="http://schemas.microsoft.com/office/powerpoint/2010/main" val="848419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4437" y="88605"/>
            <a:ext cx="8229600" cy="1143000"/>
          </a:xfrm>
        </p:spPr>
        <p:txBody>
          <a:bodyPr/>
          <a:lstStyle/>
          <a:p>
            <a:r>
              <a:rPr lang="en-GB" dirty="0"/>
              <a:t>Your task: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520"/>
            <a:ext cx="8229600" cy="4983480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/>
            <a:r>
              <a:rPr lang="en-GB" sz="4000" b="1" u="sng" dirty="0"/>
              <a:t>Paddling -</a:t>
            </a:r>
            <a:r>
              <a:rPr lang="en-GB" sz="4000" dirty="0"/>
              <a:t> </a:t>
            </a:r>
            <a:r>
              <a:rPr lang="en-GB" dirty="0"/>
              <a:t>Draw pictures to show your findings to the questions. Include these words to label and explain it.</a:t>
            </a:r>
          </a:p>
          <a:p>
            <a:pPr marL="0" indent="0" algn="ctr">
              <a:buNone/>
            </a:pPr>
            <a:endParaRPr lang="en-GB" dirty="0"/>
          </a:p>
          <a:p>
            <a:pPr algn="ctr">
              <a:buNone/>
            </a:pPr>
            <a:r>
              <a:rPr lang="en-GB" dirty="0"/>
              <a:t>    </a:t>
            </a:r>
            <a:r>
              <a:rPr lang="en-GB" b="1" dirty="0">
                <a:solidFill>
                  <a:srgbClr val="00B050"/>
                </a:solidFill>
              </a:rPr>
              <a:t>SHADOW		BLOCK		LIGHT		MOVE</a:t>
            </a:r>
          </a:p>
          <a:p>
            <a:pPr algn="ctr"/>
            <a:endParaRPr lang="en-GB" dirty="0"/>
          </a:p>
          <a:p>
            <a:pPr algn="ctr"/>
            <a:r>
              <a:rPr lang="en-GB" sz="4000" b="1" u="sng" dirty="0"/>
              <a:t>Snorkelling -</a:t>
            </a:r>
            <a:r>
              <a:rPr lang="en-GB" sz="4000" dirty="0"/>
              <a:t> </a:t>
            </a:r>
            <a:r>
              <a:rPr lang="en-GB" dirty="0"/>
              <a:t>Draw pictures to show your findings to the questions . Include the</a:t>
            </a:r>
          </a:p>
          <a:p>
            <a:pPr marL="34290" indent="0" algn="ctr">
              <a:buNone/>
            </a:pPr>
            <a:r>
              <a:rPr lang="en-GB" dirty="0"/>
              <a:t> </a:t>
            </a:r>
            <a:r>
              <a:rPr lang="en-GB" sz="3800" b="1" dirty="0"/>
              <a:t>Paddling</a:t>
            </a:r>
            <a:r>
              <a:rPr lang="en-GB" dirty="0"/>
              <a:t> words as well as these:</a:t>
            </a:r>
          </a:p>
          <a:p>
            <a:pPr marL="0" indent="0" algn="ctr">
              <a:buNone/>
            </a:pPr>
            <a:endParaRPr dirty="0"/>
          </a:p>
          <a:p>
            <a:pPr marL="0" indent="0" algn="ctr">
              <a:buNone/>
            </a:pPr>
            <a:r>
              <a:rPr lang="en-GB" b="1" dirty="0">
                <a:solidFill>
                  <a:srgbClr val="00B050"/>
                </a:solidFill>
              </a:rPr>
              <a:t>STRAIGHT LINES          TRAVELS</a:t>
            </a:r>
          </a:p>
          <a:p>
            <a:pPr algn="ctr"/>
            <a:endParaRPr lang="en-GB" dirty="0"/>
          </a:p>
          <a:p>
            <a:pPr algn="ctr"/>
            <a:r>
              <a:rPr lang="en-GB" sz="4000" b="1" u="sng" dirty="0"/>
              <a:t>Diving -</a:t>
            </a:r>
            <a:r>
              <a:rPr lang="en-GB" sz="4000" dirty="0"/>
              <a:t> </a:t>
            </a:r>
            <a:r>
              <a:rPr lang="en-GB" dirty="0"/>
              <a:t>Draw pictures to show your findings to the questions, then answer this RP question:</a:t>
            </a:r>
          </a:p>
          <a:p>
            <a:pPr algn="ctr"/>
            <a:endParaRPr lang="en-GB" dirty="0"/>
          </a:p>
          <a:p>
            <a:pPr marL="0" indent="0" algn="ctr">
              <a:buNone/>
            </a:pPr>
            <a:r>
              <a:rPr lang="en-GB" sz="3400" b="1" dirty="0">
                <a:solidFill>
                  <a:srgbClr val="FF0000"/>
                </a:solidFill>
              </a:rPr>
              <a:t>Why does a glass jar not create a clear shadow?</a:t>
            </a:r>
          </a:p>
          <a:p>
            <a:pPr marL="0" indent="0" algn="ctr">
              <a:buNone/>
            </a:pPr>
            <a:r>
              <a:rPr lang="en-GB" sz="3400" b="1" dirty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n-GB" dirty="0"/>
              <a:t>Use the words  </a:t>
            </a:r>
            <a:r>
              <a:rPr lang="en-GB" b="1" dirty="0">
                <a:solidFill>
                  <a:srgbClr val="00B050"/>
                </a:solidFill>
              </a:rPr>
              <a:t>TRANSPARENT</a:t>
            </a:r>
            <a:r>
              <a:rPr lang="en-GB" dirty="0"/>
              <a:t> and </a:t>
            </a:r>
            <a:r>
              <a:rPr lang="en-GB" b="1" dirty="0">
                <a:solidFill>
                  <a:srgbClr val="00B050"/>
                </a:solidFill>
              </a:rPr>
              <a:t>OPAQUE</a:t>
            </a:r>
            <a:r>
              <a:rPr lang="en-GB" dirty="0"/>
              <a:t>  to help you.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AAF89DE-53C7-4792-9A9A-0B29FB390C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FA94B70-1B08-4B72-B0D8-7E954C6441BE}">
  <ds:schemaRefs>
    <ds:schemaRef ds:uri="933c73ff-1f47-478d-836a-52d41c4c8390"/>
    <ds:schemaRef ds:uri="b7193443-4924-4c98-83f1-322a08f1315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CED7BD0-6FA8-4427-848F-DA32AD13E17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38</TotalTime>
  <Words>201</Words>
  <Application>Microsoft Office PowerPoint</Application>
  <PresentationFormat>On-screen Show (4:3)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Comic Sans MS</vt:lpstr>
      <vt:lpstr>Corbel</vt:lpstr>
      <vt:lpstr>Basis</vt:lpstr>
      <vt:lpstr>Tuesday 21st September 2021</vt:lpstr>
      <vt:lpstr>PowerPoint Presentation</vt:lpstr>
      <vt:lpstr>PowerPoint Presentation</vt:lpstr>
      <vt:lpstr>PowerPoint Presentation</vt:lpstr>
      <vt:lpstr>A _______ is made when an object ______  light. The object must be opaque or translucent to make a shadow. A ________object will not make any shadow, as light will pass straight ________it.</vt:lpstr>
      <vt:lpstr>Time to experiment!</vt:lpstr>
      <vt:lpstr>PowerPoint Presentation</vt:lpstr>
      <vt:lpstr>PowerPoint Presentation</vt:lpstr>
      <vt:lpstr>Your 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October 2016</dc:title>
  <dc:creator>Alice</dc:creator>
  <cp:lastModifiedBy>Alice Watton</cp:lastModifiedBy>
  <cp:revision>12</cp:revision>
  <dcterms:modified xsi:type="dcterms:W3CDTF">2021-09-19T17:13:07Z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800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