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6" r:id="rId11"/>
    <p:sldId id="325" r:id="rId12"/>
    <p:sldId id="297" r:id="rId13"/>
    <p:sldId id="306" r:id="rId14"/>
    <p:sldId id="299" r:id="rId15"/>
    <p:sldId id="312" r:id="rId16"/>
    <p:sldId id="300" r:id="rId17"/>
    <p:sldId id="307" r:id="rId18"/>
    <p:sldId id="313" r:id="rId19"/>
    <p:sldId id="309" r:id="rId20"/>
    <p:sldId id="310" r:id="rId21"/>
    <p:sldId id="314" r:id="rId22"/>
    <p:sldId id="315" r:id="rId23"/>
    <p:sldId id="317" r:id="rId24"/>
    <p:sldId id="320" r:id="rId25"/>
    <p:sldId id="321" r:id="rId26"/>
    <p:sldId id="322" r:id="rId27"/>
    <p:sldId id="323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2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08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16/05/2021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16/05/2021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microsoft.com/office/2007/relationships/hdphoto" Target="../media/hdphoto1.wdp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180.png"/><Relationship Id="rId12" Type="http://schemas.openxmlformats.org/officeDocument/2006/relationships/image" Target="../media/image2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220.png"/><Relationship Id="rId10" Type="http://schemas.openxmlformats.org/officeDocument/2006/relationships/image" Target="../media/image210.png"/><Relationship Id="rId4" Type="http://schemas.openxmlformats.org/officeDocument/2006/relationships/image" Target="../media/image21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25.png"/><Relationship Id="rId9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5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png"/><Relationship Id="rId4" Type="http://schemas.openxmlformats.org/officeDocument/2006/relationships/image" Target="../media/image90.pn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2.png"/><Relationship Id="rId5" Type="http://schemas.openxmlformats.org/officeDocument/2006/relationships/image" Target="../media/image9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3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40.png"/><Relationship Id="rId11" Type="http://schemas.openxmlformats.org/officeDocument/2006/relationships/image" Target="../media/image38.png"/><Relationship Id="rId10" Type="http://schemas.openxmlformats.org/officeDocument/2006/relationships/image" Target="../media/image37.png"/><Relationship Id="rId9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image" Target="../media/image4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40.png"/><Relationship Id="rId5" Type="http://schemas.openxmlformats.org/officeDocument/2006/relationships/image" Target="../media/image28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5.png"/><Relationship Id="rId7" Type="http://schemas.openxmlformats.org/officeDocument/2006/relationships/image" Target="../media/image3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330.png"/><Relationship Id="rId9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3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2408" y="2579408"/>
            <a:ext cx="5597302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Recognise</a:t>
            </a:r>
            <a:r>
              <a:rPr lang="en-US" sz="5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and find</a:t>
            </a:r>
          </a:p>
          <a:p>
            <a:pPr algn="ctr"/>
            <a:r>
              <a:rPr lang="en-US" sz="5400" b="1" cap="none" spc="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quarter</a:t>
            </a:r>
            <a:endParaRPr lang="en-US" sz="5400" b="1" cap="none" spc="0" dirty="0">
              <a:ln w="10160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3B1169A-FDAE-41EF-9998-0C804F3C2B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264" y="1306680"/>
            <a:ext cx="6724939" cy="4699016"/>
          </a:xfrm>
          <a:prstGeom prst="rect">
            <a:avLst/>
          </a:prstGeom>
        </p:spPr>
      </p:pic>
      <p:sp>
        <p:nvSpPr>
          <p:cNvPr id="34" name="Oval 33"/>
          <p:cNvSpPr/>
          <p:nvPr/>
        </p:nvSpPr>
        <p:spPr>
          <a:xfrm>
            <a:off x="2998639" y="4249741"/>
            <a:ext cx="577516" cy="577516"/>
          </a:xfrm>
          <a:prstGeom prst="ellips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037685" y="260127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sz="2215" dirty="0">
                <a:solidFill>
                  <a:schemeClr val="tx1"/>
                </a:solidFill>
                <a:latin typeface="+mn-lt"/>
              </a:rPr>
              <a:t>Year 3 | Week 10 | Day </a:t>
            </a:r>
            <a:r>
              <a:rPr lang="en-GB" sz="2215" dirty="0">
                <a:latin typeface="+mn-lt"/>
              </a:rPr>
              <a:t>3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D43BC8F-3C8A-4942-9601-FF6E5E59F383}"/>
              </a:ext>
            </a:extLst>
          </p:cNvPr>
          <p:cNvSpPr txBox="1"/>
          <p:nvPr/>
        </p:nvSpPr>
        <p:spPr>
          <a:xfrm>
            <a:off x="1620855" y="4243043"/>
            <a:ext cx="5241914" cy="546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954" dirty="0">
                <a:latin typeface="KG Primary Penmanship" panose="02000506000000020003" pitchFamily="2" charset="77"/>
                <a:cs typeface="Times New Roman" panose="02020603050405020304" pitchFamily="18" charset="0"/>
              </a:rPr>
              <a:t>      35 mm            10 cm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BE3842-9FD3-441E-B1B4-511963175D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7955" y="1947421"/>
            <a:ext cx="2149730" cy="7315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13F05F3-FBF8-4459-B32C-D0C5A188DA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61" y="1866201"/>
            <a:ext cx="1260574" cy="8159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0BBD14-85C0-456D-AB8F-CECAE62E0E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3150" y="2663713"/>
            <a:ext cx="2386087" cy="7934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3004DD3-D6E6-40A6-BAE1-C65BD0708B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53380" y="4249742"/>
            <a:ext cx="630287" cy="54024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2C554AE-98E8-45E8-8B43-8A38EA902F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73150" y="4919625"/>
            <a:ext cx="2386087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63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1531" y="312585"/>
            <a:ext cx="7497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do you notice?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3892360" y="876633"/>
            <a:ext cx="1791782" cy="1791782"/>
            <a:chOff x="5764730" y="2840086"/>
            <a:chExt cx="1791782" cy="1791782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4730" y="2840086"/>
              <a:ext cx="1791782" cy="1791782"/>
            </a:xfrm>
            <a:prstGeom prst="rect">
              <a:avLst/>
            </a:prstGeom>
          </p:spPr>
        </p:pic>
        <p:cxnSp>
          <p:nvCxnSpPr>
            <p:cNvPr id="24" name="Straight Arrow Connector 23"/>
            <p:cNvCxnSpPr/>
            <p:nvPr/>
          </p:nvCxnSpPr>
          <p:spPr>
            <a:xfrm flipH="1" flipV="1">
              <a:off x="6614373" y="3411978"/>
              <a:ext cx="53702" cy="3240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/>
            <p:nvPr/>
          </p:nvCxnSpPr>
          <p:spPr>
            <a:xfrm flipH="1">
              <a:off x="6112536" y="3735977"/>
              <a:ext cx="553312" cy="1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3" name="Picture 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2987" y="387905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535831" y="53059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83" name="Group 82"/>
          <p:cNvGrpSpPr/>
          <p:nvPr/>
        </p:nvGrpSpPr>
        <p:grpSpPr>
          <a:xfrm>
            <a:off x="1098626" y="1077531"/>
            <a:ext cx="1866358" cy="2046458"/>
            <a:chOff x="1263944" y="1109296"/>
            <a:chExt cx="1866358" cy="204645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6061804">
              <a:off x="1210753" y="1162487"/>
              <a:ext cx="973803" cy="867421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5111473">
              <a:off x="1243184" y="2235142"/>
              <a:ext cx="973803" cy="867421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19616792">
              <a:off x="2156499" y="2229361"/>
              <a:ext cx="973803" cy="867421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19634507">
              <a:off x="2125367" y="1208483"/>
              <a:ext cx="973803" cy="867421"/>
            </a:xfrm>
            <a:prstGeom prst="rect">
              <a:avLst/>
            </a:prstGeom>
          </p:spPr>
        </p:pic>
      </p:grpSp>
      <p:grpSp>
        <p:nvGrpSpPr>
          <p:cNvPr id="84" name="Group 83"/>
          <p:cNvGrpSpPr/>
          <p:nvPr/>
        </p:nvGrpSpPr>
        <p:grpSpPr>
          <a:xfrm>
            <a:off x="926811" y="3815609"/>
            <a:ext cx="3149563" cy="1713973"/>
            <a:chOff x="926811" y="4200623"/>
            <a:chExt cx="3149563" cy="1713973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3034" r="47788" b="27242"/>
            <a:stretch/>
          </p:blipFill>
          <p:spPr>
            <a:xfrm>
              <a:off x="926811" y="5091713"/>
              <a:ext cx="1541690" cy="822883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885" t="53347" b="26928"/>
            <a:stretch/>
          </p:blipFill>
          <p:spPr>
            <a:xfrm>
              <a:off x="2626124" y="5091713"/>
              <a:ext cx="1450249" cy="822883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3932" r="47788" b="47476"/>
            <a:stretch/>
          </p:blipFill>
          <p:spPr>
            <a:xfrm>
              <a:off x="926811" y="4200623"/>
              <a:ext cx="1541690" cy="775678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885" t="34245" b="47162"/>
            <a:stretch/>
          </p:blipFill>
          <p:spPr>
            <a:xfrm>
              <a:off x="2626125" y="4208252"/>
              <a:ext cx="1450249" cy="775678"/>
            </a:xfrm>
            <a:prstGeom prst="rect">
              <a:avLst/>
            </a:prstGeom>
          </p:spPr>
        </p:pic>
      </p:grpSp>
      <p:grpSp>
        <p:nvGrpSpPr>
          <p:cNvPr id="57" name="Group 56"/>
          <p:cNvGrpSpPr/>
          <p:nvPr/>
        </p:nvGrpSpPr>
        <p:grpSpPr>
          <a:xfrm>
            <a:off x="5705058" y="1229595"/>
            <a:ext cx="1791782" cy="1791782"/>
            <a:chOff x="5764730" y="2840086"/>
            <a:chExt cx="1791782" cy="1791782"/>
          </a:xfrm>
        </p:grpSpPr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4730" y="2840086"/>
              <a:ext cx="1791782" cy="1791782"/>
            </a:xfrm>
            <a:prstGeom prst="rect">
              <a:avLst/>
            </a:prstGeom>
          </p:spPr>
        </p:pic>
        <p:cxnSp>
          <p:nvCxnSpPr>
            <p:cNvPr id="59" name="Straight Arrow Connector 58"/>
            <p:cNvCxnSpPr/>
            <p:nvPr/>
          </p:nvCxnSpPr>
          <p:spPr>
            <a:xfrm flipV="1">
              <a:off x="6668075" y="3411978"/>
              <a:ext cx="71667" cy="3240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Arrow Connector 59"/>
            <p:cNvCxnSpPr/>
            <p:nvPr/>
          </p:nvCxnSpPr>
          <p:spPr>
            <a:xfrm>
              <a:off x="6665848" y="3735977"/>
              <a:ext cx="634474" cy="1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" name="Group 84"/>
          <p:cNvGrpSpPr/>
          <p:nvPr/>
        </p:nvGrpSpPr>
        <p:grpSpPr>
          <a:xfrm>
            <a:off x="3398386" y="2949903"/>
            <a:ext cx="1851677" cy="544976"/>
            <a:chOff x="2441095" y="3383899"/>
            <a:chExt cx="1851677" cy="544976"/>
          </a:xfrm>
        </p:grpSpPr>
        <p:sp>
          <p:nvSpPr>
            <p:cNvPr id="63" name="Oval 62"/>
            <p:cNvSpPr/>
            <p:nvPr/>
          </p:nvSpPr>
          <p:spPr>
            <a:xfrm>
              <a:off x="3414447" y="3437338"/>
              <a:ext cx="396000" cy="396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/>
            <p:cNvSpPr/>
            <p:nvPr/>
          </p:nvSpPr>
          <p:spPr>
            <a:xfrm>
              <a:off x="3896772" y="3383899"/>
              <a:ext cx="396000" cy="396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/>
            <p:cNvSpPr/>
            <p:nvPr/>
          </p:nvSpPr>
          <p:spPr>
            <a:xfrm>
              <a:off x="2923420" y="3528534"/>
              <a:ext cx="396000" cy="396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/>
            <p:cNvSpPr/>
            <p:nvPr/>
          </p:nvSpPr>
          <p:spPr>
            <a:xfrm>
              <a:off x="2441095" y="3532875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4720916" y="4164111"/>
            <a:ext cx="1604210" cy="1020878"/>
            <a:chOff x="5428872" y="4247834"/>
            <a:chExt cx="1604210" cy="1020878"/>
          </a:xfrm>
        </p:grpSpPr>
        <p:sp>
          <p:nvSpPr>
            <p:cNvPr id="70" name="Rectangle 69"/>
            <p:cNvSpPr/>
            <p:nvPr/>
          </p:nvSpPr>
          <p:spPr>
            <a:xfrm>
              <a:off x="5428872" y="4247834"/>
              <a:ext cx="395642" cy="102087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5428872" y="4247834"/>
              <a:ext cx="1604210" cy="1020878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9" name="Straight Connector 68"/>
            <p:cNvCxnSpPr>
              <a:stCxn id="64" idx="0"/>
              <a:endCxn id="64" idx="2"/>
            </p:cNvCxnSpPr>
            <p:nvPr/>
          </p:nvCxnSpPr>
          <p:spPr>
            <a:xfrm>
              <a:off x="6230977" y="4247834"/>
              <a:ext cx="0" cy="102087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>
              <a:off x="6645069" y="4247834"/>
              <a:ext cx="0" cy="102087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>
              <a:off x="5824514" y="4247834"/>
              <a:ext cx="0" cy="102087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2" name="Group 81"/>
          <p:cNvGrpSpPr/>
          <p:nvPr/>
        </p:nvGrpSpPr>
        <p:grpSpPr>
          <a:xfrm>
            <a:off x="6590570" y="3282630"/>
            <a:ext cx="1299410" cy="1325495"/>
            <a:chOff x="-1876926" y="1642193"/>
            <a:chExt cx="1299410" cy="1325495"/>
          </a:xfrm>
        </p:grpSpPr>
        <p:pic>
          <p:nvPicPr>
            <p:cNvPr id="75" name="Picture 74"/>
            <p:cNvPicPr>
              <a:picLocks noChangeAspect="1"/>
            </p:cNvPicPr>
            <p:nvPr/>
          </p:nvPicPr>
          <p:blipFill rotWithShape="1">
            <a:blip r:embed="rId8"/>
            <a:srcRect t="48189" r="46373" b="1116"/>
            <a:stretch/>
          </p:blipFill>
          <p:spPr>
            <a:xfrm>
              <a:off x="-1840367" y="2324682"/>
              <a:ext cx="605858" cy="626964"/>
            </a:xfrm>
            <a:prstGeom prst="rect">
              <a:avLst/>
            </a:prstGeom>
          </p:spPr>
        </p:pic>
        <p:cxnSp>
          <p:nvCxnSpPr>
            <p:cNvPr id="80" name="Straight Connector 79"/>
            <p:cNvCxnSpPr>
              <a:stCxn id="74" idx="2"/>
              <a:endCxn id="74" idx="6"/>
            </p:cNvCxnSpPr>
            <p:nvPr/>
          </p:nvCxnSpPr>
          <p:spPr>
            <a:xfrm>
              <a:off x="-1876926" y="2304941"/>
              <a:ext cx="129941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4" name="Oval 73"/>
            <p:cNvSpPr/>
            <p:nvPr/>
          </p:nvSpPr>
          <p:spPr>
            <a:xfrm>
              <a:off x="-1876926" y="1642193"/>
              <a:ext cx="1299410" cy="1325495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8" name="Straight Connector 77"/>
            <p:cNvCxnSpPr>
              <a:stCxn id="74" idx="0"/>
              <a:endCxn id="74" idx="4"/>
            </p:cNvCxnSpPr>
            <p:nvPr/>
          </p:nvCxnSpPr>
          <p:spPr>
            <a:xfrm>
              <a:off x="-1227221" y="1642193"/>
              <a:ext cx="0" cy="132549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7" name="TextBox 86"/>
          <p:cNvSpPr txBox="1"/>
          <p:nvPr/>
        </p:nvSpPr>
        <p:spPr>
          <a:xfrm>
            <a:off x="695550" y="5514373"/>
            <a:ext cx="7497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else could we show one quarter?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297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8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7512" y="240679"/>
            <a:ext cx="7418397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 smtClean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13363" y="456216"/>
            <a:ext cx="75296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We can recognise a quarter when a </a:t>
            </a:r>
            <a:r>
              <a:rPr lang="en-GB" sz="2800" dirty="0" smtClean="0"/>
              <a:t>shape, measure </a:t>
            </a:r>
            <a:r>
              <a:rPr lang="en-GB" sz="2800" dirty="0"/>
              <a:t>or quantity has been split into </a:t>
            </a:r>
            <a:r>
              <a:rPr lang="en-GB" sz="2800" b="1" dirty="0"/>
              <a:t>4 equal parts.</a:t>
            </a:r>
          </a:p>
          <a:p>
            <a:endParaRPr lang="en-GB" sz="2800" dirty="0"/>
          </a:p>
          <a:p>
            <a:r>
              <a:rPr lang="en-GB" sz="2800" dirty="0"/>
              <a:t>Which cheesecake has been split into 4 equal parts? 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65" y="3756679"/>
            <a:ext cx="2220542" cy="155438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465641C1-C194-214B-B8A0-52E0FD1B811E}"/>
              </a:ext>
            </a:extLst>
          </p:cNvPr>
          <p:cNvSpPr/>
          <p:nvPr/>
        </p:nvSpPr>
        <p:spPr>
          <a:xfrm rot="5400000">
            <a:off x="1056537" y="3678505"/>
            <a:ext cx="1729539" cy="172953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65641C1-C194-214B-B8A0-52E0FD1B811E}"/>
              </a:ext>
            </a:extLst>
          </p:cNvPr>
          <p:cNvSpPr/>
          <p:nvPr/>
        </p:nvSpPr>
        <p:spPr>
          <a:xfrm rot="5400000">
            <a:off x="3432593" y="3678505"/>
            <a:ext cx="1729539" cy="172953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65641C1-C194-214B-B8A0-52E0FD1B811E}"/>
              </a:ext>
            </a:extLst>
          </p:cNvPr>
          <p:cNvSpPr/>
          <p:nvPr/>
        </p:nvSpPr>
        <p:spPr>
          <a:xfrm rot="5400000">
            <a:off x="5808648" y="3678505"/>
            <a:ext cx="1729539" cy="172953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998" y="3728964"/>
            <a:ext cx="2220542" cy="155438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985" y="3756674"/>
            <a:ext cx="2220542" cy="1554380"/>
          </a:xfrm>
          <a:prstGeom prst="rect">
            <a:avLst/>
          </a:prstGeom>
        </p:spPr>
      </p:pic>
      <p:cxnSp>
        <p:nvCxnSpPr>
          <p:cNvPr id="30" name="Straight Connector 29"/>
          <p:cNvCxnSpPr/>
          <p:nvPr/>
        </p:nvCxnSpPr>
        <p:spPr>
          <a:xfrm>
            <a:off x="1364093" y="4029039"/>
            <a:ext cx="1114425" cy="1009650"/>
          </a:xfrm>
          <a:prstGeom prst="line">
            <a:avLst/>
          </a:prstGeom>
          <a:ln w="190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3744391" y="4001329"/>
            <a:ext cx="1114425" cy="1009650"/>
          </a:xfrm>
          <a:prstGeom prst="line">
            <a:avLst/>
          </a:prstGeom>
          <a:ln w="190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3825874" y="3947371"/>
            <a:ext cx="942975" cy="1117566"/>
          </a:xfrm>
          <a:prstGeom prst="line">
            <a:avLst/>
          </a:prstGeom>
          <a:ln w="190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6673417" y="3852022"/>
            <a:ext cx="12839" cy="1363683"/>
          </a:xfrm>
          <a:prstGeom prst="line">
            <a:avLst/>
          </a:prstGeom>
          <a:ln w="190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6026901" y="4533863"/>
            <a:ext cx="1314346" cy="9411"/>
          </a:xfrm>
          <a:prstGeom prst="line">
            <a:avLst/>
          </a:prstGeom>
          <a:ln w="190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5" name="Cross 34">
            <a:extLst>
              <a:ext uri="{FF2B5EF4-FFF2-40B4-BE49-F238E27FC236}">
                <a16:creationId xmlns:a16="http://schemas.microsoft.com/office/drawing/2014/main" id="{812AEDED-08ED-DE42-9EC5-E4D00082033A}"/>
              </a:ext>
            </a:extLst>
          </p:cNvPr>
          <p:cNvSpPr/>
          <p:nvPr/>
        </p:nvSpPr>
        <p:spPr>
          <a:xfrm rot="2689915">
            <a:off x="2240438" y="3389711"/>
            <a:ext cx="648089" cy="685775"/>
          </a:xfrm>
          <a:prstGeom prst="plus">
            <a:avLst>
              <a:gd name="adj" fmla="val 4563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5029036" y="3244916"/>
            <a:ext cx="260319" cy="689480"/>
          </a:xfrm>
          <a:prstGeom prst="corner">
            <a:avLst>
              <a:gd name="adj1" fmla="val 21956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242491" y="3255047"/>
            <a:ext cx="288794" cy="669218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144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uiExpand="1" build="p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35" grpId="0" animBg="1"/>
      <p:bldP spid="36" grpId="0" animBg="1"/>
      <p:bldP spid="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7512" y="240679"/>
            <a:ext cx="8123562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4400" dirty="0" smtClean="0"/>
          </a:p>
          <a:p>
            <a:r>
              <a:rPr lang="en-GB" sz="2800" dirty="0" smtClean="0"/>
              <a:t>They cut it into 4 </a:t>
            </a:r>
            <a:r>
              <a:rPr lang="en-GB" sz="2800" b="1" dirty="0" smtClean="0"/>
              <a:t>equal</a:t>
            </a:r>
            <a:r>
              <a:rPr lang="en-GB" sz="2800" dirty="0" smtClean="0"/>
              <a:t> parts.</a:t>
            </a:r>
            <a:endParaRPr lang="en-GB" sz="1000" dirty="0"/>
          </a:p>
          <a:p>
            <a:r>
              <a:rPr lang="en-GB" sz="2800" dirty="0" smtClean="0"/>
              <a:t>They each have </a:t>
            </a:r>
            <a:r>
              <a:rPr lang="en-GB" sz="2800" b="1" dirty="0" smtClean="0"/>
              <a:t>one quarter </a:t>
            </a:r>
            <a:r>
              <a:rPr lang="en-GB" sz="2800" dirty="0" smtClean="0"/>
              <a:t>of the </a:t>
            </a:r>
            <a:r>
              <a:rPr lang="en-GB" sz="2800" b="1" dirty="0" smtClean="0"/>
              <a:t>whole</a:t>
            </a:r>
            <a:r>
              <a:rPr lang="en-GB" sz="2800" dirty="0" smtClean="0"/>
              <a:t> </a:t>
            </a:r>
          </a:p>
          <a:p>
            <a:r>
              <a:rPr lang="en-GB" sz="2800" dirty="0" smtClean="0"/>
              <a:t>cheesecake.</a:t>
            </a:r>
          </a:p>
          <a:p>
            <a:endParaRPr lang="en-GB" sz="2800" dirty="0" smtClean="0"/>
          </a:p>
          <a:p>
            <a:endParaRPr lang="en-GB" sz="2800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155" y="904784"/>
            <a:ext cx="1427798" cy="17031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5977" y="904784"/>
            <a:ext cx="1442352" cy="176073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734947" y="1249933"/>
                <a:ext cx="1841863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4</m:t>
                        </m:r>
                      </m:den>
                    </m:f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4947" y="1249933"/>
                <a:ext cx="1841863" cy="76533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651094" y="373965"/>
            <a:ext cx="60068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 smtClean="0">
                <a:solidFill>
                  <a:prstClr val="black"/>
                </a:solidFill>
              </a:rPr>
              <a:t>The children are sharing the cheesecake</a:t>
            </a:r>
            <a:endParaRPr lang="en-GB" sz="2800" dirty="0">
              <a:solidFill>
                <a:prstClr val="black"/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051" y="3249768"/>
            <a:ext cx="1382571" cy="151896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46" y="3235209"/>
            <a:ext cx="1395823" cy="15335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227584" y="3602701"/>
                <a:ext cx="1841863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4</m:t>
                        </m:r>
                      </m:den>
                    </m:f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7584" y="3602701"/>
                <a:ext cx="1841863" cy="76533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260651" y="3641610"/>
                <a:ext cx="1841863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4</m:t>
                        </m:r>
                      </m:den>
                    </m:f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0651" y="3641610"/>
                <a:ext cx="1841863" cy="76533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6680045" y="1249933"/>
                <a:ext cx="1213009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4</m:t>
                        </m:r>
                      </m:den>
                    </m:f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0045" y="1249933"/>
                <a:ext cx="1213009" cy="76533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3"/>
          <a:srcRect l="50342" b="50352"/>
          <a:stretch/>
        </p:blipFill>
        <p:spPr>
          <a:xfrm>
            <a:off x="4484757" y="972467"/>
            <a:ext cx="1616657" cy="159817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13"/>
          <a:srcRect r="49593" b="49602"/>
          <a:stretch/>
        </p:blipFill>
        <p:spPr>
          <a:xfrm>
            <a:off x="2843726" y="972467"/>
            <a:ext cx="1641031" cy="162230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13"/>
          <a:srcRect l="50904" t="49175" b="-1"/>
          <a:stretch/>
        </p:blipFill>
        <p:spPr>
          <a:xfrm>
            <a:off x="4497627" y="2558605"/>
            <a:ext cx="1598336" cy="163603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13"/>
          <a:srcRect t="49354" r="49175"/>
          <a:stretch/>
        </p:blipFill>
        <p:spPr>
          <a:xfrm>
            <a:off x="2842332" y="2573756"/>
            <a:ext cx="1654637" cy="163027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33333E-6 L 0.13056 -0.0340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28" y="-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81481E-6 L -0.12743 -0.046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72" y="-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09305 0.16111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53" y="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48148E-6 L -0.08803 0.1733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10" y="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7512" y="1002984"/>
            <a:ext cx="74183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This shape has been divided into 4 </a:t>
            </a:r>
            <a:r>
              <a:rPr lang="en-GB" sz="2800" b="1" dirty="0" smtClean="0"/>
              <a:t>equal parts</a:t>
            </a:r>
            <a:r>
              <a:rPr lang="en-GB" sz="2800" dirty="0" smtClean="0"/>
              <a:t>.</a:t>
            </a:r>
          </a:p>
          <a:p>
            <a:pPr algn="ctr"/>
            <a:r>
              <a:rPr lang="en-GB" sz="2800" dirty="0" smtClean="0"/>
              <a:t>Each part is </a:t>
            </a:r>
            <a:r>
              <a:rPr lang="en-GB" sz="2800" b="1" dirty="0" smtClean="0"/>
              <a:t>one quarter </a:t>
            </a:r>
            <a:r>
              <a:rPr lang="en-GB" sz="2800" dirty="0" smtClean="0"/>
              <a:t>of the whole shape.</a:t>
            </a:r>
          </a:p>
        </p:txBody>
      </p:sp>
      <p:sp>
        <p:nvSpPr>
          <p:cNvPr id="6" name="Rectangle 5"/>
          <p:cNvSpPr/>
          <p:nvPr/>
        </p:nvSpPr>
        <p:spPr>
          <a:xfrm>
            <a:off x="1894738" y="2507242"/>
            <a:ext cx="1260000" cy="152362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2269660" y="2845583"/>
                <a:ext cx="769102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/>
                          <m:t>4</m:t>
                        </m:r>
                      </m:den>
                    </m:f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9660" y="2845583"/>
                <a:ext cx="769102" cy="86158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492002" y="2845583"/>
                <a:ext cx="769102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/>
                          <m:t>4</m:t>
                        </m:r>
                      </m:den>
                    </m:f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2002" y="2845583"/>
                <a:ext cx="769102" cy="86158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719228" y="2845583"/>
                <a:ext cx="769102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/>
                          <m:t>4</m:t>
                        </m:r>
                      </m:den>
                    </m:f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9228" y="2845583"/>
                <a:ext cx="769102" cy="86158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946454" y="2845583"/>
                <a:ext cx="769102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/>
                          <m:t>4</m:t>
                        </m:r>
                      </m:den>
                    </m:f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6454" y="2845583"/>
                <a:ext cx="769102" cy="86158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6576573"/>
              </p:ext>
            </p:extLst>
          </p:nvPr>
        </p:nvGraphicFramePr>
        <p:xfrm>
          <a:off x="1894738" y="2507244"/>
          <a:ext cx="4963944" cy="15236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0986">
                  <a:extLst>
                    <a:ext uri="{9D8B030D-6E8A-4147-A177-3AD203B41FA5}">
                      <a16:colId xmlns:a16="http://schemas.microsoft.com/office/drawing/2014/main" val="3439309696"/>
                    </a:ext>
                  </a:extLst>
                </a:gridCol>
                <a:gridCol w="1240986">
                  <a:extLst>
                    <a:ext uri="{9D8B030D-6E8A-4147-A177-3AD203B41FA5}">
                      <a16:colId xmlns:a16="http://schemas.microsoft.com/office/drawing/2014/main" val="2180126727"/>
                    </a:ext>
                  </a:extLst>
                </a:gridCol>
                <a:gridCol w="1240986">
                  <a:extLst>
                    <a:ext uri="{9D8B030D-6E8A-4147-A177-3AD203B41FA5}">
                      <a16:colId xmlns:a16="http://schemas.microsoft.com/office/drawing/2014/main" val="2241973761"/>
                    </a:ext>
                  </a:extLst>
                </a:gridCol>
                <a:gridCol w="1240986">
                  <a:extLst>
                    <a:ext uri="{9D8B030D-6E8A-4147-A177-3AD203B41FA5}">
                      <a16:colId xmlns:a16="http://schemas.microsoft.com/office/drawing/2014/main" val="3288613468"/>
                    </a:ext>
                  </a:extLst>
                </a:gridCol>
              </a:tblGrid>
              <a:tr h="152362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05224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12337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0.13611 0.0009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06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611 0.00093 L 0.27222 -0.0009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06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3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222 -0.00093 L 0.4059 0.00093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38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21069" y="347839"/>
            <a:ext cx="7418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Which shapes have one quarter shaded?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1436355" y="1388234"/>
            <a:ext cx="1487206" cy="1515292"/>
            <a:chOff x="5031159" y="1398481"/>
            <a:chExt cx="1487206" cy="1515292"/>
          </a:xfrm>
        </p:grpSpPr>
        <p:sp>
          <p:nvSpPr>
            <p:cNvPr id="16" name="Rectangle 15"/>
            <p:cNvSpPr/>
            <p:nvPr/>
          </p:nvSpPr>
          <p:spPr>
            <a:xfrm>
              <a:off x="5031159" y="1398481"/>
              <a:ext cx="1487206" cy="15152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" name="Straight Connector 16"/>
            <p:cNvCxnSpPr>
              <a:stCxn id="16" idx="0"/>
              <a:endCxn id="16" idx="2"/>
            </p:cNvCxnSpPr>
            <p:nvPr/>
          </p:nvCxnSpPr>
          <p:spPr>
            <a:xfrm>
              <a:off x="5774762" y="1398481"/>
              <a:ext cx="0" cy="1515292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5774762" y="2156345"/>
              <a:ext cx="743603" cy="75742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9" name="Rounded Rectangle 38"/>
          <p:cNvSpPr/>
          <p:nvPr/>
        </p:nvSpPr>
        <p:spPr>
          <a:xfrm>
            <a:off x="1161055" y="1176670"/>
            <a:ext cx="2037806" cy="194636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39"/>
          <p:cNvSpPr/>
          <p:nvPr/>
        </p:nvSpPr>
        <p:spPr>
          <a:xfrm>
            <a:off x="6007311" y="1182944"/>
            <a:ext cx="2037806" cy="194636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5557988" y="3641805"/>
            <a:ext cx="2037806" cy="194636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>
            <a:stCxn id="16" idx="1"/>
            <a:endCxn id="16" idx="3"/>
          </p:cNvCxnSpPr>
          <p:nvPr/>
        </p:nvCxnSpPr>
        <p:spPr>
          <a:xfrm>
            <a:off x="1436355" y="2145880"/>
            <a:ext cx="148720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87" name="Group 86"/>
          <p:cNvGrpSpPr/>
          <p:nvPr/>
        </p:nvGrpSpPr>
        <p:grpSpPr>
          <a:xfrm>
            <a:off x="6291770" y="1400297"/>
            <a:ext cx="1533112" cy="1410789"/>
            <a:chOff x="6291770" y="1400297"/>
            <a:chExt cx="1533112" cy="1410789"/>
          </a:xfrm>
        </p:grpSpPr>
        <p:pic>
          <p:nvPicPr>
            <p:cNvPr id="86" name="Picture 85"/>
            <p:cNvPicPr>
              <a:picLocks noChangeAspect="1"/>
            </p:cNvPicPr>
            <p:nvPr/>
          </p:nvPicPr>
          <p:blipFill rotWithShape="1">
            <a:blip r:embed="rId3"/>
            <a:srcRect r="50000" b="50000"/>
            <a:stretch/>
          </p:blipFill>
          <p:spPr>
            <a:xfrm rot="6978827">
              <a:off x="7116160" y="1599118"/>
              <a:ext cx="707198" cy="710246"/>
            </a:xfrm>
            <a:prstGeom prst="rect">
              <a:avLst/>
            </a:prstGeom>
          </p:spPr>
        </p:pic>
        <p:grpSp>
          <p:nvGrpSpPr>
            <p:cNvPr id="34" name="Group 33"/>
            <p:cNvGrpSpPr/>
            <p:nvPr/>
          </p:nvGrpSpPr>
          <p:grpSpPr>
            <a:xfrm rot="6980941">
              <a:off x="6291770" y="1400297"/>
              <a:ext cx="1410789" cy="1410789"/>
              <a:chOff x="5943600" y="3435529"/>
              <a:chExt cx="1410789" cy="1410789"/>
            </a:xfrm>
          </p:grpSpPr>
          <p:sp>
            <p:nvSpPr>
              <p:cNvPr id="36" name="Oval 35"/>
              <p:cNvSpPr/>
              <p:nvPr/>
            </p:nvSpPr>
            <p:spPr>
              <a:xfrm>
                <a:off x="5943600" y="3435529"/>
                <a:ext cx="1410789" cy="1410789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 smtClean="0"/>
                  <a:t>v</a:t>
                </a:r>
                <a:endParaRPr lang="en-GB" dirty="0"/>
              </a:p>
            </p:txBody>
          </p:sp>
          <p:cxnSp>
            <p:nvCxnSpPr>
              <p:cNvPr id="37" name="Straight Connector 36"/>
              <p:cNvCxnSpPr>
                <a:stCxn id="36" idx="0"/>
                <a:endCxn id="36" idx="4"/>
              </p:cNvCxnSpPr>
              <p:nvPr/>
            </p:nvCxnSpPr>
            <p:spPr>
              <a:xfrm>
                <a:off x="6648995" y="3435529"/>
                <a:ext cx="0" cy="1410789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38" name="Straight Connector 37"/>
            <p:cNvCxnSpPr>
              <a:stCxn id="36" idx="2"/>
              <a:endCxn id="36" idx="6"/>
            </p:cNvCxnSpPr>
            <p:nvPr/>
          </p:nvCxnSpPr>
          <p:spPr>
            <a:xfrm flipH="1">
              <a:off x="6684083" y="1473582"/>
              <a:ext cx="626162" cy="126421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4" name="Group 53"/>
          <p:cNvGrpSpPr/>
          <p:nvPr/>
        </p:nvGrpSpPr>
        <p:grpSpPr>
          <a:xfrm>
            <a:off x="3692404" y="1258256"/>
            <a:ext cx="1583140" cy="1652401"/>
            <a:chOff x="1488552" y="1261371"/>
            <a:chExt cx="1583140" cy="1652401"/>
          </a:xfrm>
        </p:grpSpPr>
        <p:sp>
          <p:nvSpPr>
            <p:cNvPr id="23" name="Isosceles Triangle 22"/>
            <p:cNvSpPr/>
            <p:nvPr/>
          </p:nvSpPr>
          <p:spPr>
            <a:xfrm>
              <a:off x="2085184" y="1261371"/>
              <a:ext cx="401944" cy="43269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Isosceles Triangle 7"/>
            <p:cNvSpPr/>
            <p:nvPr/>
          </p:nvSpPr>
          <p:spPr>
            <a:xfrm>
              <a:off x="1488552" y="1261371"/>
              <a:ext cx="1583140" cy="1652401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2" name="Straight Connector 41"/>
            <p:cNvCxnSpPr>
              <a:stCxn id="8" idx="1"/>
              <a:endCxn id="8" idx="5"/>
            </p:cNvCxnSpPr>
            <p:nvPr/>
          </p:nvCxnSpPr>
          <p:spPr>
            <a:xfrm>
              <a:off x="1884337" y="2087572"/>
              <a:ext cx="79157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2064033" y="1694061"/>
              <a:ext cx="432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1668248" y="2493231"/>
              <a:ext cx="121143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5" name="Group 54"/>
          <p:cNvGrpSpPr/>
          <p:nvPr/>
        </p:nvGrpSpPr>
        <p:grpSpPr>
          <a:xfrm>
            <a:off x="5818315" y="3745385"/>
            <a:ext cx="1593468" cy="1673552"/>
            <a:chOff x="5818315" y="3745385"/>
            <a:chExt cx="1593468" cy="1673552"/>
          </a:xfrm>
        </p:grpSpPr>
        <p:sp>
          <p:nvSpPr>
            <p:cNvPr id="49" name="Isosceles Triangle 48"/>
            <p:cNvSpPr/>
            <p:nvPr/>
          </p:nvSpPr>
          <p:spPr>
            <a:xfrm>
              <a:off x="6620213" y="4550435"/>
              <a:ext cx="791570" cy="868502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Isosceles Triangle 44"/>
            <p:cNvSpPr/>
            <p:nvPr/>
          </p:nvSpPr>
          <p:spPr>
            <a:xfrm>
              <a:off x="5818315" y="3745385"/>
              <a:ext cx="1583140" cy="1652401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46" name="Straight Connector 45"/>
          <p:cNvCxnSpPr>
            <a:stCxn id="45" idx="1"/>
            <a:endCxn id="45" idx="5"/>
          </p:cNvCxnSpPr>
          <p:nvPr/>
        </p:nvCxnSpPr>
        <p:spPr>
          <a:xfrm>
            <a:off x="6214100" y="4571586"/>
            <a:ext cx="791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stCxn id="45" idx="3"/>
            <a:endCxn id="45" idx="5"/>
          </p:cNvCxnSpPr>
          <p:nvPr/>
        </p:nvCxnSpPr>
        <p:spPr>
          <a:xfrm flipV="1">
            <a:off x="6609885" y="4571586"/>
            <a:ext cx="395785" cy="826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endCxn id="45" idx="1"/>
          </p:cNvCxnSpPr>
          <p:nvPr/>
        </p:nvCxnSpPr>
        <p:spPr>
          <a:xfrm flipH="1" flipV="1">
            <a:off x="6214100" y="4571586"/>
            <a:ext cx="386506" cy="826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3" name="Picture 82"/>
          <p:cNvPicPr>
            <a:picLocks noChangeAspect="1"/>
          </p:cNvPicPr>
          <p:nvPr/>
        </p:nvPicPr>
        <p:blipFill rotWithShape="1">
          <a:blip r:embed="rId4"/>
          <a:srcRect b="73818"/>
          <a:stretch/>
        </p:blipFill>
        <p:spPr>
          <a:xfrm rot="1623618">
            <a:off x="3450616" y="3864818"/>
            <a:ext cx="1420491" cy="370314"/>
          </a:xfrm>
          <a:prstGeom prst="rect">
            <a:avLst/>
          </a:prstGeom>
        </p:spPr>
      </p:pic>
      <p:grpSp>
        <p:nvGrpSpPr>
          <p:cNvPr id="74" name="Group 73"/>
          <p:cNvGrpSpPr/>
          <p:nvPr/>
        </p:nvGrpSpPr>
        <p:grpSpPr>
          <a:xfrm>
            <a:off x="3229366" y="3799299"/>
            <a:ext cx="1411436" cy="1410789"/>
            <a:chOff x="3229366" y="3799299"/>
            <a:chExt cx="1411436" cy="1410789"/>
          </a:xfrm>
        </p:grpSpPr>
        <p:grpSp>
          <p:nvGrpSpPr>
            <p:cNvPr id="57" name="Group 56"/>
            <p:cNvGrpSpPr/>
            <p:nvPr/>
          </p:nvGrpSpPr>
          <p:grpSpPr>
            <a:xfrm rot="6980941">
              <a:off x="3230013" y="3799299"/>
              <a:ext cx="1410789" cy="1410789"/>
              <a:chOff x="5921658" y="3431515"/>
              <a:chExt cx="1410789" cy="1410789"/>
            </a:xfrm>
          </p:grpSpPr>
          <p:sp>
            <p:nvSpPr>
              <p:cNvPr id="58" name="Oval 57"/>
              <p:cNvSpPr/>
              <p:nvPr/>
            </p:nvSpPr>
            <p:spPr>
              <a:xfrm rot="19577389">
                <a:off x="5921658" y="3431515"/>
                <a:ext cx="1410789" cy="1410789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59" name="Straight Connector 58"/>
              <p:cNvCxnSpPr/>
              <p:nvPr/>
            </p:nvCxnSpPr>
            <p:spPr>
              <a:xfrm rot="14619059" flipH="1" flipV="1">
                <a:off x="5999894" y="3822197"/>
                <a:ext cx="1264218" cy="626162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60" name="Straight Connector 59"/>
            <p:cNvCxnSpPr/>
            <p:nvPr/>
          </p:nvCxnSpPr>
          <p:spPr>
            <a:xfrm flipH="1" flipV="1">
              <a:off x="3531247" y="3919919"/>
              <a:ext cx="1095561" cy="55370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flipH="1" flipV="1">
              <a:off x="3229366" y="4547947"/>
              <a:ext cx="1095561" cy="55370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aphicFrame>
        <p:nvGraphicFramePr>
          <p:cNvPr id="88" name="Table 8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4059978"/>
              </p:ext>
            </p:extLst>
          </p:nvPr>
        </p:nvGraphicFramePr>
        <p:xfrm>
          <a:off x="1581051" y="3558368"/>
          <a:ext cx="561184" cy="17362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1184">
                  <a:extLst>
                    <a:ext uri="{9D8B030D-6E8A-4147-A177-3AD203B41FA5}">
                      <a16:colId xmlns:a16="http://schemas.microsoft.com/office/drawing/2014/main" val="648924524"/>
                    </a:ext>
                  </a:extLst>
                </a:gridCol>
              </a:tblGrid>
              <a:tr h="57876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5550277"/>
                  </a:ext>
                </a:extLst>
              </a:tr>
              <a:tr h="57876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5187520"/>
                  </a:ext>
                </a:extLst>
              </a:tr>
              <a:tr h="57876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8735586"/>
                  </a:ext>
                </a:extLst>
              </a:tr>
            </a:tbl>
          </a:graphicData>
        </a:graphic>
      </p:graphicFrame>
      <p:pic>
        <p:nvPicPr>
          <p:cNvPr id="89" name="Picture 8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9125" y="5263202"/>
            <a:ext cx="747045" cy="747045"/>
          </a:xfrm>
          <a:prstGeom prst="rect">
            <a:avLst/>
          </a:prstGeom>
        </p:spPr>
      </p:pic>
      <p:sp>
        <p:nvSpPr>
          <p:cNvPr id="90" name="TextBox 89"/>
          <p:cNvSpPr txBox="1"/>
          <p:nvPr/>
        </p:nvSpPr>
        <p:spPr>
          <a:xfrm>
            <a:off x="667512" y="537920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057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7.40741E-7 L -0.00798 0.05023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90" grpId="0"/>
      <p:bldP spid="9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7512" y="452722"/>
            <a:ext cx="74183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Here is one quarter of a shape.</a:t>
            </a:r>
          </a:p>
          <a:p>
            <a:r>
              <a:rPr lang="en-GB" sz="2800" dirty="0" smtClean="0"/>
              <a:t>Can you draw the whole shape?</a:t>
            </a:r>
          </a:p>
          <a:p>
            <a:r>
              <a:rPr lang="en-GB" sz="2800" dirty="0" smtClean="0"/>
              <a:t>Is there more than one way to do this?</a:t>
            </a:r>
          </a:p>
          <a:p>
            <a:endParaRPr lang="en-GB" sz="2800" dirty="0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5051" y="5318541"/>
            <a:ext cx="747045" cy="747045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5643438" y="543454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Rectangle 1"/>
          <p:cNvSpPr/>
          <p:nvPr/>
        </p:nvSpPr>
        <p:spPr>
          <a:xfrm>
            <a:off x="3284619" y="2123576"/>
            <a:ext cx="864000" cy="864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148619" y="2123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5012619" y="2123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5876619" y="2123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4148619" y="2123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3284619" y="2987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148619" y="2987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3284619" y="2987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284619" y="3851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284619" y="4715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2420619" y="2123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3284619" y="2987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4148619" y="2123576"/>
            <a:ext cx="864000" cy="86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422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0" grpId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9" grpId="0" animBg="1"/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9860" y="216525"/>
            <a:ext cx="1375243" cy="1695927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2574725" y="506520"/>
            <a:ext cx="2912655" cy="846829"/>
            <a:chOff x="3523360" y="2193062"/>
            <a:chExt cx="3135654" cy="846829"/>
          </a:xfrm>
        </p:grpSpPr>
        <p:sp>
          <p:nvSpPr>
            <p:cNvPr id="21" name="Rounded Rectangular Callout 20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6608"/>
                <a:gd name="adj2" fmla="val 1568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One quarter is half of a half!</a:t>
              </a:r>
              <a:endParaRPr lang="en-GB" sz="2400" dirty="0"/>
            </a:p>
          </p:txBody>
        </p:sp>
      </p:grpSp>
      <p:sp>
        <p:nvSpPr>
          <p:cNvPr id="4" name="Rectangle 3"/>
          <p:cNvSpPr/>
          <p:nvPr/>
        </p:nvSpPr>
        <p:spPr>
          <a:xfrm>
            <a:off x="1407481" y="2249905"/>
            <a:ext cx="2454656" cy="1191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>
            <a:stCxn id="4" idx="0"/>
            <a:endCxn id="4" idx="2"/>
          </p:cNvCxnSpPr>
          <p:nvPr/>
        </p:nvCxnSpPr>
        <p:spPr>
          <a:xfrm>
            <a:off x="2634809" y="2249905"/>
            <a:ext cx="0" cy="119112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4" idx="1"/>
          </p:cNvCxnSpPr>
          <p:nvPr/>
        </p:nvCxnSpPr>
        <p:spPr>
          <a:xfrm>
            <a:off x="1407481" y="2845469"/>
            <a:ext cx="122732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5089465" y="2249905"/>
            <a:ext cx="2454656" cy="1191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>
            <a:stCxn id="27" idx="0"/>
            <a:endCxn id="27" idx="2"/>
          </p:cNvCxnSpPr>
          <p:nvPr/>
        </p:nvCxnSpPr>
        <p:spPr>
          <a:xfrm>
            <a:off x="6316793" y="2249905"/>
            <a:ext cx="0" cy="119112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5691566" y="2255921"/>
            <a:ext cx="0" cy="118511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6914776" y="2252913"/>
            <a:ext cx="0" cy="118511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3236910" y="4049262"/>
            <a:ext cx="2454656" cy="1191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2" name="Straight Connector 31"/>
          <p:cNvCxnSpPr>
            <a:stCxn id="31" idx="0"/>
            <a:endCxn id="31" idx="2"/>
          </p:cNvCxnSpPr>
          <p:nvPr/>
        </p:nvCxnSpPr>
        <p:spPr>
          <a:xfrm>
            <a:off x="4464238" y="4049262"/>
            <a:ext cx="0" cy="119112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endCxn id="31" idx="2"/>
          </p:cNvCxnSpPr>
          <p:nvPr/>
        </p:nvCxnSpPr>
        <p:spPr>
          <a:xfrm>
            <a:off x="3236910" y="4055278"/>
            <a:ext cx="1227328" cy="118511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31" idx="0"/>
          </p:cNvCxnSpPr>
          <p:nvPr/>
        </p:nvCxnSpPr>
        <p:spPr>
          <a:xfrm>
            <a:off x="4464238" y="4049262"/>
            <a:ext cx="1227328" cy="118811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endCxn id="4" idx="3"/>
          </p:cNvCxnSpPr>
          <p:nvPr/>
        </p:nvCxnSpPr>
        <p:spPr>
          <a:xfrm>
            <a:off x="2631107" y="2845469"/>
            <a:ext cx="123103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77945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625490" cy="6986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   Which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sh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apes are divided into quarters?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   4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children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share these strawberries equally.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How many will they each get?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   What is 20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625490" cy="6986528"/>
              </a:xfrm>
              <a:prstGeom prst="rect">
                <a:avLst/>
              </a:prstGeom>
              <a:blipFill>
                <a:blip r:embed="rId4"/>
                <a:stretch>
                  <a:fillRect l="-1599" t="-8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950" y="3314248"/>
            <a:ext cx="1044237" cy="11913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468" y="3441248"/>
            <a:ext cx="1044237" cy="11913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4" y="3286582"/>
            <a:ext cx="1044237" cy="11913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504" y="3428665"/>
            <a:ext cx="1044237" cy="11913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149" y="3303929"/>
            <a:ext cx="1044237" cy="11913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903" y="3420270"/>
            <a:ext cx="1044237" cy="11913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696" y="3266667"/>
            <a:ext cx="1044237" cy="11913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214" y="3393667"/>
            <a:ext cx="1044237" cy="1191313"/>
          </a:xfrm>
          <a:prstGeom prst="rect">
            <a:avLst/>
          </a:prstGeom>
        </p:spPr>
      </p:pic>
      <p:graphicFrame>
        <p:nvGraphicFramePr>
          <p:cNvPr id="21" name="Table 20"/>
          <p:cNvGraphicFramePr>
            <a:graphicFrameLocks noGrp="1"/>
          </p:cNvGraphicFramePr>
          <p:nvPr>
            <p:extLst/>
          </p:nvPr>
        </p:nvGraphicFramePr>
        <p:xfrm>
          <a:off x="1598055" y="1127796"/>
          <a:ext cx="1232264" cy="6729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8066">
                  <a:extLst>
                    <a:ext uri="{9D8B030D-6E8A-4147-A177-3AD203B41FA5}">
                      <a16:colId xmlns:a16="http://schemas.microsoft.com/office/drawing/2014/main" val="2449163674"/>
                    </a:ext>
                  </a:extLst>
                </a:gridCol>
                <a:gridCol w="308066">
                  <a:extLst>
                    <a:ext uri="{9D8B030D-6E8A-4147-A177-3AD203B41FA5}">
                      <a16:colId xmlns:a16="http://schemas.microsoft.com/office/drawing/2014/main" val="3022035829"/>
                    </a:ext>
                  </a:extLst>
                </a:gridCol>
                <a:gridCol w="308066">
                  <a:extLst>
                    <a:ext uri="{9D8B030D-6E8A-4147-A177-3AD203B41FA5}">
                      <a16:colId xmlns:a16="http://schemas.microsoft.com/office/drawing/2014/main" val="2489806870"/>
                    </a:ext>
                  </a:extLst>
                </a:gridCol>
                <a:gridCol w="308066">
                  <a:extLst>
                    <a:ext uri="{9D8B030D-6E8A-4147-A177-3AD203B41FA5}">
                      <a16:colId xmlns:a16="http://schemas.microsoft.com/office/drawing/2014/main" val="1323543267"/>
                    </a:ext>
                  </a:extLst>
                </a:gridCol>
              </a:tblGrid>
              <a:tr h="67291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4466777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/>
          </p:nvPr>
        </p:nvGraphicFramePr>
        <p:xfrm>
          <a:off x="3439125" y="946718"/>
          <a:ext cx="552994" cy="11967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2994">
                  <a:extLst>
                    <a:ext uri="{9D8B030D-6E8A-4147-A177-3AD203B41FA5}">
                      <a16:colId xmlns:a16="http://schemas.microsoft.com/office/drawing/2014/main" val="3647248278"/>
                    </a:ext>
                  </a:extLst>
                </a:gridCol>
              </a:tblGrid>
              <a:tr h="3989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9455820"/>
                  </a:ext>
                </a:extLst>
              </a:tr>
              <a:tr h="39891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639438"/>
                  </a:ext>
                </a:extLst>
              </a:tr>
              <a:tr h="3989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2954679"/>
                  </a:ext>
                </a:extLst>
              </a:tr>
            </a:tbl>
          </a:graphicData>
        </a:graphic>
      </p:graphicFrame>
      <p:sp>
        <p:nvSpPr>
          <p:cNvPr id="24" name="Rectangle 23"/>
          <p:cNvSpPr/>
          <p:nvPr/>
        </p:nvSpPr>
        <p:spPr>
          <a:xfrm>
            <a:off x="4582903" y="1127796"/>
            <a:ext cx="1232264" cy="6729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>
            <a:stCxn id="24" idx="0"/>
          </p:cNvCxnSpPr>
          <p:nvPr/>
        </p:nvCxnSpPr>
        <p:spPr>
          <a:xfrm flipH="1">
            <a:off x="5199017" y="1127796"/>
            <a:ext cx="18" cy="6830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endCxn id="24" idx="2"/>
          </p:cNvCxnSpPr>
          <p:nvPr/>
        </p:nvCxnSpPr>
        <p:spPr>
          <a:xfrm>
            <a:off x="4591975" y="1136277"/>
            <a:ext cx="607060" cy="66443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5199035" y="1136277"/>
            <a:ext cx="607042" cy="67459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6422209" y="1093034"/>
            <a:ext cx="1232264" cy="6729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8" name="Straight Connector 37"/>
          <p:cNvCxnSpPr>
            <a:endCxn id="37" idx="3"/>
          </p:cNvCxnSpPr>
          <p:nvPr/>
        </p:nvCxnSpPr>
        <p:spPr>
          <a:xfrm>
            <a:off x="6408199" y="1429493"/>
            <a:ext cx="124627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6422209" y="1092807"/>
            <a:ext cx="1232264" cy="65141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547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625490" cy="6986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   Which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sh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apes are divided into quarters?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   4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children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share these strawberries equally.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How many will they each get?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   What is 20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625490" cy="6986528"/>
              </a:xfrm>
              <a:prstGeom prst="rect">
                <a:avLst/>
              </a:prstGeom>
              <a:blipFill>
                <a:blip r:embed="rId5"/>
                <a:stretch>
                  <a:fillRect l="-1599" t="-8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950" y="3314248"/>
            <a:ext cx="1044237" cy="11913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468" y="3441248"/>
            <a:ext cx="1044237" cy="11913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4" y="3286582"/>
            <a:ext cx="1044237" cy="11913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504" y="3428665"/>
            <a:ext cx="1044237" cy="11913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149" y="3303929"/>
            <a:ext cx="1044237" cy="11913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903" y="3420270"/>
            <a:ext cx="1044237" cy="11913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696" y="3266667"/>
            <a:ext cx="1044237" cy="11913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214" y="3393667"/>
            <a:ext cx="1044237" cy="1191313"/>
          </a:xfrm>
          <a:prstGeom prst="rect">
            <a:avLst/>
          </a:prstGeom>
        </p:spPr>
      </p:pic>
      <p:graphicFrame>
        <p:nvGraphicFramePr>
          <p:cNvPr id="21" name="Table 20"/>
          <p:cNvGraphicFramePr>
            <a:graphicFrameLocks noGrp="1"/>
          </p:cNvGraphicFramePr>
          <p:nvPr>
            <p:extLst/>
          </p:nvPr>
        </p:nvGraphicFramePr>
        <p:xfrm>
          <a:off x="1598055" y="1127796"/>
          <a:ext cx="1232264" cy="6729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8066">
                  <a:extLst>
                    <a:ext uri="{9D8B030D-6E8A-4147-A177-3AD203B41FA5}">
                      <a16:colId xmlns:a16="http://schemas.microsoft.com/office/drawing/2014/main" val="2449163674"/>
                    </a:ext>
                  </a:extLst>
                </a:gridCol>
                <a:gridCol w="308066">
                  <a:extLst>
                    <a:ext uri="{9D8B030D-6E8A-4147-A177-3AD203B41FA5}">
                      <a16:colId xmlns:a16="http://schemas.microsoft.com/office/drawing/2014/main" val="3022035829"/>
                    </a:ext>
                  </a:extLst>
                </a:gridCol>
                <a:gridCol w="308066">
                  <a:extLst>
                    <a:ext uri="{9D8B030D-6E8A-4147-A177-3AD203B41FA5}">
                      <a16:colId xmlns:a16="http://schemas.microsoft.com/office/drawing/2014/main" val="2489806870"/>
                    </a:ext>
                  </a:extLst>
                </a:gridCol>
                <a:gridCol w="308066">
                  <a:extLst>
                    <a:ext uri="{9D8B030D-6E8A-4147-A177-3AD203B41FA5}">
                      <a16:colId xmlns:a16="http://schemas.microsoft.com/office/drawing/2014/main" val="1323543267"/>
                    </a:ext>
                  </a:extLst>
                </a:gridCol>
              </a:tblGrid>
              <a:tr h="67291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4466777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/>
          </p:nvPr>
        </p:nvGraphicFramePr>
        <p:xfrm>
          <a:off x="3439125" y="946718"/>
          <a:ext cx="552994" cy="11967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2994">
                  <a:extLst>
                    <a:ext uri="{9D8B030D-6E8A-4147-A177-3AD203B41FA5}">
                      <a16:colId xmlns:a16="http://schemas.microsoft.com/office/drawing/2014/main" val="3647248278"/>
                    </a:ext>
                  </a:extLst>
                </a:gridCol>
              </a:tblGrid>
              <a:tr h="3989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9455820"/>
                  </a:ext>
                </a:extLst>
              </a:tr>
              <a:tr h="39891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639438"/>
                  </a:ext>
                </a:extLst>
              </a:tr>
              <a:tr h="3989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2954679"/>
                  </a:ext>
                </a:extLst>
              </a:tr>
            </a:tbl>
          </a:graphicData>
        </a:graphic>
      </p:graphicFrame>
      <p:sp>
        <p:nvSpPr>
          <p:cNvPr id="24" name="Rectangle 23"/>
          <p:cNvSpPr/>
          <p:nvPr/>
        </p:nvSpPr>
        <p:spPr>
          <a:xfrm>
            <a:off x="4582903" y="1127796"/>
            <a:ext cx="1232264" cy="6729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>
            <a:stCxn id="24" idx="0"/>
          </p:cNvCxnSpPr>
          <p:nvPr/>
        </p:nvCxnSpPr>
        <p:spPr>
          <a:xfrm flipH="1">
            <a:off x="5199017" y="1127796"/>
            <a:ext cx="18" cy="6830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endCxn id="24" idx="2"/>
          </p:cNvCxnSpPr>
          <p:nvPr/>
        </p:nvCxnSpPr>
        <p:spPr>
          <a:xfrm>
            <a:off x="4591975" y="1136277"/>
            <a:ext cx="607060" cy="66443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5199035" y="1136277"/>
            <a:ext cx="607042" cy="67459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6422209" y="1093034"/>
            <a:ext cx="1232264" cy="6729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Connector 32"/>
          <p:cNvCxnSpPr>
            <a:endCxn id="32" idx="3"/>
          </p:cNvCxnSpPr>
          <p:nvPr/>
        </p:nvCxnSpPr>
        <p:spPr>
          <a:xfrm>
            <a:off x="6408199" y="1429493"/>
            <a:ext cx="124627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6422209" y="1092807"/>
            <a:ext cx="1232264" cy="65141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Rounded Rectangle 2"/>
          <p:cNvSpPr/>
          <p:nvPr/>
        </p:nvSpPr>
        <p:spPr>
          <a:xfrm>
            <a:off x="1489166" y="946718"/>
            <a:ext cx="1438728" cy="10127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4479671" y="955529"/>
            <a:ext cx="1438728" cy="10127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6571270" y="4292616"/>
                <a:ext cx="18580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2</a:t>
                </a:r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71270" y="4292616"/>
                <a:ext cx="1858091" cy="523220"/>
              </a:xfrm>
              <a:prstGeom prst="rect">
                <a:avLst/>
              </a:prstGeom>
              <a:blipFill>
                <a:blip r:embed="rId7"/>
                <a:stretch>
                  <a:fillRect l="-688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3926026" y="5440583"/>
            <a:ext cx="10063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245750" y="4809727"/>
            <a:ext cx="54389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They will each get 2 strawberries.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485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" grpId="0" animBg="1"/>
      <p:bldP spid="28" grpId="0" animBg="1"/>
      <p:bldP spid="30" grpId="0"/>
      <p:bldP spid="31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5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276" y="3985494"/>
            <a:ext cx="1841242" cy="70708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6231" y="334776"/>
                <a:ext cx="7625490" cy="69865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 are 12 cakes.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They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are shared equally between 4 plates.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</a:t>
                </a:r>
                <a:r>
                  <a:rPr lang="en-GB" sz="2800" dirty="0" smtClean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are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 cakes on each plate.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             One quarter of 12 is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34776"/>
                <a:ext cx="7625490" cy="6986528"/>
              </a:xfrm>
              <a:prstGeom prst="rect">
                <a:avLst/>
              </a:prstGeom>
              <a:blipFill>
                <a:blip r:embed="rId6"/>
                <a:stretch>
                  <a:fillRect l="-1679" t="-87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01" y="3964053"/>
            <a:ext cx="1841242" cy="70708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662" y="3971930"/>
            <a:ext cx="1841242" cy="70708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904" y="3964053"/>
            <a:ext cx="1841242" cy="707082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600" y="1437646"/>
            <a:ext cx="983593" cy="897615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259" y="1418987"/>
            <a:ext cx="966398" cy="89761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749" y="1512379"/>
            <a:ext cx="1062693" cy="80131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619" y="1481427"/>
            <a:ext cx="1052376" cy="83227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393" y="2132994"/>
            <a:ext cx="1011106" cy="801319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205" y="2079110"/>
            <a:ext cx="1011106" cy="897615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039" y="2216932"/>
            <a:ext cx="1062693" cy="80131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581" y="2185980"/>
            <a:ext cx="1052376" cy="83227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199" y="1416083"/>
            <a:ext cx="1011106" cy="897615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625" y="2123540"/>
            <a:ext cx="966398" cy="897615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294" y="2142199"/>
            <a:ext cx="983593" cy="89761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185" y="1456376"/>
            <a:ext cx="1011106" cy="80131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9170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0.44982 0.336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83" y="1680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-0.08334 0.325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7" y="1625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0.25677 0.243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30" y="1217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48148E-6 L 0.12691 0.2372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37" y="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0 L 0.17639 0.3326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9" y="1662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37864 0.212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24" y="1064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22222E-6 L -0.14791 0.3238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96" y="1618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0.05173 0.2300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7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85185E-6 L 0.18646 0.3599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798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22222E-6 L -0.02656 0.2451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7" y="12245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-0.34757 0.3453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78" y="1726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5.55112E-17 L -0.14358 0.2439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87" y="1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are </a:t>
                </a:r>
                <a:r>
                  <a:rPr lang="en-GB" sz="2800" dirty="0" smtClean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pennies in each part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16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One quarter of 16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is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blipFill>
                <a:blip r:embed="rId5"/>
                <a:stretch>
                  <a:fillRect l="-1679" b="-214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35" y="60335"/>
            <a:ext cx="1219904" cy="1723607"/>
          </a:xfrm>
          <a:prstGeom prst="rect">
            <a:avLst/>
          </a:prstGeom>
        </p:spPr>
      </p:pic>
      <p:graphicFrame>
        <p:nvGraphicFramePr>
          <p:cNvPr id="30" name="Table 29"/>
          <p:cNvGraphicFramePr>
            <a:graphicFrameLocks noGrp="1"/>
          </p:cNvGraphicFramePr>
          <p:nvPr>
            <p:extLst/>
          </p:nvPr>
        </p:nvGraphicFramePr>
        <p:xfrm>
          <a:off x="925506" y="2680060"/>
          <a:ext cx="7128000" cy="16309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2000">
                  <a:extLst>
                    <a:ext uri="{9D8B030D-6E8A-4147-A177-3AD203B41FA5}">
                      <a16:colId xmlns:a16="http://schemas.microsoft.com/office/drawing/2014/main" val="2933664909"/>
                    </a:ext>
                  </a:extLst>
                </a:gridCol>
                <a:gridCol w="1782000">
                  <a:extLst>
                    <a:ext uri="{9D8B030D-6E8A-4147-A177-3AD203B41FA5}">
                      <a16:colId xmlns:a16="http://schemas.microsoft.com/office/drawing/2014/main" val="4120014339"/>
                    </a:ext>
                  </a:extLst>
                </a:gridCol>
                <a:gridCol w="1782000">
                  <a:extLst>
                    <a:ext uri="{9D8B030D-6E8A-4147-A177-3AD203B41FA5}">
                      <a16:colId xmlns:a16="http://schemas.microsoft.com/office/drawing/2014/main" val="2469517893"/>
                    </a:ext>
                  </a:extLst>
                </a:gridCol>
                <a:gridCol w="1782000">
                  <a:extLst>
                    <a:ext uri="{9D8B030D-6E8A-4147-A177-3AD203B41FA5}">
                      <a16:colId xmlns:a16="http://schemas.microsoft.com/office/drawing/2014/main" val="2173053443"/>
                    </a:ext>
                  </a:extLst>
                </a:gridCol>
              </a:tblGrid>
              <a:tr h="163099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5724355"/>
                  </a:ext>
                </a:extLst>
              </a:tr>
            </a:tbl>
          </a:graphicData>
        </a:graphic>
      </p:graphicFrame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752" y="2610395"/>
            <a:ext cx="1008039" cy="92697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495" y="2610395"/>
            <a:ext cx="1008039" cy="92697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138" y="3432569"/>
            <a:ext cx="1008039" cy="92697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253" y="2610395"/>
            <a:ext cx="1008039" cy="92697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727" y="2610395"/>
            <a:ext cx="1008039" cy="92697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575" y="3432569"/>
            <a:ext cx="1008039" cy="92697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487" y="2610395"/>
            <a:ext cx="1008039" cy="92697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962" y="2610395"/>
            <a:ext cx="1008039" cy="92697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117" y="3432569"/>
            <a:ext cx="1008039" cy="92697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145" y="2610395"/>
            <a:ext cx="1008039" cy="92697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631" y="3432569"/>
            <a:ext cx="1008039" cy="92697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837" y="2610395"/>
            <a:ext cx="1008039" cy="926973"/>
          </a:xfrm>
          <a:prstGeom prst="rect">
            <a:avLst/>
          </a:prstGeom>
        </p:spPr>
      </p:pic>
      <p:sp>
        <p:nvSpPr>
          <p:cNvPr id="44" name="Rectangle 43"/>
          <p:cNvSpPr/>
          <p:nvPr/>
        </p:nvSpPr>
        <p:spPr>
          <a:xfrm>
            <a:off x="4143080" y="1581407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 smtClean="0"/>
              <a:t>16</a:t>
            </a:r>
            <a:endParaRPr lang="en-GB" sz="3200" dirty="0"/>
          </a:p>
        </p:txBody>
      </p:sp>
      <p:sp>
        <p:nvSpPr>
          <p:cNvPr id="45" name="Rectangle 44"/>
          <p:cNvSpPr/>
          <p:nvPr/>
        </p:nvSpPr>
        <p:spPr>
          <a:xfrm>
            <a:off x="1313495" y="3136217"/>
            <a:ext cx="891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4</a:t>
            </a:r>
          </a:p>
        </p:txBody>
      </p:sp>
      <p:sp>
        <p:nvSpPr>
          <p:cNvPr id="46" name="Rectangle 45"/>
          <p:cNvSpPr/>
          <p:nvPr/>
        </p:nvSpPr>
        <p:spPr>
          <a:xfrm>
            <a:off x="3120465" y="3136217"/>
            <a:ext cx="891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4</a:t>
            </a:r>
          </a:p>
        </p:txBody>
      </p:sp>
      <p:sp>
        <p:nvSpPr>
          <p:cNvPr id="47" name="Rectangle 46"/>
          <p:cNvSpPr/>
          <p:nvPr/>
        </p:nvSpPr>
        <p:spPr>
          <a:xfrm>
            <a:off x="4919424" y="3136217"/>
            <a:ext cx="891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4</a:t>
            </a:r>
            <a:endParaRPr lang="en-GB" sz="5400" dirty="0"/>
          </a:p>
        </p:txBody>
      </p:sp>
      <p:sp>
        <p:nvSpPr>
          <p:cNvPr id="48" name="Rectangle 47"/>
          <p:cNvSpPr/>
          <p:nvPr/>
        </p:nvSpPr>
        <p:spPr>
          <a:xfrm>
            <a:off x="6682020" y="3116600"/>
            <a:ext cx="891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4</a:t>
            </a:r>
          </a:p>
        </p:txBody>
      </p:sp>
      <p:sp>
        <p:nvSpPr>
          <p:cNvPr id="49" name="Left Brace 48"/>
          <p:cNvSpPr/>
          <p:nvPr/>
        </p:nvSpPr>
        <p:spPr>
          <a:xfrm rot="5400000">
            <a:off x="4295520" y="-1147590"/>
            <a:ext cx="415368" cy="7100606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771" y="3432569"/>
            <a:ext cx="1008039" cy="926973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131" y="3432569"/>
            <a:ext cx="1008039" cy="92697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4188" y="3432569"/>
            <a:ext cx="1008039" cy="926973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553" y="3432569"/>
            <a:ext cx="1008039" cy="926973"/>
          </a:xfrm>
          <a:prstGeom prst="rect">
            <a:avLst/>
          </a:prstGeom>
        </p:spPr>
      </p:pic>
      <p:grpSp>
        <p:nvGrpSpPr>
          <p:cNvPr id="54" name="Group 53"/>
          <p:cNvGrpSpPr/>
          <p:nvPr/>
        </p:nvGrpSpPr>
        <p:grpSpPr>
          <a:xfrm>
            <a:off x="2220601" y="437269"/>
            <a:ext cx="3282925" cy="846829"/>
            <a:chOff x="3523360" y="2193062"/>
            <a:chExt cx="3135654" cy="846829"/>
          </a:xfrm>
        </p:grpSpPr>
        <p:sp>
          <p:nvSpPr>
            <p:cNvPr id="55" name="Rounded Rectangular Callout 54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3339"/>
                <a:gd name="adj2" fmla="val 25289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can use a bar model to find a quarter.</a:t>
              </a:r>
              <a:endParaRPr lang="en-GB" sz="2400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714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500"/>
                            </p:stCondLst>
                            <p:childTnLst>
                              <p:par>
                                <p:cTn id="8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0"/>
                            </p:stCondLst>
                            <p:childTnLst>
                              <p:par>
                                <p:cTn id="9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2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2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2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2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7" grpId="0"/>
      <p:bldP spid="48" grpId="0"/>
      <p:bldP spid="4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2220601" y="437269"/>
            <a:ext cx="3282925" cy="860589"/>
            <a:chOff x="3523360" y="2193062"/>
            <a:chExt cx="3135654" cy="860589"/>
          </a:xfrm>
        </p:grpSpPr>
        <p:sp>
          <p:nvSpPr>
            <p:cNvPr id="9" name="Rounded Rectangular Callout 8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3339"/>
                <a:gd name="adj2" fmla="val 25289"/>
                <a:gd name="adj3" fmla="val 16667"/>
              </a:avLst>
            </a:prstGeom>
            <a:noFill/>
            <a:ln w="38100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664263" y="2222654"/>
              <a:ext cx="2994751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can halve and halve again to find a quarter.</a:t>
              </a:r>
              <a:endParaRPr lang="en-GB" sz="2400" dirty="0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28" y="334776"/>
            <a:ext cx="1459906" cy="1008186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>
            <a:off x="1501564" y="1709785"/>
            <a:ext cx="1664458" cy="1553717"/>
            <a:chOff x="2697253" y="1709785"/>
            <a:chExt cx="1664458" cy="1553717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7253" y="1709785"/>
              <a:ext cx="1008039" cy="92697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3672" y="1712003"/>
              <a:ext cx="1008039" cy="92697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7253" y="2334311"/>
              <a:ext cx="1008039" cy="926973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3672" y="2336529"/>
              <a:ext cx="1008039" cy="926973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2814402" y="1714221"/>
            <a:ext cx="1664458" cy="1553717"/>
            <a:chOff x="4010091" y="1714221"/>
            <a:chExt cx="1664458" cy="155371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0091" y="1714221"/>
              <a:ext cx="1008039" cy="926973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6510" y="1716439"/>
              <a:ext cx="1008039" cy="926973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0091" y="2338747"/>
              <a:ext cx="1008039" cy="92697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6510" y="2340965"/>
              <a:ext cx="1008039" cy="926973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1501564" y="2956619"/>
            <a:ext cx="1664458" cy="1551499"/>
            <a:chOff x="2697253" y="2956619"/>
            <a:chExt cx="1664458" cy="1551499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7253" y="2956619"/>
              <a:ext cx="1008039" cy="92697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3672" y="2958837"/>
              <a:ext cx="1008039" cy="926973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7253" y="3578927"/>
              <a:ext cx="1008039" cy="926973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3672" y="3581145"/>
              <a:ext cx="1008039" cy="926973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2814402" y="2961055"/>
            <a:ext cx="1664458" cy="1551499"/>
            <a:chOff x="4010091" y="2961055"/>
            <a:chExt cx="1664458" cy="1551499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0091" y="2961055"/>
              <a:ext cx="1008039" cy="92697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6510" y="2963273"/>
              <a:ext cx="1008039" cy="926973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0091" y="3583363"/>
              <a:ext cx="1008039" cy="926973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6510" y="3585581"/>
              <a:ext cx="1008039" cy="926973"/>
            </a:xfrm>
            <a:prstGeom prst="rect">
              <a:avLst/>
            </a:prstGeom>
          </p:spPr>
        </p:pic>
      </p:grpSp>
      <p:sp>
        <p:nvSpPr>
          <p:cNvPr id="31" name="Rectangle 30"/>
          <p:cNvSpPr/>
          <p:nvPr/>
        </p:nvSpPr>
        <p:spPr>
          <a:xfrm>
            <a:off x="890983" y="5551751"/>
            <a:ext cx="33611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srgbClr val="5B9BD5">
                    <a:lumMod val="50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One quarter of 16 is 4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265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0.16858 -0.0018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20" y="-93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59259E-6 L 0.17223 0.00393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11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1.66667E-6 0.12871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435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223 0.00393 L 0.17223 0.13102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0454" y="520444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23298" y="534713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691229" y="356701"/>
                <a:ext cx="7274983" cy="54795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Here are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 smtClean="0"/>
                  <a:t> of Ron’s marbles.</a:t>
                </a:r>
              </a:p>
              <a:p>
                <a:r>
                  <a:rPr lang="en-GB" sz="2800" dirty="0" smtClean="0"/>
                  <a:t>How many marbles does Ron have altogether?                                       </a:t>
                </a:r>
                <a:endParaRPr lang="en-GB" sz="2800" dirty="0"/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 smtClean="0"/>
              </a:p>
              <a:p>
                <a:endParaRPr lang="en-GB" sz="2800" dirty="0"/>
              </a:p>
              <a:p>
                <a:endParaRPr lang="en-GB" sz="2800" dirty="0" smtClean="0"/>
              </a:p>
              <a:p>
                <a:endParaRPr lang="en-GB" sz="2800" dirty="0" smtClean="0"/>
              </a:p>
              <a:p>
                <a:endParaRPr lang="en-GB" sz="2800" dirty="0"/>
              </a:p>
              <a:p>
                <a:endParaRPr lang="en-GB" sz="2800" dirty="0" smtClean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1229" y="356701"/>
                <a:ext cx="7274983" cy="5479513"/>
              </a:xfrm>
              <a:prstGeom prst="rect">
                <a:avLst/>
              </a:prstGeom>
              <a:blipFill>
                <a:blip r:embed="rId6"/>
                <a:stretch>
                  <a:fillRect l="-1675" r="-397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4" name="Group 43"/>
          <p:cNvGrpSpPr/>
          <p:nvPr/>
        </p:nvGrpSpPr>
        <p:grpSpPr>
          <a:xfrm>
            <a:off x="3009289" y="4503318"/>
            <a:ext cx="3249219" cy="764312"/>
            <a:chOff x="3009289" y="4503318"/>
            <a:chExt cx="3249219" cy="76431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3009289" y="4503318"/>
                  <a:ext cx="3249219" cy="7643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a14:m>
                  <a:r>
                    <a:rPr lang="en-GB" sz="3200" dirty="0"/>
                    <a:t> </a:t>
                  </a:r>
                  <a:r>
                    <a:rPr lang="en-GB" sz="3200" dirty="0" smtClean="0"/>
                    <a:t>of       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200" dirty="0"/>
                    <a:t> </a:t>
                  </a:r>
                  <a:r>
                    <a:rPr lang="en-GB" sz="3200" dirty="0" smtClean="0"/>
                    <a:t>2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09289" y="4503318"/>
                  <a:ext cx="3249219" cy="764312"/>
                </a:xfrm>
                <a:prstGeom prst="rect">
                  <a:avLst/>
                </a:prstGeom>
                <a:blipFill>
                  <a:blip r:embed="rId7"/>
                  <a:stretch>
                    <a:fillRect b="-1680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4" name="Rounded Rectangle 33"/>
            <p:cNvSpPr/>
            <p:nvPr/>
          </p:nvSpPr>
          <p:spPr>
            <a:xfrm>
              <a:off x="3824954" y="4512722"/>
              <a:ext cx="484909" cy="746318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rgbClr val="1F4E79"/>
                </a:solidFill>
              </a:endParaRPr>
            </a:p>
          </p:txBody>
        </p:sp>
      </p:grpSp>
      <p:pic>
        <p:nvPicPr>
          <p:cNvPr id="35" name="Picture 3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3633" y="1321035"/>
            <a:ext cx="1410138" cy="1721412"/>
          </a:xfrm>
          <a:prstGeom prst="rect">
            <a:avLst/>
          </a:prstGeom>
        </p:spPr>
      </p:pic>
      <p:sp>
        <p:nvSpPr>
          <p:cNvPr id="45" name="Rectangle 44"/>
          <p:cNvSpPr/>
          <p:nvPr/>
        </p:nvSpPr>
        <p:spPr>
          <a:xfrm>
            <a:off x="3860513" y="4593086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1F4E79"/>
                </a:solidFill>
              </a:rPr>
              <a:t>8</a:t>
            </a:r>
            <a:endParaRPr lang="en-GB" sz="1600" dirty="0">
              <a:solidFill>
                <a:srgbClr val="1F4E79"/>
              </a:solidFill>
            </a:endParaRPr>
          </a:p>
        </p:txBody>
      </p:sp>
      <p:sp>
        <p:nvSpPr>
          <p:cNvPr id="49" name="Right Brace 48"/>
          <p:cNvSpPr/>
          <p:nvPr/>
        </p:nvSpPr>
        <p:spPr>
          <a:xfrm rot="16200000">
            <a:off x="3330639" y="-110541"/>
            <a:ext cx="523600" cy="5282243"/>
          </a:xfrm>
          <a:prstGeom prst="rightBrace">
            <a:avLst>
              <a:gd name="adj1" fmla="val 50507"/>
              <a:gd name="adj2" fmla="val 49237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0" name="Table 49"/>
          <p:cNvGraphicFramePr>
            <a:graphicFrameLocks noGrp="1"/>
          </p:cNvGraphicFramePr>
          <p:nvPr>
            <p:extLst/>
          </p:nvPr>
        </p:nvGraphicFramePr>
        <p:xfrm>
          <a:off x="951317" y="2871218"/>
          <a:ext cx="1320561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0561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sp>
        <p:nvSpPr>
          <p:cNvPr id="51" name="Rectangle 50"/>
          <p:cNvSpPr/>
          <p:nvPr/>
        </p:nvSpPr>
        <p:spPr>
          <a:xfrm>
            <a:off x="3378446" y="1677916"/>
            <a:ext cx="351378" cy="52322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</a:rPr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3378446" y="1579028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1F4E79"/>
                </a:solidFill>
              </a:rPr>
              <a:t>8</a:t>
            </a:r>
            <a:endParaRPr lang="en-GB" sz="1600" dirty="0">
              <a:solidFill>
                <a:srgbClr val="1F4E79"/>
              </a:solidFill>
            </a:endParaRP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6707113" y="1981178"/>
            <a:ext cx="429217" cy="477992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6261159" y="1871415"/>
            <a:ext cx="434095" cy="443850"/>
          </a:xfrm>
          <a:prstGeom prst="rect">
            <a:avLst/>
          </a:prstGeom>
        </p:spPr>
      </p:pic>
      <p:graphicFrame>
        <p:nvGraphicFramePr>
          <p:cNvPr id="64" name="Table 63"/>
          <p:cNvGraphicFramePr>
            <a:graphicFrameLocks noGrp="1"/>
          </p:cNvGraphicFramePr>
          <p:nvPr>
            <p:extLst/>
          </p:nvPr>
        </p:nvGraphicFramePr>
        <p:xfrm>
          <a:off x="2271878" y="2871218"/>
          <a:ext cx="1320561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0561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graphicFrame>
        <p:nvGraphicFramePr>
          <p:cNvPr id="65" name="Table 64"/>
          <p:cNvGraphicFramePr>
            <a:graphicFrameLocks noGrp="1"/>
          </p:cNvGraphicFramePr>
          <p:nvPr>
            <p:extLst/>
          </p:nvPr>
        </p:nvGraphicFramePr>
        <p:xfrm>
          <a:off x="3592439" y="2871218"/>
          <a:ext cx="1320561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0561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graphicFrame>
        <p:nvGraphicFramePr>
          <p:cNvPr id="66" name="Table 65"/>
          <p:cNvGraphicFramePr>
            <a:graphicFrameLocks noGrp="1"/>
          </p:cNvGraphicFramePr>
          <p:nvPr>
            <p:extLst/>
          </p:nvPr>
        </p:nvGraphicFramePr>
        <p:xfrm>
          <a:off x="4913000" y="2871218"/>
          <a:ext cx="1320561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0561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pic>
        <p:nvPicPr>
          <p:cNvPr id="67" name="Picture 66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1594572" y="3142377"/>
            <a:ext cx="429217" cy="477992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1148618" y="3032614"/>
            <a:ext cx="434095" cy="443850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2924850" y="3185074"/>
            <a:ext cx="429217" cy="477992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2478896" y="3075311"/>
            <a:ext cx="434095" cy="443850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4211182" y="3139374"/>
            <a:ext cx="429217" cy="477992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3765228" y="3029611"/>
            <a:ext cx="434095" cy="443850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5578002" y="3158207"/>
            <a:ext cx="429217" cy="477992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5132048" y="3048444"/>
            <a:ext cx="434095" cy="4438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0377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5" grpId="0"/>
      <p:bldP spid="49" grpId="0" animBg="1"/>
      <p:bldP spid="51" grpId="0"/>
      <p:bldP spid="51" grpId="1"/>
      <p:bldP spid="6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0230" y="61433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73074" y="75701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91229" y="356701"/>
            <a:ext cx="727498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                                       </a:t>
            </a:r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1834412" y="2903433"/>
          <a:ext cx="1127152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7152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sp>
        <p:nvSpPr>
          <p:cNvPr id="27" name="Right Brace 26"/>
          <p:cNvSpPr/>
          <p:nvPr/>
        </p:nvSpPr>
        <p:spPr>
          <a:xfrm rot="16200000">
            <a:off x="3846007" y="352346"/>
            <a:ext cx="485418" cy="4508609"/>
          </a:xfrm>
          <a:prstGeom prst="rightBrace">
            <a:avLst>
              <a:gd name="adj1" fmla="val 50507"/>
              <a:gd name="adj2" fmla="val 49237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Group 43"/>
          <p:cNvGrpSpPr/>
          <p:nvPr/>
        </p:nvGrpSpPr>
        <p:grpSpPr>
          <a:xfrm>
            <a:off x="887755" y="499893"/>
            <a:ext cx="3249219" cy="860428"/>
            <a:chOff x="3009289" y="4503318"/>
            <a:chExt cx="3249219" cy="8604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3009289" y="4503318"/>
                  <a:ext cx="3249219" cy="8604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4</m:t>
                          </m:r>
                        </m:den>
                      </m:f>
                    </m:oMath>
                  </a14:m>
                  <a:r>
                    <a:rPr lang="en-GB" sz="3600" dirty="0"/>
                    <a:t> </a:t>
                  </a:r>
                  <a:r>
                    <a:rPr lang="en-GB" sz="3600" dirty="0" smtClean="0"/>
                    <a:t>of         </a:t>
                  </a:r>
                  <a14:m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600" dirty="0"/>
                    <a:t> </a:t>
                  </a:r>
                  <a:r>
                    <a:rPr lang="en-GB" sz="3600" dirty="0" smtClean="0"/>
                    <a:t>20</a:t>
                  </a:r>
                  <a:endParaRPr lang="en-GB" sz="3600" dirty="0"/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09289" y="4503318"/>
                  <a:ext cx="3249219" cy="860428"/>
                </a:xfrm>
                <a:prstGeom prst="rect">
                  <a:avLst/>
                </a:prstGeom>
                <a:blipFill>
                  <a:blip r:embed="rId6"/>
                  <a:stretch>
                    <a:fillRect b="-1631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4" name="Rounded Rectangle 33"/>
            <p:cNvSpPr/>
            <p:nvPr/>
          </p:nvSpPr>
          <p:spPr>
            <a:xfrm>
              <a:off x="3955945" y="4512722"/>
              <a:ext cx="654367" cy="746318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rgbClr val="1F4E79"/>
                </a:solidFill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3885731" y="1773077"/>
            <a:ext cx="351378" cy="52322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</a:rPr>
              <a:t>?</a:t>
            </a:r>
          </a:p>
        </p:txBody>
      </p:sp>
      <p:sp>
        <p:nvSpPr>
          <p:cNvPr id="45" name="Rectangle 44"/>
          <p:cNvSpPr/>
          <p:nvPr/>
        </p:nvSpPr>
        <p:spPr>
          <a:xfrm>
            <a:off x="1808285" y="57235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600" dirty="0">
                <a:solidFill>
                  <a:srgbClr val="1F4E79"/>
                </a:solidFill>
              </a:rPr>
              <a:t>8</a:t>
            </a:r>
            <a:r>
              <a:rPr lang="en-GB" sz="3600" dirty="0" smtClean="0">
                <a:solidFill>
                  <a:srgbClr val="1F4E79"/>
                </a:solidFill>
              </a:rPr>
              <a:t>0</a:t>
            </a:r>
            <a:endParaRPr lang="en-GB" dirty="0">
              <a:solidFill>
                <a:srgbClr val="1F4E79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97264" y="3003414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dirty="0" smtClean="0">
                <a:solidFill>
                  <a:prstClr val="black"/>
                </a:solidFill>
              </a:rPr>
              <a:t>20</a:t>
            </a:r>
            <a:endParaRPr lang="en-GB" sz="3200" dirty="0">
              <a:solidFill>
                <a:prstClr val="black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760696" y="1664356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dirty="0">
                <a:solidFill>
                  <a:prstClr val="black"/>
                </a:solidFill>
              </a:rPr>
              <a:t>8</a:t>
            </a:r>
            <a:r>
              <a:rPr lang="en-GB" sz="3200" dirty="0" smtClean="0">
                <a:solidFill>
                  <a:prstClr val="black"/>
                </a:solidFill>
              </a:rPr>
              <a:t>0</a:t>
            </a:r>
            <a:endParaRPr lang="en-GB" sz="3200" dirty="0">
              <a:solidFill>
                <a:prstClr val="black"/>
              </a:solidFill>
            </a:endParaRP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/>
          </p:nvPr>
        </p:nvGraphicFramePr>
        <p:xfrm>
          <a:off x="2961564" y="2903433"/>
          <a:ext cx="1127152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7152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/>
          </p:nvPr>
        </p:nvGraphicFramePr>
        <p:xfrm>
          <a:off x="4088716" y="2903433"/>
          <a:ext cx="1127152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7152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/>
          </p:nvPr>
        </p:nvGraphicFramePr>
        <p:xfrm>
          <a:off x="5215868" y="2903433"/>
          <a:ext cx="1127152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7152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sp>
        <p:nvSpPr>
          <p:cNvPr id="23" name="Rectangle 22"/>
          <p:cNvSpPr/>
          <p:nvPr/>
        </p:nvSpPr>
        <p:spPr>
          <a:xfrm>
            <a:off x="3218926" y="3003414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dirty="0" smtClean="0">
                <a:solidFill>
                  <a:prstClr val="black"/>
                </a:solidFill>
              </a:rPr>
              <a:t>20</a:t>
            </a:r>
            <a:endParaRPr lang="en-GB" sz="3200" dirty="0">
              <a:solidFill>
                <a:prstClr val="black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340588" y="3003414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dirty="0" smtClean="0">
                <a:solidFill>
                  <a:prstClr val="black"/>
                </a:solidFill>
              </a:rPr>
              <a:t>20</a:t>
            </a:r>
            <a:endParaRPr lang="en-GB" sz="3200" dirty="0">
              <a:solidFill>
                <a:prstClr val="black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462250" y="3003414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dirty="0" smtClean="0">
                <a:solidFill>
                  <a:prstClr val="black"/>
                </a:solidFill>
              </a:rPr>
              <a:t>20</a:t>
            </a:r>
            <a:endParaRPr lang="en-GB" sz="3200" dirty="0">
              <a:solidFill>
                <a:prstClr val="black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7695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7" grpId="0" animBg="1"/>
      <p:bldP spid="2" grpId="0"/>
      <p:bldP spid="2" grpId="1"/>
      <p:bldP spid="45" grpId="0"/>
      <p:bldP spid="6" grpId="0"/>
      <p:bldP spid="47" grpId="0"/>
      <p:bldP spid="23" grpId="0"/>
      <p:bldP spid="24" grpId="0"/>
      <p:bldP spid="2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3|8.2|3.6|0.8|2.6|3.9|2.9|0.9|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6.7|9.1|8.2|5.4|0.5|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3.3|1.5|1.3|1.5|1.9|3.7|0.5|0.8|0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7.6|3.2|3.7|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4.1|2.4|11.3|3.8|12.7|3.5|2.6|8|7.8|10.2|9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1.5|15|2.9|0.9|2.8|0.7|3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1.5|6.7|6.7|6.1|2.7|2.6|1.7|3.2|2.6|2.3|1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1.6|6.3|6.7|6.9|5.3|5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3|2.8|3.1|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1.6|4.3|4.1|10.9|1|0.8|0.8|0.7|1|6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0.7|6.3|3.2|16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9.2|6.2|9.3|7.7|6.2|17.3|0.9|0.8|5.5|0.6|1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4.9|3|1.2|0.9|0.8|6.5|2.7|8.4|1.1|1.1|6.8|0.6|3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7F3E510-4D26-4099-ADA3-B304814E85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11474</TotalTime>
  <Words>315</Words>
  <Application>Microsoft Office PowerPoint</Application>
  <PresentationFormat>On-screen Show (4:3)</PresentationFormat>
  <Paragraphs>150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1" baseType="lpstr">
      <vt:lpstr>Arial</vt:lpstr>
      <vt:lpstr>Calibri</vt:lpstr>
      <vt:lpstr>Cambria Math</vt:lpstr>
      <vt:lpstr>Comic Sans MS</vt:lpstr>
      <vt:lpstr>KG Primary Penmanship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248</cp:revision>
  <dcterms:created xsi:type="dcterms:W3CDTF">2019-07-05T11:02:13Z</dcterms:created>
  <dcterms:modified xsi:type="dcterms:W3CDTF">2021-05-16T09:41:55Z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