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62"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7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CCF0E0-DB57-4830-B60E-62B1CD8C689F}" type="datetimeFigureOut">
              <a:rPr lang="en-US" smtClean="0"/>
              <a:t>6/6/2021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5EBFC3-3739-4582-BE82-F78B54BBAB2A}"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66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AB0D935-D815-48A3-BDF3-21E262118260}" type="slidenum">
              <a:rPr lang="en-US" smtClean="0"/>
              <a:pPr fontAlgn="base">
                <a:spcBef>
                  <a:spcPct val="0"/>
                </a:spcBef>
                <a:spcAft>
                  <a:spcPct val="0"/>
                </a:spcAft>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286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EE49690-B285-4AB1-BCF7-5F1716E50407}" type="slidenum">
              <a:rPr lang="en-US" smtClean="0"/>
              <a:pPr fontAlgn="base">
                <a:spcBef>
                  <a:spcPct val="0"/>
                </a:spcBef>
                <a:spcAft>
                  <a:spcPct val="0"/>
                </a:spcAft>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
        <p:nvSpPr>
          <p:cNvPr id="4" name="Slide Number Placeholder 3"/>
          <p:cNvSpPr>
            <a:spLocks noGrp="1"/>
          </p:cNvSpPr>
          <p:nvPr>
            <p:ph type="sldNum" sz="quarter" idx="5"/>
          </p:nvPr>
        </p:nvSpPr>
        <p:spPr/>
        <p:txBody>
          <a:bodyPr/>
          <a:lstStyle/>
          <a:p>
            <a:pPr>
              <a:defRPr/>
            </a:pPr>
            <a:fld id="{80FD8844-C97B-4B80-9428-A23B441CFB68}"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4" name="Slide Number Placeholder 3"/>
          <p:cNvSpPr>
            <a:spLocks noGrp="1"/>
          </p:cNvSpPr>
          <p:nvPr>
            <p:ph type="sldNum" sz="quarter" idx="5"/>
          </p:nvPr>
        </p:nvSpPr>
        <p:spPr/>
        <p:txBody>
          <a:bodyPr/>
          <a:lstStyle/>
          <a:p>
            <a:pPr>
              <a:defRPr/>
            </a:pPr>
            <a:fld id="{7BBB6A7E-77CF-4D61-B600-A58799B5EF69}"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4" name="Slide Number Placeholder 3"/>
          <p:cNvSpPr>
            <a:spLocks noGrp="1"/>
          </p:cNvSpPr>
          <p:nvPr>
            <p:ph type="sldNum" sz="quarter" idx="5"/>
          </p:nvPr>
        </p:nvSpPr>
        <p:spPr/>
        <p:txBody>
          <a:bodyPr/>
          <a:lstStyle/>
          <a:p>
            <a:pPr>
              <a:defRPr/>
            </a:pPr>
            <a:fld id="{0B1DE598-728D-4826-B226-DC8F0026281F}"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
        <p:nvSpPr>
          <p:cNvPr id="4" name="Slide Number Placeholder 3"/>
          <p:cNvSpPr>
            <a:spLocks noGrp="1"/>
          </p:cNvSpPr>
          <p:nvPr>
            <p:ph type="sldNum" sz="quarter" idx="5"/>
          </p:nvPr>
        </p:nvSpPr>
        <p:spPr/>
        <p:txBody>
          <a:bodyPr/>
          <a:lstStyle/>
          <a:p>
            <a:pPr>
              <a:defRPr/>
            </a:pPr>
            <a:fld id="{C6D0234F-403F-48DE-A6B1-A41159002665}" type="slidenum">
              <a:rPr lang="en-US" smtClean="0"/>
              <a:pPr>
                <a:defRPr/>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B98003D-103C-475C-A9AC-37524992B36C}"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B98003D-103C-475C-A9AC-37524992B36C}"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98003D-103C-475C-A9AC-37524992B36C}"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B98003D-103C-475C-A9AC-37524992B36C}" type="datetimeFigureOut">
              <a:rPr lang="en-US" smtClean="0"/>
              <a:t>6/6/2021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B98003D-103C-475C-A9AC-37524992B36C}" type="datetimeFigureOut">
              <a:rPr lang="en-US" smtClean="0"/>
              <a:t>6/6/2021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B98003D-103C-475C-A9AC-37524992B36C}" type="datetimeFigureOut">
              <a:rPr lang="en-US" smtClean="0"/>
              <a:t>6/6/2021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98003D-103C-475C-A9AC-37524992B36C}" type="datetimeFigureOut">
              <a:rPr lang="en-US" smtClean="0"/>
              <a:t>6/6/2021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B98003D-103C-475C-A9AC-37524992B36C}" type="datetimeFigureOut">
              <a:rPr lang="en-US" smtClean="0"/>
              <a:t>6/6/2021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B98003D-103C-475C-A9AC-37524992B36C}" type="datetimeFigureOut">
              <a:rPr lang="en-US" smtClean="0"/>
              <a:t>6/6/2021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B98003D-103C-475C-A9AC-37524992B36C}"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B98003D-103C-475C-A9AC-37524992B36C}" type="datetimeFigureOut">
              <a:rPr lang="en-US" smtClean="0"/>
              <a:t>6/6/2021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F0334-7775-4DF9-9F17-E0243C66B43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98003D-103C-475C-A9AC-37524992B36C}" type="datetimeFigureOut">
              <a:rPr lang="en-US" smtClean="0"/>
              <a:t>6/6/2021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1F0334-7775-4DF9-9F17-E0243C66B43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4.bp.blogspot.com/-JqIYHRJmsEk/TaPV8pmvTWI/AAAAAAAABMM/BYRjsyguEtM/s1600/film-klap-bord.jp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nationalgallery.org.uk/upload/img/cuyp-maas-dordrecht-storm-NG6405-fm.jpg"/>
          <p:cNvPicPr>
            <a:picLocks noChangeAspect="1" noChangeArrowheads="1"/>
          </p:cNvPicPr>
          <p:nvPr/>
        </p:nvPicPr>
        <p:blipFill>
          <a:blip r:embed="rId3" cstate="print">
            <a:lum bright="34000"/>
          </a:blip>
          <a:srcRect/>
          <a:stretch>
            <a:fillRect/>
          </a:stretch>
        </p:blipFill>
        <p:spPr bwMode="auto">
          <a:xfrm>
            <a:off x="0" y="0"/>
            <a:ext cx="9169400" cy="6858000"/>
          </a:xfrm>
          <a:prstGeom prst="rect">
            <a:avLst/>
          </a:prstGeom>
          <a:noFill/>
          <a:ln w="9525">
            <a:noFill/>
            <a:miter lim="800000"/>
            <a:headEnd/>
            <a:tailEnd/>
          </a:ln>
        </p:spPr>
      </p:pic>
      <p:sp>
        <p:nvSpPr>
          <p:cNvPr id="21507" name="Title 1"/>
          <p:cNvSpPr>
            <a:spLocks noGrp="1"/>
          </p:cNvSpPr>
          <p:nvPr>
            <p:ph type="ctrTitle"/>
          </p:nvPr>
        </p:nvSpPr>
        <p:spPr/>
        <p:txBody>
          <a:bodyPr>
            <a:normAutofit fontScale="90000"/>
          </a:bodyPr>
          <a:lstStyle/>
          <a:p>
            <a:pPr eaLnBrk="1" hangingPunct="1"/>
            <a:r>
              <a:rPr lang="en-GB" sz="6600" b="1">
                <a:latin typeface="Arial Black" pitchFamily="34" charset="0"/>
              </a:rPr>
              <a:t>Lesson 3:</a:t>
            </a:r>
            <a:br>
              <a:rPr lang="en-GB" sz="6600" b="1">
                <a:latin typeface="Arial Black" pitchFamily="34" charset="0"/>
              </a:rPr>
            </a:br>
            <a:r>
              <a:rPr lang="en-GB" sz="6600" b="1" u="sng">
                <a:latin typeface="Arial Black" pitchFamily="34" charset="0"/>
              </a:rPr>
              <a:t>Island Settings</a:t>
            </a:r>
            <a:endParaRPr lang="en-US" sz="6600" b="1" u="sng">
              <a:latin typeface="Arial Black" pitchFamily="34" charset="0"/>
            </a:endParaRPr>
          </a:p>
        </p:txBody>
      </p:sp>
      <p:sp>
        <p:nvSpPr>
          <p:cNvPr id="21508" name="Subtitle 2"/>
          <p:cNvSpPr>
            <a:spLocks noGrp="1"/>
          </p:cNvSpPr>
          <p:nvPr>
            <p:ph type="subTitle" idx="1"/>
          </p:nvPr>
        </p:nvSpPr>
        <p:spPr/>
        <p:txBody>
          <a:bodyPr>
            <a:normAutofit/>
          </a:bodyPr>
          <a:lstStyle/>
          <a:p>
            <a:pPr eaLnBrk="1" hangingPunct="1"/>
            <a:endParaRPr lang="en-GB" dirty="0">
              <a:solidFill>
                <a:schemeClr val="tx1"/>
              </a:solidFill>
              <a:latin typeface="Arial" charset="0"/>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t0.gstatic.com/images?q=tbn:ANd9GcTcPFkL9oiP-WDWHP-5KZEBOW4Ah4r94JhWqAXEr8SdyG5V0nNjB3A-1i7aPw"/>
          <p:cNvPicPr>
            <a:picLocks noChangeAspect="1" noChangeArrowheads="1"/>
          </p:cNvPicPr>
          <p:nvPr/>
        </p:nvPicPr>
        <p:blipFill>
          <a:blip r:embed="rId3" cstate="print">
            <a:lum bright="50000"/>
          </a:blip>
          <a:srcRect/>
          <a:stretch>
            <a:fillRect/>
          </a:stretch>
        </p:blipFill>
        <p:spPr bwMode="auto">
          <a:xfrm>
            <a:off x="0" y="0"/>
            <a:ext cx="9264650" cy="6858000"/>
          </a:xfrm>
          <a:prstGeom prst="rect">
            <a:avLst/>
          </a:prstGeom>
          <a:noFill/>
          <a:ln w="9525">
            <a:noFill/>
            <a:miter lim="800000"/>
            <a:headEnd/>
            <a:tailEnd/>
          </a:ln>
        </p:spPr>
      </p:pic>
      <p:sp>
        <p:nvSpPr>
          <p:cNvPr id="22531" name="Title 1"/>
          <p:cNvSpPr>
            <a:spLocks noGrp="1"/>
          </p:cNvSpPr>
          <p:nvPr>
            <p:ph type="title"/>
          </p:nvPr>
        </p:nvSpPr>
        <p:spPr/>
        <p:txBody>
          <a:bodyPr/>
          <a:lstStyle/>
          <a:p>
            <a:pPr eaLnBrk="1" hangingPunct="1"/>
            <a:r>
              <a:rPr lang="en-GB" sz="6600" b="1" u="sng">
                <a:solidFill>
                  <a:srgbClr val="6600FF"/>
                </a:solidFill>
              </a:rPr>
              <a:t>Brainstorm</a:t>
            </a:r>
            <a:endParaRPr lang="en-US" sz="6600" b="1" u="sng">
              <a:solidFill>
                <a:srgbClr val="6600FF"/>
              </a:solidFill>
            </a:endParaRPr>
          </a:p>
        </p:txBody>
      </p:sp>
      <p:sp>
        <p:nvSpPr>
          <p:cNvPr id="3" name="Content Placeholder 2"/>
          <p:cNvSpPr>
            <a:spLocks noGrp="1"/>
          </p:cNvSpPr>
          <p:nvPr>
            <p:ph idx="1"/>
          </p:nvPr>
        </p:nvSpPr>
        <p:spPr>
          <a:xfrm>
            <a:off x="457200" y="2349500"/>
            <a:ext cx="8229600" cy="4319588"/>
          </a:xfrm>
        </p:spPr>
        <p:txBody>
          <a:bodyPr rtlCol="0">
            <a:normAutofit fontScale="70000" lnSpcReduction="20000"/>
          </a:bodyPr>
          <a:lstStyle/>
          <a:p>
            <a:pPr algn="ctr" eaLnBrk="1" fontAlgn="auto" hangingPunct="1">
              <a:spcAft>
                <a:spcPts val="0"/>
              </a:spcAft>
              <a:buFont typeface="Arial" pitchFamily="34" charset="0"/>
              <a:buNone/>
              <a:defRPr/>
            </a:pPr>
            <a:r>
              <a:rPr lang="en-GB" sz="4000" b="1" u="sng" dirty="0">
                <a:solidFill>
                  <a:srgbClr val="FF0066"/>
                </a:solidFill>
                <a:latin typeface="Arial" pitchFamily="34" charset="0"/>
                <a:cs typeface="Arial" pitchFamily="34" charset="0"/>
              </a:rPr>
              <a:t>In Pairs</a:t>
            </a:r>
          </a:p>
          <a:p>
            <a:pPr algn="ctr" eaLnBrk="1" fontAlgn="auto" hangingPunct="1">
              <a:spcAft>
                <a:spcPts val="0"/>
              </a:spcAft>
              <a:buFont typeface="Arial" pitchFamily="34" charset="0"/>
              <a:buNone/>
              <a:defRPr/>
            </a:pPr>
            <a:r>
              <a:rPr lang="en-GB" sz="2600" b="1" dirty="0">
                <a:solidFill>
                  <a:srgbClr val="FF0066"/>
                </a:solidFill>
                <a:latin typeface="Arial" pitchFamily="34" charset="0"/>
                <a:cs typeface="Arial" pitchFamily="34" charset="0"/>
              </a:rPr>
              <a:t>All the characters in </a:t>
            </a:r>
            <a:r>
              <a:rPr lang="en-GB" sz="2600" b="1" i="1" dirty="0">
                <a:solidFill>
                  <a:srgbClr val="FF0066"/>
                </a:solidFill>
                <a:latin typeface="Arial" pitchFamily="34" charset="0"/>
                <a:cs typeface="Arial" pitchFamily="34" charset="0"/>
              </a:rPr>
              <a:t>The Tempest </a:t>
            </a:r>
            <a:r>
              <a:rPr lang="en-GB" sz="2600" b="1" dirty="0">
                <a:solidFill>
                  <a:srgbClr val="FF0066"/>
                </a:solidFill>
                <a:latin typeface="Arial" pitchFamily="34" charset="0"/>
                <a:cs typeface="Arial" pitchFamily="34" charset="0"/>
              </a:rPr>
              <a:t>find themselves together on an unnamed and otherwise uninhabited island.</a:t>
            </a:r>
          </a:p>
          <a:p>
            <a:pPr algn="ctr" eaLnBrk="1" fontAlgn="auto" hangingPunct="1">
              <a:spcAft>
                <a:spcPts val="0"/>
              </a:spcAft>
              <a:buFont typeface="Arial" pitchFamily="34" charset="0"/>
              <a:buNone/>
              <a:defRPr/>
            </a:pPr>
            <a:endParaRPr lang="en-GB" dirty="0">
              <a:latin typeface="Arial" pitchFamily="34" charset="0"/>
              <a:cs typeface="Arial" pitchFamily="34" charset="0"/>
            </a:endParaRPr>
          </a:p>
          <a:p>
            <a:pPr marL="514350" indent="-514350" eaLnBrk="1" fontAlgn="auto" hangingPunct="1">
              <a:spcAft>
                <a:spcPts val="0"/>
              </a:spcAft>
              <a:buFont typeface="+mj-lt"/>
              <a:buAutoNum type="arabicPeriod"/>
              <a:defRPr/>
            </a:pPr>
            <a:r>
              <a:rPr lang="en-GB" sz="3600" b="1" dirty="0">
                <a:latin typeface="Arial" pitchFamily="34" charset="0"/>
                <a:cs typeface="Arial" pitchFamily="34" charset="0"/>
              </a:rPr>
              <a:t>Make a list of all the books, plays, films and television programmes that you can think of which are also set on islands.</a:t>
            </a:r>
          </a:p>
          <a:p>
            <a:pPr marL="514350" indent="-514350" eaLnBrk="1" fontAlgn="auto" hangingPunct="1">
              <a:spcAft>
                <a:spcPts val="0"/>
              </a:spcAft>
              <a:buFont typeface="+mj-lt"/>
              <a:buAutoNum type="arabicPeriod"/>
              <a:defRPr/>
            </a:pPr>
            <a:endParaRPr lang="en-GB" sz="3600" b="1" dirty="0">
              <a:latin typeface="Arial" pitchFamily="34" charset="0"/>
              <a:cs typeface="Arial" pitchFamily="34" charset="0"/>
            </a:endParaRPr>
          </a:p>
          <a:p>
            <a:pPr marL="514350" indent="-514350" eaLnBrk="1" fontAlgn="auto" hangingPunct="1">
              <a:spcAft>
                <a:spcPts val="0"/>
              </a:spcAft>
              <a:buFont typeface="+mj-lt"/>
              <a:buAutoNum type="arabicPeriod"/>
              <a:defRPr/>
            </a:pPr>
            <a:r>
              <a:rPr lang="en-GB" sz="3600" b="1" dirty="0">
                <a:latin typeface="Arial" pitchFamily="34" charset="0"/>
                <a:cs typeface="Arial" pitchFamily="34" charset="0"/>
              </a:rPr>
              <a:t>Why do you think island make such an effective setting in film and literature? Consider the ways in which an island setting would influence the structure, characterisation, language and plot of a text.</a:t>
            </a:r>
            <a:endParaRPr lang="en-US" sz="3600" b="1" dirty="0">
              <a:latin typeface="Arial" pitchFamily="34" charset="0"/>
              <a:cs typeface="Arial" pitchFamily="34" charset="0"/>
            </a:endParaRPr>
          </a:p>
          <a:p>
            <a:pPr eaLnBrk="1" fontAlgn="auto" hangingPunct="1">
              <a:spcAft>
                <a:spcPts val="0"/>
              </a:spcAft>
              <a:buFont typeface="Arial" pitchFamily="34" charset="0"/>
              <a:buNone/>
              <a:defRPr/>
            </a:pPr>
            <a:endParaRPr lang="en-US" dirty="0"/>
          </a:p>
        </p:txBody>
      </p:sp>
      <p:pic>
        <p:nvPicPr>
          <p:cNvPr id="22533" name="Picture 4" descr="http://www.entrepreneurship-education.com/images/brainstorm.jpg"/>
          <p:cNvPicPr>
            <a:picLocks noChangeAspect="1" noChangeArrowheads="1"/>
          </p:cNvPicPr>
          <p:nvPr/>
        </p:nvPicPr>
        <p:blipFill>
          <a:blip r:embed="rId4" cstate="print"/>
          <a:srcRect/>
          <a:stretch>
            <a:fillRect/>
          </a:stretch>
        </p:blipFill>
        <p:spPr bwMode="auto">
          <a:xfrm>
            <a:off x="6940550" y="188913"/>
            <a:ext cx="2203450" cy="1584325"/>
          </a:xfrm>
          <a:prstGeom prst="rect">
            <a:avLst/>
          </a:prstGeom>
          <a:noFill/>
          <a:ln w="9525">
            <a:noFill/>
            <a:miter lim="800000"/>
            <a:headEnd/>
            <a:tailEnd/>
          </a:ln>
        </p:spPr>
      </p:pic>
      <p:pic>
        <p:nvPicPr>
          <p:cNvPr id="22534" name="Picture 4" descr="http://www.entrepreneurship-education.com/images/brainstorm.jpg"/>
          <p:cNvPicPr>
            <a:picLocks noChangeAspect="1" noChangeArrowheads="1"/>
          </p:cNvPicPr>
          <p:nvPr/>
        </p:nvPicPr>
        <p:blipFill>
          <a:blip r:embed="rId4" cstate="print"/>
          <a:srcRect/>
          <a:stretch>
            <a:fillRect/>
          </a:stretch>
        </p:blipFill>
        <p:spPr bwMode="auto">
          <a:xfrm>
            <a:off x="179388" y="188913"/>
            <a:ext cx="2203450" cy="1584325"/>
          </a:xfrm>
          <a:prstGeom prst="rect">
            <a:avLst/>
          </a:prstGeom>
          <a:noFill/>
          <a:ln w="9525">
            <a:noFill/>
            <a:miter lim="800000"/>
            <a:headEnd/>
            <a:tailEnd/>
          </a:ln>
        </p:spPr>
      </p:pic>
      <p:pic>
        <p:nvPicPr>
          <p:cNvPr id="22535" name="Picture 4" descr="http://www.entrepreneurship-education.com/images/brainstorm.jpg"/>
          <p:cNvPicPr>
            <a:picLocks noChangeAspect="1" noChangeArrowheads="1"/>
          </p:cNvPicPr>
          <p:nvPr/>
        </p:nvPicPr>
        <p:blipFill>
          <a:blip r:embed="rId4" cstate="print"/>
          <a:srcRect/>
          <a:stretch>
            <a:fillRect/>
          </a:stretch>
        </p:blipFill>
        <p:spPr bwMode="auto">
          <a:xfrm>
            <a:off x="6940550" y="188913"/>
            <a:ext cx="2203450" cy="158432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tempest 2"/>
          <p:cNvPicPr>
            <a:picLocks noChangeAspect="1" noChangeArrowheads="1"/>
          </p:cNvPicPr>
          <p:nvPr/>
        </p:nvPicPr>
        <p:blipFill>
          <a:blip r:embed="rId3" cstate="print">
            <a:lum bright="52000"/>
          </a:blip>
          <a:srcRect/>
          <a:stretch>
            <a:fillRect/>
          </a:stretch>
        </p:blipFill>
        <p:spPr bwMode="auto">
          <a:xfrm>
            <a:off x="0" y="0"/>
            <a:ext cx="9937750" cy="6973888"/>
          </a:xfrm>
          <a:prstGeom prst="rect">
            <a:avLst/>
          </a:prstGeom>
          <a:noFill/>
          <a:ln w="9525">
            <a:noFill/>
            <a:miter lim="800000"/>
            <a:headEnd/>
            <a:tailEnd/>
          </a:ln>
        </p:spPr>
      </p:pic>
      <p:sp>
        <p:nvSpPr>
          <p:cNvPr id="23555" name="Title 1"/>
          <p:cNvSpPr>
            <a:spLocks noGrp="1"/>
          </p:cNvSpPr>
          <p:nvPr>
            <p:ph type="title"/>
          </p:nvPr>
        </p:nvSpPr>
        <p:spPr/>
        <p:txBody>
          <a:bodyPr/>
          <a:lstStyle/>
          <a:p>
            <a:pPr eaLnBrk="1" hangingPunct="1"/>
            <a:r>
              <a:rPr lang="en-GB" b="1" u="sng" dirty="0">
                <a:solidFill>
                  <a:srgbClr val="7030A0"/>
                </a:solidFill>
                <a:latin typeface="Arial" charset="0"/>
                <a:cs typeface="Arial" charset="0"/>
              </a:rPr>
              <a:t>Act 1 Scene 1</a:t>
            </a:r>
            <a:endParaRPr lang="en-US" b="1" u="sng" dirty="0">
              <a:solidFill>
                <a:srgbClr val="7030A0"/>
              </a:solidFill>
              <a:latin typeface="Arial" charset="0"/>
              <a:cs typeface="Arial" charset="0"/>
            </a:endParaRPr>
          </a:p>
        </p:txBody>
      </p:sp>
      <p:sp>
        <p:nvSpPr>
          <p:cNvPr id="23556" name="Content Placeholder 2"/>
          <p:cNvSpPr>
            <a:spLocks noGrp="1"/>
          </p:cNvSpPr>
          <p:nvPr>
            <p:ph idx="1"/>
          </p:nvPr>
        </p:nvSpPr>
        <p:spPr/>
        <p:txBody>
          <a:bodyPr/>
          <a:lstStyle/>
          <a:p>
            <a:pPr eaLnBrk="1" hangingPunct="1">
              <a:buFont typeface="Arial" charset="0"/>
              <a:buNone/>
            </a:pPr>
            <a:r>
              <a:rPr lang="en-GB" sz="2400" b="1">
                <a:latin typeface="Arial" charset="0"/>
                <a:cs typeface="Arial" charset="0"/>
              </a:rPr>
              <a:t>Master:</a:t>
            </a:r>
          </a:p>
          <a:p>
            <a:pPr eaLnBrk="1" hangingPunct="1">
              <a:buFont typeface="Arial" charset="0"/>
              <a:buNone/>
            </a:pPr>
            <a:r>
              <a:rPr lang="en-GB" sz="2400" b="1">
                <a:latin typeface="Arial" charset="0"/>
                <a:cs typeface="Arial" charset="0"/>
              </a:rPr>
              <a:t>Boatswain:</a:t>
            </a:r>
          </a:p>
          <a:p>
            <a:pPr eaLnBrk="1" hangingPunct="1">
              <a:buFont typeface="Arial" charset="0"/>
              <a:buNone/>
            </a:pPr>
            <a:r>
              <a:rPr lang="en-GB" sz="2400" b="1">
                <a:latin typeface="Arial" charset="0"/>
                <a:cs typeface="Arial" charset="0"/>
              </a:rPr>
              <a:t>Alonso:</a:t>
            </a:r>
          </a:p>
          <a:p>
            <a:pPr eaLnBrk="1" hangingPunct="1">
              <a:buFont typeface="Arial" charset="0"/>
              <a:buNone/>
            </a:pPr>
            <a:r>
              <a:rPr lang="en-GB" sz="2400" b="1">
                <a:latin typeface="Arial" charset="0"/>
                <a:cs typeface="Arial" charset="0"/>
              </a:rPr>
              <a:t>Antonio:</a:t>
            </a:r>
          </a:p>
          <a:p>
            <a:pPr eaLnBrk="1" hangingPunct="1">
              <a:buFont typeface="Arial" charset="0"/>
              <a:buNone/>
            </a:pPr>
            <a:r>
              <a:rPr lang="en-GB" sz="2400" b="1">
                <a:latin typeface="Arial" charset="0"/>
                <a:cs typeface="Arial" charset="0"/>
              </a:rPr>
              <a:t>Gonzalo:</a:t>
            </a:r>
          </a:p>
          <a:p>
            <a:pPr eaLnBrk="1" hangingPunct="1">
              <a:buFont typeface="Arial" charset="0"/>
              <a:buNone/>
            </a:pPr>
            <a:r>
              <a:rPr lang="en-GB" sz="2400" b="1">
                <a:latin typeface="Arial" charset="0"/>
                <a:cs typeface="Arial" charset="0"/>
              </a:rPr>
              <a:t>Sebastian:</a:t>
            </a:r>
          </a:p>
          <a:p>
            <a:pPr eaLnBrk="1" hangingPunct="1">
              <a:buFont typeface="Arial" charset="0"/>
              <a:buNone/>
            </a:pPr>
            <a:r>
              <a:rPr lang="en-GB" sz="2400" b="1">
                <a:latin typeface="Arial" charset="0"/>
                <a:cs typeface="Arial" charset="0"/>
              </a:rPr>
              <a:t>Mariners:</a:t>
            </a:r>
          </a:p>
          <a:p>
            <a:pPr eaLnBrk="1" hangingPunct="1">
              <a:buFont typeface="Arial" charset="0"/>
              <a:buNone/>
            </a:pPr>
            <a:r>
              <a:rPr lang="en-GB" sz="2400" b="1">
                <a:latin typeface="Arial" charset="0"/>
                <a:cs typeface="Arial" charset="0"/>
              </a:rPr>
              <a:t>Voices off stage:</a:t>
            </a:r>
            <a:endParaRPr lang="en-US" sz="2400" b="1">
              <a:latin typeface="Arial" charset="0"/>
              <a:cs typeface="Arial" charset="0"/>
            </a:endParaRPr>
          </a:p>
        </p:txBody>
      </p:sp>
      <p:pic>
        <p:nvPicPr>
          <p:cNvPr id="44034" name="Picture 2" descr="http://www.ironmaidencommentary.com/pictures/pictures12_bnw/tempest.jpg"/>
          <p:cNvPicPr>
            <a:picLocks noChangeAspect="1" noChangeArrowheads="1"/>
          </p:cNvPicPr>
          <p:nvPr/>
        </p:nvPicPr>
        <p:blipFill>
          <a:blip r:embed="rId4" cstate="print"/>
          <a:srcRect/>
          <a:stretch>
            <a:fillRect/>
          </a:stretch>
        </p:blipFill>
        <p:spPr bwMode="auto">
          <a:xfrm>
            <a:off x="6140450" y="1844675"/>
            <a:ext cx="3003550" cy="4840288"/>
          </a:xfrm>
          <a:prstGeom prst="rect">
            <a:avLst/>
          </a:prstGeom>
          <a:ln>
            <a:noFill/>
          </a:ln>
          <a:effectLst>
            <a:outerShdw blurRad="292100" dist="139700" dir="2700000" algn="tl" rotWithShape="0">
              <a:srgbClr val="333333">
                <a:alpha val="65000"/>
              </a:srgbClr>
            </a:outerShdw>
          </a:effectLst>
        </p:spPr>
      </p:pic>
      <p:sp>
        <p:nvSpPr>
          <p:cNvPr id="23558" name="TextBox 6"/>
          <p:cNvSpPr txBox="1">
            <a:spLocks noChangeArrowheads="1"/>
          </p:cNvSpPr>
          <p:nvPr/>
        </p:nvSpPr>
        <p:spPr bwMode="auto">
          <a:xfrm>
            <a:off x="179388" y="5516563"/>
            <a:ext cx="5545137" cy="831850"/>
          </a:xfrm>
          <a:prstGeom prst="rect">
            <a:avLst/>
          </a:prstGeom>
          <a:solidFill>
            <a:srgbClr val="FFFF00"/>
          </a:solidFill>
          <a:ln w="9525">
            <a:solidFill>
              <a:srgbClr val="0000CC"/>
            </a:solidFill>
            <a:miter lim="800000"/>
            <a:headEnd/>
            <a:tailEnd/>
          </a:ln>
        </p:spPr>
        <p:txBody>
          <a:bodyPr>
            <a:spAutoFit/>
          </a:bodyPr>
          <a:lstStyle/>
          <a:p>
            <a:pPr algn="ctr"/>
            <a:r>
              <a:rPr lang="en-GB" sz="2400" b="1">
                <a:solidFill>
                  <a:srgbClr val="0000CC"/>
                </a:solidFill>
              </a:rPr>
              <a:t>As we go we will be filling in the notes beside the script.</a:t>
            </a:r>
            <a:endParaRPr lang="en-US" sz="2400" b="1">
              <a:solidFill>
                <a:srgbClr val="0000CC"/>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tempest 2"/>
          <p:cNvPicPr>
            <a:picLocks noChangeAspect="1" noChangeArrowheads="1"/>
          </p:cNvPicPr>
          <p:nvPr/>
        </p:nvPicPr>
        <p:blipFill>
          <a:blip r:embed="rId3" cstate="print">
            <a:lum bright="52000"/>
          </a:blip>
          <a:srcRect/>
          <a:stretch>
            <a:fillRect/>
          </a:stretch>
        </p:blipFill>
        <p:spPr bwMode="auto">
          <a:xfrm>
            <a:off x="0" y="0"/>
            <a:ext cx="9937750" cy="6973888"/>
          </a:xfrm>
          <a:prstGeom prst="rect">
            <a:avLst/>
          </a:prstGeom>
          <a:noFill/>
          <a:ln w="9525">
            <a:noFill/>
            <a:miter lim="800000"/>
            <a:headEnd/>
            <a:tailEnd/>
          </a:ln>
        </p:spPr>
      </p:pic>
      <p:sp>
        <p:nvSpPr>
          <p:cNvPr id="24579" name="Title 4"/>
          <p:cNvSpPr>
            <a:spLocks noGrp="1"/>
          </p:cNvSpPr>
          <p:nvPr>
            <p:ph type="title"/>
          </p:nvPr>
        </p:nvSpPr>
        <p:spPr/>
        <p:txBody>
          <a:bodyPr/>
          <a:lstStyle/>
          <a:p>
            <a:r>
              <a:rPr lang="en-GB" b="1">
                <a:solidFill>
                  <a:srgbClr val="7030A0"/>
                </a:solidFill>
                <a:latin typeface="Arial" charset="0"/>
                <a:cs typeface="Arial" charset="0"/>
              </a:rPr>
              <a:t>Activities on Act 1 Scene 1</a:t>
            </a:r>
            <a:endParaRPr lang="en-US" b="1">
              <a:solidFill>
                <a:srgbClr val="7030A0"/>
              </a:solidFill>
              <a:latin typeface="Arial" charset="0"/>
              <a:cs typeface="Arial" charset="0"/>
            </a:endParaRPr>
          </a:p>
        </p:txBody>
      </p:sp>
      <p:sp>
        <p:nvSpPr>
          <p:cNvPr id="24580" name="Content Placeholder 5"/>
          <p:cNvSpPr>
            <a:spLocks noGrp="1"/>
          </p:cNvSpPr>
          <p:nvPr>
            <p:ph idx="1"/>
          </p:nvPr>
        </p:nvSpPr>
        <p:spPr>
          <a:xfrm>
            <a:off x="457200" y="1600200"/>
            <a:ext cx="4762500" cy="4525963"/>
          </a:xfrm>
        </p:spPr>
        <p:txBody>
          <a:bodyPr/>
          <a:lstStyle/>
          <a:p>
            <a:pPr marL="514350" indent="-514350">
              <a:buFont typeface="Arial" charset="0"/>
              <a:buAutoNum type="arabicParenR"/>
            </a:pPr>
            <a:r>
              <a:rPr lang="en-GB">
                <a:latin typeface="Arial" charset="0"/>
                <a:cs typeface="Arial" charset="0"/>
              </a:rPr>
              <a:t>Underline all the words and phrases that show</a:t>
            </a:r>
          </a:p>
          <a:p>
            <a:pPr marL="514350" indent="-514350">
              <a:buFont typeface="Arial" charset="0"/>
              <a:buNone/>
            </a:pPr>
            <a:endParaRPr lang="en-GB">
              <a:latin typeface="Arial" charset="0"/>
              <a:cs typeface="Arial" charset="0"/>
            </a:endParaRPr>
          </a:p>
          <a:p>
            <a:pPr marL="514350" indent="-514350"/>
            <a:r>
              <a:rPr lang="en-GB">
                <a:latin typeface="Arial" charset="0"/>
                <a:cs typeface="Arial" charset="0"/>
              </a:rPr>
              <a:t>The strength of the storm</a:t>
            </a:r>
          </a:p>
          <a:p>
            <a:pPr marL="514350" indent="-514350"/>
            <a:r>
              <a:rPr lang="en-GB">
                <a:latin typeface="Arial" charset="0"/>
                <a:cs typeface="Arial" charset="0"/>
              </a:rPr>
              <a:t>The fears of the crew and passengers</a:t>
            </a:r>
            <a:endParaRPr lang="en-US">
              <a:latin typeface="Arial" charset="0"/>
              <a:cs typeface="Arial" charset="0"/>
            </a:endParaRPr>
          </a:p>
        </p:txBody>
      </p:sp>
      <p:pic>
        <p:nvPicPr>
          <p:cNvPr id="7" name="Picture 2" descr="http://www.ironmaidencommentary.com/pictures/pictures12_bnw/tempest.jpg"/>
          <p:cNvPicPr>
            <a:picLocks noChangeAspect="1" noChangeArrowheads="1"/>
          </p:cNvPicPr>
          <p:nvPr/>
        </p:nvPicPr>
        <p:blipFill>
          <a:blip r:embed="rId4" cstate="print"/>
          <a:srcRect/>
          <a:stretch>
            <a:fillRect/>
          </a:stretch>
        </p:blipFill>
        <p:spPr bwMode="auto">
          <a:xfrm>
            <a:off x="6084888" y="1554163"/>
            <a:ext cx="3290887" cy="530383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tempest 2"/>
          <p:cNvPicPr>
            <a:picLocks noChangeAspect="1" noChangeArrowheads="1"/>
          </p:cNvPicPr>
          <p:nvPr/>
        </p:nvPicPr>
        <p:blipFill>
          <a:blip r:embed="rId3" cstate="print">
            <a:lum bright="52000"/>
          </a:blip>
          <a:srcRect r="7986"/>
          <a:stretch>
            <a:fillRect/>
          </a:stretch>
        </p:blipFill>
        <p:spPr bwMode="auto">
          <a:xfrm>
            <a:off x="0" y="0"/>
            <a:ext cx="9144000" cy="6973888"/>
          </a:xfrm>
          <a:prstGeom prst="rect">
            <a:avLst/>
          </a:prstGeom>
          <a:noFill/>
          <a:ln w="9525">
            <a:noFill/>
            <a:miter lim="800000"/>
            <a:headEnd/>
            <a:tailEnd/>
          </a:ln>
        </p:spPr>
      </p:pic>
      <p:sp>
        <p:nvSpPr>
          <p:cNvPr id="25603" name="Title 1"/>
          <p:cNvSpPr>
            <a:spLocks noGrp="1"/>
          </p:cNvSpPr>
          <p:nvPr>
            <p:ph type="title"/>
          </p:nvPr>
        </p:nvSpPr>
        <p:spPr/>
        <p:txBody>
          <a:bodyPr/>
          <a:lstStyle/>
          <a:p>
            <a:r>
              <a:rPr lang="en-GB" b="1">
                <a:solidFill>
                  <a:srgbClr val="0000CC"/>
                </a:solidFill>
              </a:rPr>
              <a:t>Dramatic Impact of Opening Scene</a:t>
            </a:r>
            <a:endParaRPr lang="en-US" b="1">
              <a:solidFill>
                <a:srgbClr val="0000CC"/>
              </a:solidFill>
            </a:endParaRPr>
          </a:p>
        </p:txBody>
      </p:sp>
      <p:sp>
        <p:nvSpPr>
          <p:cNvPr id="25604" name="Content Placeholder 2"/>
          <p:cNvSpPr>
            <a:spLocks noGrp="1"/>
          </p:cNvSpPr>
          <p:nvPr>
            <p:ph idx="1"/>
          </p:nvPr>
        </p:nvSpPr>
        <p:spPr>
          <a:xfrm>
            <a:off x="457200" y="1600200"/>
            <a:ext cx="8229600" cy="1541463"/>
          </a:xfrm>
        </p:spPr>
        <p:txBody>
          <a:bodyPr/>
          <a:lstStyle/>
          <a:p>
            <a:pPr algn="ctr">
              <a:buFont typeface="Arial" charset="0"/>
              <a:buNone/>
            </a:pPr>
            <a:r>
              <a:rPr lang="en-GB" sz="2800" b="1">
                <a:latin typeface="Arial" charset="0"/>
                <a:cs typeface="Arial" charset="0"/>
              </a:rPr>
              <a:t>How does Shakespeare make the opening scene of the play exciting and appealing to</a:t>
            </a:r>
          </a:p>
          <a:p>
            <a:pPr algn="ctr">
              <a:buFont typeface="Arial" charset="0"/>
              <a:buNone/>
            </a:pPr>
            <a:r>
              <a:rPr lang="en-GB" sz="2800" b="1">
                <a:latin typeface="Arial" charset="0"/>
                <a:cs typeface="Arial" charset="0"/>
              </a:rPr>
              <a:t>the audience?</a:t>
            </a:r>
          </a:p>
          <a:p>
            <a:pPr>
              <a:buFont typeface="Arial" charset="0"/>
              <a:buNone/>
            </a:pPr>
            <a:endParaRPr lang="en-GB" sz="2500" b="1">
              <a:latin typeface="Arial" charset="0"/>
              <a:cs typeface="Arial" charset="0"/>
            </a:endParaRPr>
          </a:p>
        </p:txBody>
      </p:sp>
      <p:pic>
        <p:nvPicPr>
          <p:cNvPr id="88067" name="Picture 3" descr="http://4.bp.blogspot.com/-JqIYHRJmsEk/TaPV8pmvTWI/AAAAAAAABMM/BYRjsyguEtM/s320/film-klap-bord.jpg">
            <a:hlinkClick r:id="rId4"/>
          </p:cNvPr>
          <p:cNvPicPr>
            <a:picLocks noChangeAspect="1" noChangeArrowheads="1"/>
          </p:cNvPicPr>
          <p:nvPr/>
        </p:nvPicPr>
        <p:blipFill>
          <a:blip r:embed="rId5" cstate="print"/>
          <a:srcRect/>
          <a:stretch>
            <a:fillRect/>
          </a:stretch>
        </p:blipFill>
        <p:spPr bwMode="auto">
          <a:xfrm>
            <a:off x="6227763" y="3357563"/>
            <a:ext cx="2695575" cy="3048000"/>
          </a:xfrm>
          <a:prstGeom prst="rect">
            <a:avLst/>
          </a:prstGeom>
          <a:ln>
            <a:noFill/>
          </a:ln>
          <a:effectLst>
            <a:outerShdw blurRad="292100" dist="139700" dir="2700000" algn="tl" rotWithShape="0">
              <a:srgbClr val="333333">
                <a:alpha val="65000"/>
              </a:srgbClr>
            </a:outerShdw>
          </a:effectLst>
        </p:spPr>
      </p:pic>
      <p:sp>
        <p:nvSpPr>
          <p:cNvPr id="25606" name="TextBox 6"/>
          <p:cNvSpPr txBox="1">
            <a:spLocks noChangeArrowheads="1"/>
          </p:cNvSpPr>
          <p:nvPr/>
        </p:nvSpPr>
        <p:spPr bwMode="auto">
          <a:xfrm>
            <a:off x="395288" y="3357563"/>
            <a:ext cx="5545137" cy="2954337"/>
          </a:xfrm>
          <a:prstGeom prst="rect">
            <a:avLst/>
          </a:prstGeom>
          <a:solidFill>
            <a:srgbClr val="FFFF00"/>
          </a:solidFill>
          <a:ln w="9525">
            <a:solidFill>
              <a:srgbClr val="0000CC"/>
            </a:solidFill>
            <a:miter lim="800000"/>
            <a:headEnd/>
            <a:tailEnd/>
          </a:ln>
        </p:spPr>
        <p:txBody>
          <a:bodyPr>
            <a:spAutoFit/>
          </a:bodyPr>
          <a:lstStyle/>
          <a:p>
            <a:r>
              <a:rPr lang="en-GB" sz="2800" b="1"/>
              <a:t>Imagine you are a director about to stage the play. Make notes on the sheet provided to plan how you will create a scene that creates a powerful impression to the audience.</a:t>
            </a:r>
            <a:endParaRPr lang="en-US" sz="2800" b="1"/>
          </a:p>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tempest 2"/>
          <p:cNvPicPr>
            <a:picLocks noChangeAspect="1" noChangeArrowheads="1"/>
          </p:cNvPicPr>
          <p:nvPr/>
        </p:nvPicPr>
        <p:blipFill>
          <a:blip r:embed="rId3" cstate="print">
            <a:lum bright="52000"/>
          </a:blip>
          <a:srcRect r="7986"/>
          <a:stretch>
            <a:fillRect/>
          </a:stretch>
        </p:blipFill>
        <p:spPr bwMode="auto">
          <a:xfrm>
            <a:off x="0" y="0"/>
            <a:ext cx="9144000" cy="6973888"/>
          </a:xfrm>
          <a:prstGeom prst="rect">
            <a:avLst/>
          </a:prstGeom>
          <a:noFill/>
          <a:ln w="9525">
            <a:noFill/>
            <a:miter lim="800000"/>
            <a:headEnd/>
            <a:tailEnd/>
          </a:ln>
        </p:spPr>
      </p:pic>
      <p:sp>
        <p:nvSpPr>
          <p:cNvPr id="26627" name="Title 1"/>
          <p:cNvSpPr>
            <a:spLocks noGrp="1"/>
          </p:cNvSpPr>
          <p:nvPr>
            <p:ph type="title"/>
          </p:nvPr>
        </p:nvSpPr>
        <p:spPr>
          <a:xfrm>
            <a:off x="611188" y="260350"/>
            <a:ext cx="8229600" cy="1143000"/>
          </a:xfrm>
        </p:spPr>
        <p:txBody>
          <a:bodyPr/>
          <a:lstStyle/>
          <a:p>
            <a:pPr algn="r"/>
            <a:r>
              <a:rPr lang="en-GB" b="1">
                <a:solidFill>
                  <a:srgbClr val="6600FF"/>
                </a:solidFill>
                <a:latin typeface="Arial" charset="0"/>
                <a:cs typeface="Arial" charset="0"/>
              </a:rPr>
              <a:t>Dear Mr Shakespeare</a:t>
            </a:r>
            <a:endParaRPr lang="en-US" b="1">
              <a:solidFill>
                <a:srgbClr val="6600FF"/>
              </a:solidFill>
              <a:latin typeface="Arial" charset="0"/>
              <a:cs typeface="Arial" charset="0"/>
            </a:endParaRPr>
          </a:p>
        </p:txBody>
      </p:sp>
      <p:sp>
        <p:nvSpPr>
          <p:cNvPr id="26628" name="Content Placeholder 2"/>
          <p:cNvSpPr>
            <a:spLocks noGrp="1"/>
          </p:cNvSpPr>
          <p:nvPr>
            <p:ph idx="1"/>
          </p:nvPr>
        </p:nvSpPr>
        <p:spPr>
          <a:xfrm>
            <a:off x="4140200" y="1412875"/>
            <a:ext cx="4691063" cy="5257800"/>
          </a:xfrm>
          <a:gradFill rotWithShape="0">
            <a:gsLst>
              <a:gs pos="0">
                <a:srgbClr val="FFEFD1"/>
              </a:gs>
              <a:gs pos="64999">
                <a:srgbClr val="F0EBD5"/>
              </a:gs>
              <a:gs pos="100000">
                <a:srgbClr val="D1C39F"/>
              </a:gs>
            </a:gsLst>
            <a:lin ang="5400000"/>
          </a:gradFill>
          <a:ln>
            <a:solidFill>
              <a:schemeClr val="accent1"/>
            </a:solidFill>
          </a:ln>
        </p:spPr>
        <p:txBody>
          <a:bodyPr/>
          <a:lstStyle/>
          <a:p>
            <a:pPr>
              <a:buFont typeface="Arial" charset="0"/>
              <a:buNone/>
            </a:pPr>
            <a:r>
              <a:rPr lang="en-GB" sz="2600">
                <a:latin typeface="Comic Sans MS" pitchFamily="66" charset="0"/>
              </a:rPr>
              <a:t>I am writing to ask your</a:t>
            </a:r>
          </a:p>
          <a:p>
            <a:pPr>
              <a:buFont typeface="Arial" charset="0"/>
              <a:buNone/>
            </a:pPr>
            <a:r>
              <a:rPr lang="en-GB" sz="2600">
                <a:latin typeface="Comic Sans MS" pitchFamily="66" charset="0"/>
              </a:rPr>
              <a:t>advice. I am an aspiring</a:t>
            </a:r>
          </a:p>
          <a:p>
            <a:pPr>
              <a:buFont typeface="Arial" charset="0"/>
              <a:buNone/>
            </a:pPr>
            <a:r>
              <a:rPr lang="en-GB" sz="2600">
                <a:latin typeface="Comic Sans MS" pitchFamily="66" charset="0"/>
              </a:rPr>
              <a:t>script writer and have heard</a:t>
            </a:r>
          </a:p>
          <a:p>
            <a:pPr>
              <a:buFont typeface="Arial" charset="0"/>
              <a:buNone/>
            </a:pPr>
            <a:r>
              <a:rPr lang="en-GB" sz="2600">
                <a:latin typeface="Comic Sans MS" pitchFamily="66" charset="0"/>
              </a:rPr>
              <a:t>a lot about you. I decided to</a:t>
            </a:r>
          </a:p>
          <a:p>
            <a:pPr>
              <a:buFont typeface="Arial" charset="0"/>
              <a:buNone/>
            </a:pPr>
            <a:r>
              <a:rPr lang="en-GB" sz="2600">
                <a:latin typeface="Comic Sans MS" pitchFamily="66" charset="0"/>
              </a:rPr>
              <a:t>do some research into your</a:t>
            </a:r>
          </a:p>
          <a:p>
            <a:pPr>
              <a:buFont typeface="Arial" charset="0"/>
              <a:buNone/>
            </a:pPr>
            <a:r>
              <a:rPr lang="en-GB" sz="2600">
                <a:latin typeface="Comic Sans MS" pitchFamily="66" charset="0"/>
              </a:rPr>
              <a:t>work and stumbled across</a:t>
            </a:r>
          </a:p>
          <a:p>
            <a:pPr>
              <a:buFont typeface="Arial" charset="0"/>
              <a:buNone/>
            </a:pPr>
            <a:r>
              <a:rPr lang="en-GB" sz="2600">
                <a:latin typeface="Comic Sans MS" pitchFamily="66" charset="0"/>
              </a:rPr>
              <a:t>one of your plays, </a:t>
            </a:r>
            <a:r>
              <a:rPr lang="en-GB" sz="2600" i="1">
                <a:latin typeface="Comic Sans MS" pitchFamily="66" charset="0"/>
              </a:rPr>
              <a:t>The</a:t>
            </a:r>
          </a:p>
          <a:p>
            <a:pPr>
              <a:buFont typeface="Arial" charset="0"/>
              <a:buNone/>
            </a:pPr>
            <a:r>
              <a:rPr lang="en-GB" sz="2600" i="1">
                <a:latin typeface="Comic Sans MS" pitchFamily="66" charset="0"/>
              </a:rPr>
              <a:t>Tempest’. </a:t>
            </a:r>
            <a:r>
              <a:rPr lang="en-GB" sz="2600">
                <a:latin typeface="Comic Sans MS" pitchFamily="66" charset="0"/>
              </a:rPr>
              <a:t>I am interested to</a:t>
            </a:r>
          </a:p>
          <a:p>
            <a:pPr>
              <a:buFont typeface="Arial" charset="0"/>
              <a:buNone/>
            </a:pPr>
            <a:r>
              <a:rPr lang="en-GB" sz="2600">
                <a:latin typeface="Comic Sans MS" pitchFamily="66" charset="0"/>
              </a:rPr>
              <a:t>know how you made the play</a:t>
            </a:r>
          </a:p>
          <a:p>
            <a:pPr>
              <a:buFont typeface="Arial" charset="0"/>
              <a:buNone/>
            </a:pPr>
            <a:r>
              <a:rPr lang="en-GB" sz="2600">
                <a:latin typeface="Comic Sans MS" pitchFamily="66" charset="0"/>
              </a:rPr>
              <a:t>interesting and dramatic</a:t>
            </a:r>
          </a:p>
          <a:p>
            <a:pPr>
              <a:buFont typeface="Arial" charset="0"/>
              <a:buNone/>
            </a:pPr>
            <a:r>
              <a:rPr lang="en-GB" sz="2600">
                <a:latin typeface="Comic Sans MS" pitchFamily="66" charset="0"/>
              </a:rPr>
              <a:t>right from the start.</a:t>
            </a:r>
            <a:endParaRPr lang="en-US" sz="2600">
              <a:latin typeface="Comic Sans MS" pitchFamily="66" charset="0"/>
            </a:endParaRPr>
          </a:p>
        </p:txBody>
      </p:sp>
      <p:pic>
        <p:nvPicPr>
          <p:cNvPr id="100354" name="Picture 2" descr="http://shakespeare2006.net/wp-content/uploads/2009/11/shakespeare.gif"/>
          <p:cNvPicPr>
            <a:picLocks noChangeAspect="1" noChangeArrowheads="1"/>
          </p:cNvPicPr>
          <p:nvPr/>
        </p:nvPicPr>
        <p:blipFill>
          <a:blip r:embed="rId4" cstate="print"/>
          <a:srcRect/>
          <a:stretch>
            <a:fillRect/>
          </a:stretch>
        </p:blipFill>
        <p:spPr bwMode="auto">
          <a:xfrm>
            <a:off x="251520" y="2854101"/>
            <a:ext cx="3497911" cy="4003899"/>
          </a:xfrm>
          <a:prstGeom prst="rect">
            <a:avLst/>
          </a:prstGeom>
          <a:ln>
            <a:noFill/>
          </a:ln>
          <a:effectLst>
            <a:softEdge rad="112500"/>
          </a:effectLst>
        </p:spPr>
      </p:pic>
      <p:sp>
        <p:nvSpPr>
          <p:cNvPr id="7" name="Oval 6"/>
          <p:cNvSpPr/>
          <p:nvPr/>
        </p:nvSpPr>
        <p:spPr>
          <a:xfrm>
            <a:off x="323850" y="333375"/>
            <a:ext cx="2592388" cy="2303463"/>
          </a:xfrm>
          <a:prstGeom prst="ellipse">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GB" sz="2800" b="1" dirty="0">
                <a:solidFill>
                  <a:srgbClr val="FF0066"/>
                </a:solidFill>
                <a:latin typeface="Arial" pitchFamily="34" charset="0"/>
                <a:cs typeface="Arial" pitchFamily="34" charset="0"/>
              </a:rPr>
              <a:t>Write the response</a:t>
            </a:r>
            <a:endParaRPr lang="en-US" sz="2800" b="1" dirty="0">
              <a:solidFill>
                <a:srgbClr val="FF0066"/>
              </a:solidFill>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279</Words>
  <Application>Microsoft Office PowerPoint</Application>
  <PresentationFormat>On-screen Show (4:3)</PresentationFormat>
  <Paragraphs>46</Paragraphs>
  <Slides>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Arial Black</vt:lpstr>
      <vt:lpstr>Calibri</vt:lpstr>
      <vt:lpstr>Comic Sans MS</vt:lpstr>
      <vt:lpstr>Office Theme</vt:lpstr>
      <vt:lpstr>Lesson 3: Island Settings</vt:lpstr>
      <vt:lpstr>Brainstorm</vt:lpstr>
      <vt:lpstr>Act 1 Scene 1</vt:lpstr>
      <vt:lpstr>Activities on Act 1 Scene 1</vt:lpstr>
      <vt:lpstr>Dramatic Impact of Opening Scene</vt:lpstr>
      <vt:lpstr>Dear Mr Shakespeare</vt:lpstr>
    </vt:vector>
  </TitlesOfParts>
  <Company>Acer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3: Island Settings</dc:title>
  <dc:creator>Valued Acer Customer</dc:creator>
  <cp:lastModifiedBy>Taiyibha Ahmed</cp:lastModifiedBy>
  <cp:revision>3</cp:revision>
  <dcterms:created xsi:type="dcterms:W3CDTF">2012-01-24T08:35:33Z</dcterms:created>
  <dcterms:modified xsi:type="dcterms:W3CDTF">2021-06-06T15:54:56Z</dcterms:modified>
</cp:coreProperties>
</file>