
<file path=[Content_Types].xml><?xml version="1.0" encoding="utf-8"?>
<Types xmlns="http://schemas.openxmlformats.org/package/2006/content-types">
  <Default Extension="png" ContentType="image/png"/>
  <Default Extension="m4a" ContentType="audio/mp4"/>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11"/>
  </p:notesMasterIdLst>
  <p:sldIdLst>
    <p:sldId id="291" r:id="rId2"/>
    <p:sldId id="293" r:id="rId3"/>
    <p:sldId id="294" r:id="rId4"/>
    <p:sldId id="301" r:id="rId5"/>
    <p:sldId id="295" r:id="rId6"/>
    <p:sldId id="296" r:id="rId7"/>
    <p:sldId id="300" r:id="rId8"/>
    <p:sldId id="297" r:id="rId9"/>
    <p:sldId id="302"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85036" autoAdjust="0"/>
  </p:normalViewPr>
  <p:slideViewPr>
    <p:cSldViewPr snapToGrid="0">
      <p:cViewPr varScale="1">
        <p:scale>
          <a:sx n="62" d="100"/>
          <a:sy n="62" d="100"/>
        </p:scale>
        <p:origin x="1056"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65861A2-9549-40A6-AEBD-6C298FA26324}" type="datetimeFigureOut">
              <a:rPr lang="en-GB" smtClean="0"/>
              <a:t>18/01/2021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FF58579-9D9A-41E5-BA4A-15290881D988}" type="slidenum">
              <a:rPr lang="en-GB" smtClean="0"/>
              <a:t>‹#›</a:t>
            </a:fld>
            <a:endParaRPr lang="en-GB"/>
          </a:p>
        </p:txBody>
      </p:sp>
    </p:spTree>
    <p:extLst>
      <p:ext uri="{BB962C8B-B14F-4D97-AF65-F5344CB8AC3E}">
        <p14:creationId xmlns:p14="http://schemas.microsoft.com/office/powerpoint/2010/main" val="240622743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FF58579-9D9A-41E5-BA4A-15290881D988}" type="slidenum">
              <a:rPr lang="en-GB" smtClean="0"/>
              <a:t>1</a:t>
            </a:fld>
            <a:endParaRPr lang="en-GB"/>
          </a:p>
        </p:txBody>
      </p:sp>
    </p:spTree>
    <p:extLst>
      <p:ext uri="{BB962C8B-B14F-4D97-AF65-F5344CB8AC3E}">
        <p14:creationId xmlns:p14="http://schemas.microsoft.com/office/powerpoint/2010/main" val="107059275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DFF58579-9D9A-41E5-BA4A-15290881D988}" type="slidenum">
              <a:rPr lang="en-GB" smtClean="0"/>
              <a:t>4</a:t>
            </a:fld>
            <a:endParaRPr lang="en-GB"/>
          </a:p>
        </p:txBody>
      </p:sp>
    </p:spTree>
    <p:extLst>
      <p:ext uri="{BB962C8B-B14F-4D97-AF65-F5344CB8AC3E}">
        <p14:creationId xmlns:p14="http://schemas.microsoft.com/office/powerpoint/2010/main" val="206722282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FF58579-9D9A-41E5-BA4A-15290881D988}" type="slidenum">
              <a:rPr lang="en-GB" smtClean="0"/>
              <a:t>5</a:t>
            </a:fld>
            <a:endParaRPr lang="en-GB"/>
          </a:p>
        </p:txBody>
      </p:sp>
    </p:spTree>
    <p:extLst>
      <p:ext uri="{BB962C8B-B14F-4D97-AF65-F5344CB8AC3E}">
        <p14:creationId xmlns:p14="http://schemas.microsoft.com/office/powerpoint/2010/main" val="219834198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FF58579-9D9A-41E5-BA4A-15290881D988}" type="slidenum">
              <a:rPr lang="en-GB" smtClean="0"/>
              <a:t>6</a:t>
            </a:fld>
            <a:endParaRPr lang="en-GB"/>
          </a:p>
        </p:txBody>
      </p:sp>
    </p:spTree>
    <p:extLst>
      <p:ext uri="{BB962C8B-B14F-4D97-AF65-F5344CB8AC3E}">
        <p14:creationId xmlns:p14="http://schemas.microsoft.com/office/powerpoint/2010/main" val="200049941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FF58579-9D9A-41E5-BA4A-15290881D988}" type="slidenum">
              <a:rPr lang="en-GB" smtClean="0"/>
              <a:t>8</a:t>
            </a:fld>
            <a:endParaRPr lang="en-GB"/>
          </a:p>
        </p:txBody>
      </p:sp>
    </p:spTree>
    <p:extLst>
      <p:ext uri="{BB962C8B-B14F-4D97-AF65-F5344CB8AC3E}">
        <p14:creationId xmlns:p14="http://schemas.microsoft.com/office/powerpoint/2010/main" val="248833162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455621"/>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02CD7D0F-EDEA-4B05-8C49-16B26A9DFFA3}" type="datetimeFigureOut">
              <a:rPr lang="en-GB" smtClean="0"/>
              <a:t>18/01/2021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B03C33E-2A0A-4619-9FC6-94F3F3903B0B}" type="slidenum">
              <a:rPr lang="en-GB" smtClean="0"/>
              <a:t>‹#›</a:t>
            </a:fld>
            <a:endParaRPr lang="en-GB"/>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4890796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2CD7D0F-EDEA-4B05-8C49-16B26A9DFFA3}" type="datetimeFigureOut">
              <a:rPr lang="en-GB" smtClean="0"/>
              <a:t>18/01/2021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B03C33E-2A0A-4619-9FC6-94F3F3903B0B}" type="slidenum">
              <a:rPr lang="en-GB" smtClean="0"/>
              <a:t>‹#›</a:t>
            </a:fld>
            <a:endParaRPr lang="en-GB"/>
          </a:p>
        </p:txBody>
      </p:sp>
    </p:spTree>
    <p:extLst>
      <p:ext uri="{BB962C8B-B14F-4D97-AF65-F5344CB8AC3E}">
        <p14:creationId xmlns:p14="http://schemas.microsoft.com/office/powerpoint/2010/main" val="11476455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2CD7D0F-EDEA-4B05-8C49-16B26A9DFFA3}" type="datetimeFigureOut">
              <a:rPr lang="en-GB" smtClean="0"/>
              <a:t>18/01/2021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B03C33E-2A0A-4619-9FC6-94F3F3903B0B}" type="slidenum">
              <a:rPr lang="en-GB" smtClean="0"/>
              <a:t>‹#›</a:t>
            </a:fld>
            <a:endParaRPr lang="en-GB"/>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9371009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78" y="1845734"/>
            <a:ext cx="493776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2CD7D0F-EDEA-4B05-8C49-16B26A9DFFA3}" type="datetimeFigureOut">
              <a:rPr lang="en-GB" smtClean="0"/>
              <a:t>18/01/2021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B03C33E-2A0A-4619-9FC6-94F3F3903B0B}" type="slidenum">
              <a:rPr lang="en-GB" smtClean="0"/>
              <a:t>‹#›</a:t>
            </a:fld>
            <a:endParaRPr lang="en-GB"/>
          </a:p>
        </p:txBody>
      </p:sp>
    </p:spTree>
    <p:extLst>
      <p:ext uri="{BB962C8B-B14F-4D97-AF65-F5344CB8AC3E}">
        <p14:creationId xmlns:p14="http://schemas.microsoft.com/office/powerpoint/2010/main" val="26808509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2CD7D0F-EDEA-4B05-8C49-16B26A9DFFA3}" type="datetimeFigureOut">
              <a:rPr lang="en-GB" smtClean="0"/>
              <a:t>18/01/2021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B03C33E-2A0A-4619-9FC6-94F3F3903B0B}" type="slidenum">
              <a:rPr lang="en-GB" smtClean="0"/>
              <a:t>‹#›</a:t>
            </a:fld>
            <a:endParaRPr lang="en-GB"/>
          </a:p>
        </p:txBody>
      </p:sp>
    </p:spTree>
    <p:extLst>
      <p:ext uri="{BB962C8B-B14F-4D97-AF65-F5344CB8AC3E}">
        <p14:creationId xmlns:p14="http://schemas.microsoft.com/office/powerpoint/2010/main" val="347311422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2CD7D0F-EDEA-4B05-8C49-16B26A9DFFA3}" type="datetimeFigureOut">
              <a:rPr lang="en-GB" smtClean="0"/>
              <a:t>18/01/2021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B03C33E-2A0A-4619-9FC6-94F3F3903B0B}" type="slidenum">
              <a:rPr lang="en-GB" smtClean="0"/>
              <a:t>‹#›</a:t>
            </a:fld>
            <a:endParaRPr lang="en-GB"/>
          </a:p>
        </p:txBody>
      </p:sp>
    </p:spTree>
    <p:extLst>
      <p:ext uri="{BB962C8B-B14F-4D97-AF65-F5344CB8AC3E}">
        <p14:creationId xmlns:p14="http://schemas.microsoft.com/office/powerpoint/2010/main" val="195218883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02CD7D0F-EDEA-4B05-8C49-16B26A9DFFA3}" type="datetimeFigureOut">
              <a:rPr lang="en-GB" smtClean="0"/>
              <a:t>18/01/2021</a:t>
            </a:fld>
            <a:endParaRPr lang="en-GB"/>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GB"/>
          </a:p>
        </p:txBody>
      </p:sp>
      <p:sp>
        <p:nvSpPr>
          <p:cNvPr id="9" name="Slide Number Placeholder 8"/>
          <p:cNvSpPr>
            <a:spLocks noGrp="1"/>
          </p:cNvSpPr>
          <p:nvPr>
            <p:ph type="sldNum" sz="quarter" idx="12"/>
          </p:nvPr>
        </p:nvSpPr>
        <p:spPr/>
        <p:txBody>
          <a:bodyPr/>
          <a:lstStyle/>
          <a:p>
            <a:fld id="{EB03C33E-2A0A-4619-9FC6-94F3F3903B0B}" type="slidenum">
              <a:rPr lang="en-GB" smtClean="0"/>
              <a:t>‹#›</a:t>
            </a:fld>
            <a:endParaRPr lang="en-GB"/>
          </a:p>
        </p:txBody>
      </p:sp>
    </p:spTree>
    <p:extLst>
      <p:ext uri="{BB962C8B-B14F-4D97-AF65-F5344CB8AC3E}">
        <p14:creationId xmlns:p14="http://schemas.microsoft.com/office/powerpoint/2010/main" val="120457226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02CD7D0F-EDEA-4B05-8C49-16B26A9DFFA3}" type="datetimeFigureOut">
              <a:rPr lang="en-GB" smtClean="0"/>
              <a:t>18/01/2021</a:t>
            </a:fld>
            <a:endParaRPr lang="en-GB"/>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GB"/>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EB03C33E-2A0A-4619-9FC6-94F3F3903B0B}" type="slidenum">
              <a:rPr lang="en-GB" smtClean="0"/>
              <a:t>‹#›</a:t>
            </a:fld>
            <a:endParaRPr lang="en-GB"/>
          </a:p>
        </p:txBody>
      </p:sp>
    </p:spTree>
    <p:extLst>
      <p:ext uri="{BB962C8B-B14F-4D97-AF65-F5344CB8AC3E}">
        <p14:creationId xmlns:p14="http://schemas.microsoft.com/office/powerpoint/2010/main" val="135348526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645" cy="822960"/>
          </a:xfrm>
        </p:spPr>
        <p:txBody>
          <a:bodyPr lIns="91440" tIns="0" rIns="91440" bIns="0" anchor="b">
            <a:noAutofit/>
          </a:bodyPr>
          <a:lstStyle>
            <a:lvl1pPr>
              <a:defRPr sz="36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15" y="0"/>
            <a:ext cx="12191985" cy="4915076"/>
          </a:xfrm>
          <a:solidFill>
            <a:schemeClr val="bg2">
              <a:lumMod val="90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097280" y="5907024"/>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02CD7D0F-EDEA-4B05-8C49-16B26A9DFFA3}" type="datetimeFigureOut">
              <a:rPr lang="en-GB" smtClean="0"/>
              <a:t>18/01/2021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B03C33E-2A0A-4619-9FC6-94F3F3903B0B}" type="slidenum">
              <a:rPr lang="en-GB" smtClean="0"/>
              <a:t>‹#›</a:t>
            </a:fld>
            <a:endParaRPr lang="en-GB"/>
          </a:p>
        </p:txBody>
      </p:sp>
    </p:spTree>
    <p:extLst>
      <p:ext uri="{BB962C8B-B14F-4D97-AF65-F5344CB8AC3E}">
        <p14:creationId xmlns:p14="http://schemas.microsoft.com/office/powerpoint/2010/main" val="154589613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2CD7D0F-EDEA-4B05-8C49-16B26A9DFFA3}" type="datetimeFigureOut">
              <a:rPr lang="en-GB" smtClean="0"/>
              <a:t>18/01/2021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B03C33E-2A0A-4619-9FC6-94F3F3903B0B}" type="slidenum">
              <a:rPr lang="en-GB" smtClean="0"/>
              <a:t>‹#›</a:t>
            </a:fld>
            <a:endParaRPr lang="en-GB"/>
          </a:p>
        </p:txBody>
      </p:sp>
    </p:spTree>
    <p:extLst>
      <p:ext uri="{BB962C8B-B14F-4D97-AF65-F5344CB8AC3E}">
        <p14:creationId xmlns:p14="http://schemas.microsoft.com/office/powerpoint/2010/main" val="21471756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2CD7D0F-EDEA-4B05-8C49-16B26A9DFFA3}" type="datetimeFigureOut">
              <a:rPr lang="en-GB" smtClean="0"/>
              <a:t>18/01/2021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B03C33E-2A0A-4619-9FC6-94F3F3903B0B}" type="slidenum">
              <a:rPr lang="en-GB" smtClean="0"/>
              <a:t>‹#›</a:t>
            </a:fld>
            <a:endParaRPr lang="en-GB"/>
          </a:p>
        </p:txBody>
      </p:sp>
    </p:spTree>
    <p:extLst>
      <p:ext uri="{BB962C8B-B14F-4D97-AF65-F5344CB8AC3E}">
        <p14:creationId xmlns:p14="http://schemas.microsoft.com/office/powerpoint/2010/main" val="38845242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6334316"/>
            <a:ext cx="12191985"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02CD7D0F-EDEA-4B05-8C49-16B26A9DFFA3}" type="datetimeFigureOut">
              <a:rPr lang="en-GB" smtClean="0"/>
              <a:t>18/01/2021</a:t>
            </a:fld>
            <a:endParaRPr lang="en-GB"/>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GB"/>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EB03C33E-2A0A-4619-9FC6-94F3F3903B0B}" type="slidenum">
              <a:rPr lang="en-GB" smtClean="0"/>
              <a:t>‹#›</a:t>
            </a:fld>
            <a:endParaRPr lang="en-GB"/>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5846049"/>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media" Target="../media/media2.m4a"/><Relationship Id="rId7" Type="http://schemas.openxmlformats.org/officeDocument/2006/relationships/image" Target="../media/image1.png"/><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notesSlide" Target="../notesSlides/notesSlide1.xml"/><Relationship Id="rId5" Type="http://schemas.openxmlformats.org/officeDocument/2006/relationships/slideLayout" Target="../slideLayouts/slideLayout2.xml"/><Relationship Id="rId4" Type="http://schemas.openxmlformats.org/officeDocument/2006/relationships/audio" Target="../media/media2.m4a"/></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m4a"/><Relationship Id="rId1" Type="http://schemas.microsoft.com/office/2007/relationships/media" Target="../media/media3.m4a"/><Relationship Id="rId4" Type="http://schemas.openxmlformats.org/officeDocument/2006/relationships/image" Target="../media/image1.pn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audio" Target="../media/media4.m4a"/><Relationship Id="rId1" Type="http://schemas.microsoft.com/office/2007/relationships/media" Target="../media/media4.m4a"/><Relationship Id="rId5" Type="http://schemas.openxmlformats.org/officeDocument/2006/relationships/image" Target="../media/image1.png"/><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audio" Target="../media/media5.m4a"/><Relationship Id="rId1" Type="http://schemas.microsoft.com/office/2007/relationships/media" Target="../media/media5.m4a"/><Relationship Id="rId6" Type="http://schemas.openxmlformats.org/officeDocument/2006/relationships/image" Target="../media/image1.png"/><Relationship Id="rId5" Type="http://schemas.openxmlformats.org/officeDocument/2006/relationships/image" Target="../media/image3.jpeg"/><Relationship Id="rId4" Type="http://schemas.openxmlformats.org/officeDocument/2006/relationships/notesSlide" Target="../notesSlides/notesSlide2.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1.png"/><Relationship Id="rId2" Type="http://schemas.openxmlformats.org/officeDocument/2006/relationships/audio" Target="../media/media6.m4a"/><Relationship Id="rId1" Type="http://schemas.microsoft.com/office/2007/relationships/media" Target="../media/media6.m4a"/><Relationship Id="rId6" Type="http://schemas.microsoft.com/office/2007/relationships/hdphoto" Target="../media/hdphoto1.wdp"/><Relationship Id="rId5" Type="http://schemas.openxmlformats.org/officeDocument/2006/relationships/image" Target="../media/image4.png"/><Relationship Id="rId4" Type="http://schemas.openxmlformats.org/officeDocument/2006/relationships/notesSlide" Target="../notesSlides/notesSlide3.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1.png"/><Relationship Id="rId2" Type="http://schemas.openxmlformats.org/officeDocument/2006/relationships/audio" Target="../media/media7.m4a"/><Relationship Id="rId1" Type="http://schemas.microsoft.com/office/2007/relationships/media" Target="../media/media7.m4a"/><Relationship Id="rId6" Type="http://schemas.microsoft.com/office/2007/relationships/hdphoto" Target="../media/hdphoto2.wdp"/><Relationship Id="rId5" Type="http://schemas.openxmlformats.org/officeDocument/2006/relationships/image" Target="../media/image5.png"/><Relationship Id="rId4" Type="http://schemas.openxmlformats.org/officeDocument/2006/relationships/notesSlide" Target="../notesSlides/notesSlide4.xm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8.m4a"/><Relationship Id="rId1" Type="http://schemas.microsoft.com/office/2007/relationships/media" Target="../media/media8.m4a"/><Relationship Id="rId5" Type="http://schemas.openxmlformats.org/officeDocument/2006/relationships/image" Target="../media/image1.png"/><Relationship Id="rId4" Type="http://schemas.openxmlformats.org/officeDocument/2006/relationships/image" Target="../media/image6.jpe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9.m4a"/><Relationship Id="rId1" Type="http://schemas.microsoft.com/office/2007/relationships/media" Target="../media/media9.m4a"/><Relationship Id="rId6" Type="http://schemas.openxmlformats.org/officeDocument/2006/relationships/image" Target="../media/image1.png"/><Relationship Id="rId5" Type="http://schemas.openxmlformats.org/officeDocument/2006/relationships/image" Target="../media/image2.png"/><Relationship Id="rId4" Type="http://schemas.openxmlformats.org/officeDocument/2006/relationships/notesSlide" Target="../notesSlides/notesSlide5.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400" b="1" dirty="0">
                <a:latin typeface="Comic Sans MS" panose="030F0702030302020204" pitchFamily="66" charset="0"/>
              </a:rPr>
              <a:t>Starter </a:t>
            </a:r>
          </a:p>
        </p:txBody>
      </p:sp>
      <p:sp>
        <p:nvSpPr>
          <p:cNvPr id="3" name="Content Placeholder 2"/>
          <p:cNvSpPr>
            <a:spLocks noGrp="1"/>
          </p:cNvSpPr>
          <p:nvPr>
            <p:ph idx="1"/>
          </p:nvPr>
        </p:nvSpPr>
        <p:spPr>
          <a:xfrm>
            <a:off x="1097280" y="1765190"/>
            <a:ext cx="9119809" cy="3880773"/>
          </a:xfrm>
        </p:spPr>
        <p:txBody>
          <a:bodyPr>
            <a:noAutofit/>
          </a:bodyPr>
          <a:lstStyle/>
          <a:p>
            <a:r>
              <a:rPr lang="en-GB" sz="2200" i="1" dirty="0">
                <a:latin typeface="Comic Sans MS" panose="030F0702030302020204" pitchFamily="66" charset="0"/>
              </a:rPr>
              <a:t>Now Mitch, don’t go playing up by the pylon my Mum had warned me often enough. It’s dangerous. You’ll get yourself electrocuted. Did I listen? Of course I didn’t. Most days after school that was exactly where I went. </a:t>
            </a:r>
            <a:endParaRPr lang="en-GB" sz="2200" dirty="0">
              <a:latin typeface="Comic Sans MS" panose="030F0702030302020204" pitchFamily="66" charset="0"/>
            </a:endParaRPr>
          </a:p>
          <a:p>
            <a:r>
              <a:rPr lang="en-GB" sz="2200" i="1" dirty="0">
                <a:latin typeface="Comic Sans MS" panose="030F0702030302020204" pitchFamily="66" charset="0"/>
              </a:rPr>
              <a:t>Of course, Mum was furious. I’m not made of money she said, eyeing the state of my school clothes. Still, maybe a good wash will sort them out She glared at me suspiciously. So, a tree nearly hit you I nodded, avoiding her icy stare. You could have been killed Shamefaced, I nodded. She was right. She’d been right from the start.</a:t>
            </a:r>
            <a:endParaRPr lang="en-GB" sz="2200" dirty="0">
              <a:solidFill>
                <a:srgbClr val="0070C0"/>
              </a:solidFill>
              <a:latin typeface="Comic Sans MS" panose="030F0702030302020204" pitchFamily="66" charset="0"/>
            </a:endParaRPr>
          </a:p>
          <a:p>
            <a:r>
              <a:rPr lang="en-GB" sz="2200" dirty="0">
                <a:solidFill>
                  <a:srgbClr val="0070C0"/>
                </a:solidFill>
                <a:latin typeface="Comic Sans MS" panose="030F0702030302020204" pitchFamily="66" charset="0"/>
              </a:rPr>
              <a:t>What do you notice about these extracts?</a:t>
            </a:r>
          </a:p>
        </p:txBody>
      </p:sp>
      <p:pic>
        <p:nvPicPr>
          <p:cNvPr id="4"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3804745" y="1011981"/>
            <a:ext cx="609600" cy="609600"/>
          </a:xfrm>
          <a:prstGeom prst="rect">
            <a:avLst/>
          </a:prstGeom>
        </p:spPr>
      </p:pic>
      <p:pic>
        <p:nvPicPr>
          <p:cNvPr id="5" name="Recorded Sound">
            <a:hlinkClick r:id="" action="ppaction://media"/>
          </p:cNvPr>
          <p:cNvPicPr>
            <a:picLocks noChangeAspect="1"/>
          </p:cNvPicPr>
          <p:nvPr>
            <a:audioFile r:link="rId4"/>
            <p:extLst>
              <p:ext uri="{DAA4B4D4-6D71-4841-9C94-3DE7FCFB9230}">
                <p14:media xmlns:p14="http://schemas.microsoft.com/office/powerpoint/2010/main" r:embed="rId3"/>
              </p:ext>
            </p:extLst>
          </p:nvPr>
        </p:nvPicPr>
        <p:blipFill>
          <a:blip r:embed="rId7"/>
          <a:stretch>
            <a:fillRect/>
          </a:stretch>
        </p:blipFill>
        <p:spPr>
          <a:xfrm>
            <a:off x="7099738" y="5036363"/>
            <a:ext cx="609600" cy="609600"/>
          </a:xfrm>
          <a:prstGeom prst="rect">
            <a:avLst/>
          </a:prstGeom>
        </p:spPr>
      </p:pic>
    </p:spTree>
    <p:extLst>
      <p:ext uri="{BB962C8B-B14F-4D97-AF65-F5344CB8AC3E}">
        <p14:creationId xmlns:p14="http://schemas.microsoft.com/office/powerpoint/2010/main" val="771856637"/>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47246" fill="hold"/>
                                        <p:tgtEl>
                                          <p:spTgt spid="4"/>
                                        </p:tgtEl>
                                      </p:cBhvr>
                                    </p:cmd>
                                  </p:childTnLst>
                                </p:cTn>
                              </p:par>
                            </p:childTnLst>
                          </p:cTn>
                        </p:par>
                      </p:childTnLst>
                    </p:cTn>
                  </p:par>
                </p:childTnLst>
              </p:cTn>
              <p:nextCondLst>
                <p:cond evt="onClick" delay="0">
                  <p:tgtEl>
                    <p:spTgt spid="4"/>
                  </p:tgtEl>
                </p:cond>
              </p:nextCondLst>
            </p:seq>
            <p:audio>
              <p:cMediaNode vol="80000">
                <p:cTn id="7" fill="hold" display="0">
                  <p:stCondLst>
                    <p:cond delay="indefinite"/>
                  </p:stCondLst>
                  <p:endCondLst>
                    <p:cond evt="onStopAudio" delay="0">
                      <p:tgtEl>
                        <p:sldTgt/>
                      </p:tgtEl>
                    </p:cond>
                  </p:endCondLst>
                </p:cTn>
                <p:tgtEl>
                  <p:spTgt spid="4"/>
                </p:tgtEl>
              </p:cMediaNode>
            </p:audi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1" presetClass="mediacall" presetSubtype="0" fill="hold" nodeType="clickEffect">
                                  <p:stCondLst>
                                    <p:cond delay="0"/>
                                  </p:stCondLst>
                                  <p:childTnLst>
                                    <p:cmd type="call" cmd="playFrom(0.0)">
                                      <p:cBhvr>
                                        <p:cTn id="12" dur="16155" fill="hold"/>
                                        <p:tgtEl>
                                          <p:spTgt spid="5"/>
                                        </p:tgtEl>
                                      </p:cBhvr>
                                    </p:cmd>
                                  </p:childTnLst>
                                </p:cTn>
                              </p:par>
                            </p:childTnLst>
                          </p:cTn>
                        </p:par>
                      </p:childTnLst>
                    </p:cTn>
                  </p:par>
                </p:childTnLst>
              </p:cTn>
              <p:nextCondLst>
                <p:cond evt="onClick" delay="0">
                  <p:tgtEl>
                    <p:spTgt spid="5"/>
                  </p:tgtEl>
                </p:cond>
              </p:nextCondLst>
            </p:seq>
            <p:audio>
              <p:cMediaNode vol="80000">
                <p:cTn id="13" fill="hold" display="0">
                  <p:stCondLst>
                    <p:cond delay="indefinite"/>
                  </p:stCondLst>
                  <p:endCondLst>
                    <p:cond evt="onStopAudio" delay="0">
                      <p:tgtEl>
                        <p:sldTgt/>
                      </p:tgtEl>
                    </p:cond>
                  </p:endCondLst>
                </p:cTn>
                <p:tgtEl>
                  <p:spTgt spid="5"/>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168367"/>
            <a:ext cx="8596668" cy="1320800"/>
          </a:xfrm>
        </p:spPr>
        <p:txBody>
          <a:bodyPr>
            <a:normAutofit/>
          </a:bodyPr>
          <a:lstStyle/>
          <a:p>
            <a:r>
              <a:rPr lang="en-GB" sz="4400" dirty="0">
                <a:latin typeface="Comic Sans MS" panose="030F0702030302020204" pitchFamily="66" charset="0"/>
              </a:rPr>
              <a:t>Steps to Success!</a:t>
            </a:r>
          </a:p>
        </p:txBody>
      </p:sp>
      <p:sp>
        <p:nvSpPr>
          <p:cNvPr id="3" name="Content Placeholder 2"/>
          <p:cNvSpPr>
            <a:spLocks noGrp="1"/>
          </p:cNvSpPr>
          <p:nvPr>
            <p:ph idx="1"/>
          </p:nvPr>
        </p:nvSpPr>
        <p:spPr>
          <a:xfrm>
            <a:off x="677333" y="1780674"/>
            <a:ext cx="10471929" cy="4523873"/>
          </a:xfrm>
        </p:spPr>
        <p:txBody>
          <a:bodyPr>
            <a:noAutofit/>
          </a:bodyPr>
          <a:lstStyle/>
          <a:p>
            <a:r>
              <a:rPr lang="en-GB" sz="2200" dirty="0">
                <a:latin typeface="Comic Sans MS" panose="030F0702030302020204" pitchFamily="66" charset="0"/>
              </a:rPr>
              <a:t>1. Start by writing a 66 at the top of the line. </a:t>
            </a:r>
            <a:br>
              <a:rPr lang="en-GB" sz="2200" dirty="0">
                <a:latin typeface="Comic Sans MS" panose="030F0702030302020204" pitchFamily="66" charset="0"/>
              </a:rPr>
            </a:br>
            <a:r>
              <a:rPr lang="en-GB" sz="2200" i="1" dirty="0">
                <a:solidFill>
                  <a:srgbClr val="0070C0"/>
                </a:solidFill>
                <a:latin typeface="Comic Sans MS" panose="030F0702030302020204" pitchFamily="66" charset="0"/>
              </a:rPr>
              <a:t>“</a:t>
            </a:r>
          </a:p>
          <a:p>
            <a:r>
              <a:rPr lang="en-GB" sz="2200" dirty="0">
                <a:latin typeface="Comic Sans MS" panose="030F0702030302020204" pitchFamily="66" charset="0"/>
              </a:rPr>
              <a:t>2. Use a capital letter for your first word.</a:t>
            </a:r>
            <a:br>
              <a:rPr lang="en-GB" sz="2200" dirty="0">
                <a:latin typeface="Comic Sans MS" panose="030F0702030302020204" pitchFamily="66" charset="0"/>
              </a:rPr>
            </a:br>
            <a:r>
              <a:rPr lang="en-GB" sz="2200" i="1" dirty="0">
                <a:solidFill>
                  <a:srgbClr val="0070C0"/>
                </a:solidFill>
                <a:latin typeface="Comic Sans MS" panose="030F0702030302020204" pitchFamily="66" charset="0"/>
              </a:rPr>
              <a:t>“We</a:t>
            </a:r>
          </a:p>
          <a:p>
            <a:r>
              <a:rPr lang="en-GB" sz="2200" dirty="0">
                <a:latin typeface="Comic Sans MS" panose="030F0702030302020204" pitchFamily="66" charset="0"/>
              </a:rPr>
              <a:t>3. Write what is being said. </a:t>
            </a:r>
            <a:r>
              <a:rPr lang="en-GB" sz="2200" i="1" dirty="0">
                <a:solidFill>
                  <a:srgbClr val="0070C0"/>
                </a:solidFill>
                <a:latin typeface="Comic Sans MS" panose="030F0702030302020204" pitchFamily="66" charset="0"/>
              </a:rPr>
              <a:t/>
            </a:r>
            <a:br>
              <a:rPr lang="en-GB" sz="2200" i="1" dirty="0">
                <a:solidFill>
                  <a:srgbClr val="0070C0"/>
                </a:solidFill>
                <a:latin typeface="Comic Sans MS" panose="030F0702030302020204" pitchFamily="66" charset="0"/>
              </a:rPr>
            </a:br>
            <a:r>
              <a:rPr lang="en-GB" sz="2200" i="1" dirty="0">
                <a:solidFill>
                  <a:srgbClr val="0070C0"/>
                </a:solidFill>
                <a:latin typeface="Comic Sans MS" panose="030F0702030302020204" pitchFamily="66" charset="0"/>
              </a:rPr>
              <a:t>“We are writing speech today</a:t>
            </a:r>
          </a:p>
          <a:p>
            <a:r>
              <a:rPr lang="en-GB" sz="2200" dirty="0">
                <a:latin typeface="Comic Sans MS" panose="030F0702030302020204" pitchFamily="66" charset="0"/>
              </a:rPr>
              <a:t>4. finish the sentence with the correct punctuation. </a:t>
            </a:r>
            <a:r>
              <a:rPr lang="en-GB" sz="2200" i="1" dirty="0">
                <a:solidFill>
                  <a:srgbClr val="0070C0"/>
                </a:solidFill>
                <a:latin typeface="Comic Sans MS" panose="030F0702030302020204" pitchFamily="66" charset="0"/>
              </a:rPr>
              <a:t/>
            </a:r>
            <a:br>
              <a:rPr lang="en-GB" sz="2200" i="1" dirty="0">
                <a:solidFill>
                  <a:srgbClr val="0070C0"/>
                </a:solidFill>
                <a:latin typeface="Comic Sans MS" panose="030F0702030302020204" pitchFamily="66" charset="0"/>
              </a:rPr>
            </a:br>
            <a:r>
              <a:rPr lang="en-GB" sz="2200" i="1" dirty="0">
                <a:solidFill>
                  <a:srgbClr val="0070C0"/>
                </a:solidFill>
                <a:latin typeface="Comic Sans MS" panose="030F0702030302020204" pitchFamily="66" charset="0"/>
              </a:rPr>
              <a:t>“We are writing speech today!</a:t>
            </a:r>
          </a:p>
          <a:p>
            <a:r>
              <a:rPr lang="en-GB" sz="2200" dirty="0">
                <a:latin typeface="Comic Sans MS" panose="030F0702030302020204" pitchFamily="66" charset="0"/>
              </a:rPr>
              <a:t>5. Close the speech by writing a 99 at the top of the line.</a:t>
            </a:r>
            <a:r>
              <a:rPr lang="en-GB" sz="2200" i="1" dirty="0">
                <a:solidFill>
                  <a:srgbClr val="0070C0"/>
                </a:solidFill>
                <a:latin typeface="Comic Sans MS" panose="030F0702030302020204" pitchFamily="66" charset="0"/>
              </a:rPr>
              <a:t/>
            </a:r>
            <a:br>
              <a:rPr lang="en-GB" sz="2200" i="1" dirty="0">
                <a:solidFill>
                  <a:srgbClr val="0070C0"/>
                </a:solidFill>
                <a:latin typeface="Comic Sans MS" panose="030F0702030302020204" pitchFamily="66" charset="0"/>
              </a:rPr>
            </a:br>
            <a:r>
              <a:rPr lang="en-GB" sz="2200" i="1" dirty="0">
                <a:solidFill>
                  <a:srgbClr val="0070C0"/>
                </a:solidFill>
                <a:latin typeface="Comic Sans MS" panose="030F0702030302020204" pitchFamily="66" charset="0"/>
              </a:rPr>
              <a:t>“We are writing speech today!”</a:t>
            </a:r>
          </a:p>
          <a:p>
            <a:r>
              <a:rPr lang="en-GB" sz="2200" dirty="0">
                <a:latin typeface="Comic Sans MS" panose="030F0702030302020204" pitchFamily="66" charset="0"/>
              </a:rPr>
              <a:t>6. Write who said it and how they said it.</a:t>
            </a:r>
            <a:r>
              <a:rPr lang="en-GB" sz="2200" i="1" dirty="0">
                <a:solidFill>
                  <a:srgbClr val="0070C0"/>
                </a:solidFill>
                <a:latin typeface="Comic Sans MS" panose="030F0702030302020204" pitchFamily="66" charset="0"/>
              </a:rPr>
              <a:t/>
            </a:r>
            <a:br>
              <a:rPr lang="en-GB" sz="2200" i="1" dirty="0">
                <a:solidFill>
                  <a:srgbClr val="0070C0"/>
                </a:solidFill>
                <a:latin typeface="Comic Sans MS" panose="030F0702030302020204" pitchFamily="66" charset="0"/>
              </a:rPr>
            </a:br>
            <a:r>
              <a:rPr lang="en-GB" sz="2200" i="1" dirty="0">
                <a:solidFill>
                  <a:srgbClr val="0070C0"/>
                </a:solidFill>
                <a:latin typeface="Comic Sans MS" panose="030F0702030302020204" pitchFamily="66" charset="0"/>
              </a:rPr>
              <a:t>“We are writing speech today!” exclaimed Mrs Fenner excitedly.</a:t>
            </a:r>
          </a:p>
        </p:txBody>
      </p:sp>
      <p:pic>
        <p:nvPicPr>
          <p:cNvPr id="4"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5608497" y="828767"/>
            <a:ext cx="609600" cy="609600"/>
          </a:xfrm>
          <a:prstGeom prst="rect">
            <a:avLst/>
          </a:prstGeom>
        </p:spPr>
      </p:pic>
    </p:spTree>
    <p:extLst>
      <p:ext uri="{BB962C8B-B14F-4D97-AF65-F5344CB8AC3E}">
        <p14:creationId xmlns:p14="http://schemas.microsoft.com/office/powerpoint/2010/main" val="1281690963"/>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86325" fill="hold"/>
                                        <p:tgtEl>
                                          <p:spTgt spid="4"/>
                                        </p:tgtEl>
                                      </p:cBhvr>
                                    </p:cmd>
                                  </p:childTnLst>
                                </p:cTn>
                              </p:par>
                            </p:childTnLst>
                          </p:cTn>
                        </p:par>
                      </p:childTnLst>
                    </p:cTn>
                  </p:par>
                </p:childTnLst>
              </p:cTn>
              <p:nextCondLst>
                <p:cond evt="onClick" delay="0">
                  <p:tgtEl>
                    <p:spTgt spid="4"/>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640079" y="1912393"/>
            <a:ext cx="8070784" cy="4135710"/>
          </a:xfrm>
        </p:spPr>
        <p:txBody>
          <a:bodyPr>
            <a:noAutofit/>
          </a:bodyPr>
          <a:lstStyle/>
          <a:p>
            <a:r>
              <a:rPr lang="en-GB" sz="2400" i="1" dirty="0">
                <a:latin typeface="Comic Sans MS" panose="030F0702030302020204" pitchFamily="66" charset="0"/>
              </a:rPr>
              <a:t>“Hello smiled Greg.”</a:t>
            </a:r>
          </a:p>
          <a:p>
            <a:r>
              <a:rPr lang="en-GB" sz="2400" i="1" dirty="0">
                <a:latin typeface="Comic Sans MS" panose="030F0702030302020204" pitchFamily="66" charset="0"/>
              </a:rPr>
              <a:t>You look tired “stated Martin.”</a:t>
            </a:r>
          </a:p>
          <a:p>
            <a:r>
              <a:rPr lang="en-GB" sz="2400" i="1" dirty="0">
                <a:latin typeface="Comic Sans MS" panose="030F0702030302020204" pitchFamily="66" charset="0"/>
              </a:rPr>
              <a:t>“Can I come in” asked the man? </a:t>
            </a:r>
          </a:p>
          <a:p>
            <a:r>
              <a:rPr lang="en-GB" sz="2400" i="1" dirty="0">
                <a:latin typeface="Comic Sans MS" panose="030F0702030302020204" pitchFamily="66" charset="0"/>
              </a:rPr>
              <a:t>“No screamed” the man</a:t>
            </a:r>
          </a:p>
          <a:p>
            <a:r>
              <a:rPr lang="en-GB" sz="2400" i="1" dirty="0">
                <a:latin typeface="Comic Sans MS" panose="030F0702030302020204" pitchFamily="66" charset="0"/>
              </a:rPr>
              <a:t>“Come here,” demanded Grandma.</a:t>
            </a:r>
          </a:p>
          <a:p>
            <a:r>
              <a:rPr lang="en-GB" sz="2400" i="1" dirty="0">
                <a:latin typeface="Comic Sans MS" panose="030F0702030302020204" pitchFamily="66" charset="0"/>
              </a:rPr>
              <a:t>“Is that my bag? asked Daniel </a:t>
            </a:r>
          </a:p>
          <a:p>
            <a:r>
              <a:rPr lang="en-GB" sz="2400" i="1" dirty="0">
                <a:latin typeface="Comic Sans MS" panose="030F0702030302020204" pitchFamily="66" charset="0"/>
              </a:rPr>
              <a:t>“I know what I want for my birthday!” exclaimed Tina</a:t>
            </a:r>
          </a:p>
        </p:txBody>
      </p:sp>
      <p:sp>
        <p:nvSpPr>
          <p:cNvPr id="7" name="Content Placeholder 6"/>
          <p:cNvSpPr>
            <a:spLocks noGrp="1"/>
          </p:cNvSpPr>
          <p:nvPr>
            <p:ph sz="half" idx="2"/>
          </p:nvPr>
        </p:nvSpPr>
        <p:spPr>
          <a:xfrm>
            <a:off x="8325853" y="222069"/>
            <a:ext cx="3487323" cy="2717074"/>
          </a:xfrm>
          <a:solidFill>
            <a:schemeClr val="bg1"/>
          </a:solidFill>
          <a:ln w="57150">
            <a:solidFill>
              <a:schemeClr val="accent2">
                <a:lumMod val="75000"/>
              </a:schemeClr>
            </a:solidFill>
          </a:ln>
        </p:spPr>
        <p:txBody>
          <a:bodyPr>
            <a:normAutofit lnSpcReduction="10000"/>
          </a:bodyPr>
          <a:lstStyle/>
          <a:p>
            <a:pPr algn="ctr"/>
            <a:r>
              <a:rPr lang="en-GB" sz="2400" dirty="0">
                <a:solidFill>
                  <a:srgbClr val="0070C0"/>
                </a:solidFill>
                <a:latin typeface="Comic Sans MS" panose="030F0702030302020204" pitchFamily="66" charset="0"/>
              </a:rPr>
              <a:t>Has the direct speech been correctly punctuated?</a:t>
            </a:r>
          </a:p>
          <a:p>
            <a:pPr algn="ctr"/>
            <a:r>
              <a:rPr lang="en-GB" sz="2400" dirty="0">
                <a:solidFill>
                  <a:srgbClr val="0070C0"/>
                </a:solidFill>
                <a:latin typeface="Comic Sans MS" panose="030F0702030302020204" pitchFamily="66" charset="0"/>
              </a:rPr>
              <a:t>How do you know?</a:t>
            </a:r>
          </a:p>
          <a:p>
            <a:pPr algn="ctr"/>
            <a:r>
              <a:rPr lang="en-GB" sz="2400" dirty="0">
                <a:solidFill>
                  <a:srgbClr val="0070C0"/>
                </a:solidFill>
                <a:latin typeface="Comic Sans MS" panose="030F0702030302020204" pitchFamily="66" charset="0"/>
              </a:rPr>
              <a:t>Can you explain why the sentence is correct or incorrect?</a:t>
            </a:r>
          </a:p>
        </p:txBody>
      </p:sp>
      <p:pic>
        <p:nvPicPr>
          <p:cNvPr id="9" name="Picture 8"/>
          <p:cNvPicPr>
            <a:picLocks noChangeAspect="1"/>
          </p:cNvPicPr>
          <p:nvPr/>
        </p:nvPicPr>
        <p:blipFill>
          <a:blip r:embed="rId4">
            <a:clrChange>
              <a:clrFrom>
                <a:srgbClr val="FFFFFF"/>
              </a:clrFrom>
              <a:clrTo>
                <a:srgbClr val="FFFFFF">
                  <a:alpha val="0"/>
                </a:srgbClr>
              </a:clrTo>
            </a:clrChange>
          </a:blip>
          <a:stretch>
            <a:fillRect/>
          </a:stretch>
        </p:blipFill>
        <p:spPr>
          <a:xfrm>
            <a:off x="9002714" y="3229554"/>
            <a:ext cx="2133600" cy="2143125"/>
          </a:xfrm>
          <a:prstGeom prst="rect">
            <a:avLst/>
          </a:prstGeom>
        </p:spPr>
      </p:pic>
      <p:pic>
        <p:nvPicPr>
          <p:cNvPr id="2"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203434" y="649014"/>
            <a:ext cx="609600" cy="609600"/>
          </a:xfrm>
          <a:prstGeom prst="rect">
            <a:avLst/>
          </a:prstGeom>
        </p:spPr>
      </p:pic>
    </p:spTree>
    <p:extLst>
      <p:ext uri="{BB962C8B-B14F-4D97-AF65-F5344CB8AC3E}">
        <p14:creationId xmlns:p14="http://schemas.microsoft.com/office/powerpoint/2010/main" val="557929267"/>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21170" fill="hold"/>
                                        <p:tgtEl>
                                          <p:spTgt spid="2"/>
                                        </p:tgtEl>
                                      </p:cBhvr>
                                    </p:cmd>
                                  </p:childTnLst>
                                </p:cTn>
                              </p:par>
                            </p:childTnLst>
                          </p:cTn>
                        </p:par>
                      </p:childTnLst>
                    </p:cTn>
                  </p:par>
                </p:childTnLst>
              </p:cTn>
              <p:nextCondLst>
                <p:cond evt="onClick" delay="0">
                  <p:tgtEl>
                    <p:spTgt spid="2"/>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p:txBody>
          <a:bodyPr>
            <a:noAutofit/>
          </a:bodyPr>
          <a:lstStyle/>
          <a:p>
            <a:r>
              <a:rPr lang="en-GB" sz="2400" i="1" dirty="0">
                <a:latin typeface="Comic Sans MS" panose="030F0702030302020204" pitchFamily="66" charset="0"/>
              </a:rPr>
              <a:t>“Hello</a:t>
            </a:r>
            <a:r>
              <a:rPr lang="en-GB" sz="2400" i="1" dirty="0">
                <a:solidFill>
                  <a:srgbClr val="FF0000"/>
                </a:solidFill>
                <a:latin typeface="Comic Sans MS" panose="030F0702030302020204" pitchFamily="66" charset="0"/>
              </a:rPr>
              <a:t>,”</a:t>
            </a:r>
            <a:r>
              <a:rPr lang="en-GB" sz="2400" i="1" dirty="0">
                <a:latin typeface="Comic Sans MS" panose="030F0702030302020204" pitchFamily="66" charset="0"/>
              </a:rPr>
              <a:t> smiled Greg.</a:t>
            </a:r>
          </a:p>
          <a:p>
            <a:r>
              <a:rPr lang="en-GB" sz="2400" i="1" dirty="0">
                <a:solidFill>
                  <a:srgbClr val="FF0000"/>
                </a:solidFill>
                <a:latin typeface="Comic Sans MS" panose="030F0702030302020204" pitchFamily="66" charset="0"/>
              </a:rPr>
              <a:t>“</a:t>
            </a:r>
            <a:r>
              <a:rPr lang="en-GB" sz="2400" i="1" dirty="0">
                <a:latin typeface="Comic Sans MS" panose="030F0702030302020204" pitchFamily="66" charset="0"/>
              </a:rPr>
              <a:t>You look tired</a:t>
            </a:r>
            <a:r>
              <a:rPr lang="en-GB" sz="2400" i="1" dirty="0">
                <a:solidFill>
                  <a:srgbClr val="FF0000"/>
                </a:solidFill>
                <a:latin typeface="Comic Sans MS" panose="030F0702030302020204" pitchFamily="66" charset="0"/>
              </a:rPr>
              <a:t>,”</a:t>
            </a:r>
            <a:r>
              <a:rPr lang="en-GB" sz="2400" i="1" dirty="0">
                <a:latin typeface="Comic Sans MS" panose="030F0702030302020204" pitchFamily="66" charset="0"/>
              </a:rPr>
              <a:t> stated Martin.</a:t>
            </a:r>
          </a:p>
          <a:p>
            <a:r>
              <a:rPr lang="en-GB" sz="2400" i="1" dirty="0">
                <a:latin typeface="Comic Sans MS" panose="030F0702030302020204" pitchFamily="66" charset="0"/>
              </a:rPr>
              <a:t>“Can I come in</a:t>
            </a:r>
            <a:r>
              <a:rPr lang="en-GB" sz="2400" i="1" dirty="0">
                <a:solidFill>
                  <a:srgbClr val="FF0000"/>
                </a:solidFill>
                <a:latin typeface="Comic Sans MS" panose="030F0702030302020204" pitchFamily="66" charset="0"/>
              </a:rPr>
              <a:t>?</a:t>
            </a:r>
            <a:r>
              <a:rPr lang="en-GB" sz="2400" i="1" dirty="0">
                <a:latin typeface="Comic Sans MS" panose="030F0702030302020204" pitchFamily="66" charset="0"/>
              </a:rPr>
              <a:t>” asked the man</a:t>
            </a:r>
            <a:r>
              <a:rPr lang="en-GB" sz="2400" i="1" dirty="0">
                <a:solidFill>
                  <a:srgbClr val="FF0000"/>
                </a:solidFill>
                <a:latin typeface="Comic Sans MS" panose="030F0702030302020204" pitchFamily="66" charset="0"/>
              </a:rPr>
              <a:t>.</a:t>
            </a:r>
            <a:r>
              <a:rPr lang="en-GB" sz="2400" i="1" dirty="0">
                <a:latin typeface="Comic Sans MS" panose="030F0702030302020204" pitchFamily="66" charset="0"/>
              </a:rPr>
              <a:t> </a:t>
            </a:r>
          </a:p>
          <a:p>
            <a:r>
              <a:rPr lang="en-GB" sz="2400" i="1" dirty="0">
                <a:latin typeface="Comic Sans MS" panose="030F0702030302020204" pitchFamily="66" charset="0"/>
              </a:rPr>
              <a:t>“No</a:t>
            </a:r>
            <a:r>
              <a:rPr lang="en-GB" sz="2400" i="1" dirty="0">
                <a:solidFill>
                  <a:srgbClr val="FF0000"/>
                </a:solidFill>
                <a:latin typeface="Comic Sans MS" panose="030F0702030302020204" pitchFamily="66" charset="0"/>
              </a:rPr>
              <a:t>!”</a:t>
            </a:r>
            <a:r>
              <a:rPr lang="en-GB" sz="2400" i="1" dirty="0">
                <a:latin typeface="Comic Sans MS" panose="030F0702030302020204" pitchFamily="66" charset="0"/>
              </a:rPr>
              <a:t> screamed the man</a:t>
            </a:r>
            <a:r>
              <a:rPr lang="en-GB" sz="2400" i="1" dirty="0">
                <a:solidFill>
                  <a:srgbClr val="FF0000"/>
                </a:solidFill>
                <a:latin typeface="Comic Sans MS" panose="030F0702030302020204" pitchFamily="66" charset="0"/>
              </a:rPr>
              <a:t>.</a:t>
            </a:r>
            <a:endParaRPr lang="en-GB" sz="2400" i="1" dirty="0">
              <a:latin typeface="Comic Sans MS" panose="030F0702030302020204" pitchFamily="66" charset="0"/>
            </a:endParaRPr>
          </a:p>
          <a:p>
            <a:r>
              <a:rPr lang="en-GB" sz="2400" i="1" dirty="0">
                <a:latin typeface="Comic Sans MS" panose="030F0702030302020204" pitchFamily="66" charset="0"/>
              </a:rPr>
              <a:t>“Come here,” demanded Grandma.</a:t>
            </a:r>
          </a:p>
          <a:p>
            <a:r>
              <a:rPr lang="en-GB" sz="2400" i="1" dirty="0">
                <a:latin typeface="Comic Sans MS" panose="030F0702030302020204" pitchFamily="66" charset="0"/>
              </a:rPr>
              <a:t>“Is that my bag?</a:t>
            </a:r>
            <a:r>
              <a:rPr lang="en-GB" sz="2400" i="1" dirty="0">
                <a:solidFill>
                  <a:srgbClr val="FF0000"/>
                </a:solidFill>
                <a:latin typeface="Comic Sans MS" panose="030F0702030302020204" pitchFamily="66" charset="0"/>
              </a:rPr>
              <a:t>”</a:t>
            </a:r>
            <a:r>
              <a:rPr lang="en-GB" sz="2400" i="1" dirty="0">
                <a:latin typeface="Comic Sans MS" panose="030F0702030302020204" pitchFamily="66" charset="0"/>
              </a:rPr>
              <a:t> asked Daniel</a:t>
            </a:r>
            <a:r>
              <a:rPr lang="en-GB" sz="2400" i="1" dirty="0">
                <a:solidFill>
                  <a:srgbClr val="FF0000"/>
                </a:solidFill>
                <a:latin typeface="Comic Sans MS" panose="030F0702030302020204" pitchFamily="66" charset="0"/>
              </a:rPr>
              <a:t>.</a:t>
            </a:r>
            <a:r>
              <a:rPr lang="en-GB" sz="2400" i="1" dirty="0">
                <a:latin typeface="Comic Sans MS" panose="030F0702030302020204" pitchFamily="66" charset="0"/>
              </a:rPr>
              <a:t> </a:t>
            </a:r>
          </a:p>
          <a:p>
            <a:r>
              <a:rPr lang="en-GB" sz="2400" i="1" dirty="0">
                <a:latin typeface="Comic Sans MS" panose="030F0702030302020204" pitchFamily="66" charset="0"/>
              </a:rPr>
              <a:t>“I know what I want for my birthday!” exclaimed Tina</a:t>
            </a:r>
            <a:r>
              <a:rPr lang="en-GB" sz="2400" i="1" dirty="0">
                <a:solidFill>
                  <a:srgbClr val="FF0000"/>
                </a:solidFill>
                <a:latin typeface="Comic Sans MS" panose="030F0702030302020204" pitchFamily="66" charset="0"/>
              </a:rPr>
              <a:t>.</a:t>
            </a:r>
            <a:endParaRPr lang="en-GB" sz="2400" i="1" dirty="0">
              <a:latin typeface="Comic Sans MS" panose="030F0702030302020204" pitchFamily="66" charset="0"/>
            </a:endParaRPr>
          </a:p>
        </p:txBody>
      </p:sp>
      <p:pic>
        <p:nvPicPr>
          <p:cNvPr id="1026" name="Picture 2" descr="Let's Review! Write your answers to the following questions on a sheet of  notebook paper. - ppt download">
            <a:extLst>
              <a:ext uri="{FF2B5EF4-FFF2-40B4-BE49-F238E27FC236}">
                <a16:creationId xmlns:a16="http://schemas.microsoft.com/office/drawing/2014/main" id="{43015423-B96B-478C-8943-4CF71F878D2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949438" y="286603"/>
            <a:ext cx="4632962" cy="3474722"/>
          </a:xfrm>
          <a:prstGeom prst="rect">
            <a:avLst/>
          </a:prstGeom>
          <a:noFill/>
          <a:extLst>
            <a:ext uri="{909E8E84-426E-40DD-AFC4-6F175D3DCCD1}">
              <a14:hiddenFill xmlns:a14="http://schemas.microsoft.com/office/drawing/2010/main">
                <a:solidFill>
                  <a:srgbClr val="FFFFFF"/>
                </a:solidFill>
              </a14:hiddenFill>
            </a:ext>
          </a:extLst>
        </p:spPr>
      </p:pic>
      <p:pic>
        <p:nvPicPr>
          <p:cNvPr id="4"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3261358" y="526473"/>
            <a:ext cx="609600" cy="609600"/>
          </a:xfrm>
          <a:prstGeom prst="rect">
            <a:avLst/>
          </a:prstGeom>
        </p:spPr>
      </p:pic>
    </p:spTree>
    <p:extLst>
      <p:ext uri="{BB962C8B-B14F-4D97-AF65-F5344CB8AC3E}">
        <p14:creationId xmlns:p14="http://schemas.microsoft.com/office/powerpoint/2010/main" val="3635052570"/>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218656" fill="hold"/>
                                        <p:tgtEl>
                                          <p:spTgt spid="4"/>
                                        </p:tgtEl>
                                      </p:cBhvr>
                                    </p:cmd>
                                  </p:childTnLst>
                                </p:cTn>
                              </p:par>
                            </p:childTnLst>
                          </p:cTn>
                        </p:par>
                      </p:childTnLst>
                    </p:cTn>
                  </p:par>
                </p:childTnLst>
              </p:cTn>
              <p:nextCondLst>
                <p:cond evt="onClick" delay="0">
                  <p:tgtEl>
                    <p:spTgt spid="4"/>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40466" y="2582778"/>
            <a:ext cx="11711068" cy="3737811"/>
          </a:xfrm>
        </p:spPr>
        <p:txBody>
          <a:bodyPr>
            <a:noAutofit/>
          </a:bodyPr>
          <a:lstStyle/>
          <a:p>
            <a:r>
              <a:rPr lang="en-GB" sz="2800" i="1" dirty="0">
                <a:solidFill>
                  <a:srgbClr val="0070C0"/>
                </a:solidFill>
                <a:latin typeface="Comic Sans MS" panose="030F0702030302020204" pitchFamily="66" charset="0"/>
              </a:rPr>
              <a:t>“We are writing speech today!” </a:t>
            </a:r>
            <a:r>
              <a:rPr lang="en-GB" sz="2800" i="1" dirty="0">
                <a:solidFill>
                  <a:srgbClr val="0070C0"/>
                </a:solidFill>
                <a:highlight>
                  <a:srgbClr val="FFFF00"/>
                </a:highlight>
                <a:latin typeface="Comic Sans MS" panose="030F0702030302020204" pitchFamily="66" charset="0"/>
              </a:rPr>
              <a:t>exclaimed Mrs Fenner excitedly.</a:t>
            </a:r>
          </a:p>
          <a:p>
            <a:r>
              <a:rPr lang="en-GB" sz="2800" i="1" dirty="0">
                <a:solidFill>
                  <a:srgbClr val="0070C0"/>
                </a:solidFill>
                <a:highlight>
                  <a:srgbClr val="FFFF00"/>
                </a:highlight>
                <a:latin typeface="Comic Sans MS" panose="030F0702030302020204" pitchFamily="66" charset="0"/>
              </a:rPr>
              <a:t>Mrs Fenner exclaimed excitedly, </a:t>
            </a:r>
            <a:r>
              <a:rPr lang="en-GB" sz="2800" i="1" dirty="0">
                <a:solidFill>
                  <a:srgbClr val="0070C0"/>
                </a:solidFill>
                <a:latin typeface="Comic Sans MS" panose="030F0702030302020204" pitchFamily="66" charset="0"/>
              </a:rPr>
              <a:t>“We are writing speech today!”</a:t>
            </a:r>
            <a:endParaRPr lang="en-GB" sz="2800" dirty="0">
              <a:latin typeface="Comic Sans MS" panose="030F0702030302020204" pitchFamily="66" charset="0"/>
            </a:endParaRPr>
          </a:p>
          <a:p>
            <a:endParaRPr lang="en-GB" sz="2800" dirty="0">
              <a:latin typeface="Comic Sans MS" panose="030F0702030302020204" pitchFamily="66" charset="0"/>
            </a:endParaRPr>
          </a:p>
          <a:p>
            <a:r>
              <a:rPr lang="en-GB" sz="2800" dirty="0">
                <a:latin typeface="Comic Sans MS" panose="030F0702030302020204" pitchFamily="66" charset="0"/>
              </a:rPr>
              <a:t>If who is speaking goes </a:t>
            </a:r>
            <a:r>
              <a:rPr lang="en-GB" sz="2800" b="1" dirty="0">
                <a:latin typeface="Comic Sans MS" panose="030F0702030302020204" pitchFamily="66" charset="0"/>
              </a:rPr>
              <a:t>before</a:t>
            </a:r>
            <a:r>
              <a:rPr lang="en-GB" sz="2800" dirty="0">
                <a:latin typeface="Comic Sans MS" panose="030F0702030302020204" pitchFamily="66" charset="0"/>
              </a:rPr>
              <a:t> the direct speech, use a comma before your 66. </a:t>
            </a:r>
          </a:p>
        </p:txBody>
      </p:sp>
      <p:pic>
        <p:nvPicPr>
          <p:cNvPr id="2050" name="Picture 2" descr="Image result for remember clipart"/>
          <p:cNvPicPr>
            <a:picLocks noChangeAspect="1" noChangeArrowheads="1"/>
          </p:cNvPicPr>
          <p:nvPr/>
        </p:nvPicPr>
        <p:blipFill rotWithShape="1">
          <a:blip r:embed="rId5">
            <a:extLst>
              <a:ext uri="{BEBA8EAE-BF5A-486C-A8C5-ECC9F3942E4B}">
                <a14:imgProps xmlns:a14="http://schemas.microsoft.com/office/drawing/2010/main">
                  <a14:imgLayer r:embed="rId6">
                    <a14:imgEffect>
                      <a14:backgroundRemoval t="6071" b="90000" l="10000" r="90000"/>
                    </a14:imgEffect>
                  </a14:imgLayer>
                </a14:imgProps>
              </a:ext>
              <a:ext uri="{28A0092B-C50C-407E-A947-70E740481C1C}">
                <a14:useLocalDpi xmlns:a14="http://schemas.microsoft.com/office/drawing/2010/main" val="0"/>
              </a:ext>
            </a:extLst>
          </a:blip>
          <a:srcRect l="14664" t="6619" r="13181" b="12810"/>
          <a:stretch/>
        </p:blipFill>
        <p:spPr bwMode="auto">
          <a:xfrm rot="902038">
            <a:off x="4299067" y="-88517"/>
            <a:ext cx="3593866" cy="2553740"/>
          </a:xfrm>
          <a:prstGeom prst="rect">
            <a:avLst/>
          </a:prstGeom>
          <a:noFill/>
          <a:extLst>
            <a:ext uri="{909E8E84-426E-40DD-AFC4-6F175D3DCCD1}">
              <a14:hiddenFill xmlns:a14="http://schemas.microsoft.com/office/drawing/2010/main">
                <a:solidFill>
                  <a:srgbClr val="FFFFFF"/>
                </a:solidFill>
              </a14:hiddenFill>
            </a:ext>
          </a:extLst>
        </p:spPr>
      </p:pic>
      <p:pic>
        <p:nvPicPr>
          <p:cNvPr id="2"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8162638" y="883553"/>
            <a:ext cx="609600" cy="609600"/>
          </a:xfrm>
          <a:prstGeom prst="rect">
            <a:avLst/>
          </a:prstGeom>
        </p:spPr>
      </p:pic>
    </p:spTree>
    <p:extLst>
      <p:ext uri="{BB962C8B-B14F-4D97-AF65-F5344CB8AC3E}">
        <p14:creationId xmlns:p14="http://schemas.microsoft.com/office/powerpoint/2010/main" val="3895449930"/>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49591" fill="hold"/>
                                        <p:tgtEl>
                                          <p:spTgt spid="2"/>
                                        </p:tgtEl>
                                      </p:cBhvr>
                                    </p:cmd>
                                  </p:childTnLst>
                                </p:cTn>
                              </p:par>
                            </p:childTnLst>
                          </p:cTn>
                        </p:par>
                      </p:childTnLst>
                    </p:cTn>
                  </p:par>
                </p:childTnLst>
              </p:cTn>
              <p:nextCondLst>
                <p:cond evt="onClick" delay="0">
                  <p:tgtEl>
                    <p:spTgt spid="2"/>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797666" y="758509"/>
            <a:ext cx="8596668" cy="3880773"/>
          </a:xfrm>
        </p:spPr>
        <p:txBody>
          <a:bodyPr>
            <a:normAutofit/>
          </a:bodyPr>
          <a:lstStyle/>
          <a:p>
            <a:pPr algn="ctr"/>
            <a:r>
              <a:rPr lang="en-GB" sz="2800" dirty="0">
                <a:latin typeface="Comic Sans MS" panose="030F0702030302020204" pitchFamily="66" charset="0"/>
              </a:rPr>
              <a:t>You are banned from using said today!</a:t>
            </a:r>
          </a:p>
        </p:txBody>
      </p:sp>
      <p:pic>
        <p:nvPicPr>
          <p:cNvPr id="3074" name="Picture 2" descr="Image result for no more said"/>
          <p:cNvPicPr>
            <a:picLocks noChangeAspect="1" noChangeArrowheads="1"/>
          </p:cNvPicPr>
          <p:nvPr/>
        </p:nvPicPr>
        <p:blipFill rotWithShape="1">
          <a:blip r:embed="rId5">
            <a:extLst>
              <a:ext uri="{BEBA8EAE-BF5A-486C-A8C5-ECC9F3942E4B}">
                <a14:imgProps xmlns:a14="http://schemas.microsoft.com/office/drawing/2010/main">
                  <a14:imgLayer r:embed="rId6">
                    <a14:imgEffect>
                      <a14:backgroundRemoval t="10000" b="90000" l="10000" r="90000">
                        <a14:foregroundMark x1="38021" y1="52361" x2="38021" y2="52361"/>
                        <a14:foregroundMark x1="38125" y1="48750" x2="38125" y2="48750"/>
                        <a14:foregroundMark x1="39688" y1="50139" x2="39688" y2="50139"/>
                        <a14:foregroundMark x1="41146" y1="49444" x2="41146" y2="49444"/>
                        <a14:foregroundMark x1="33438" y1="47222" x2="33438" y2="47222"/>
                        <a14:foregroundMark x1="34271" y1="45556" x2="34271" y2="45556"/>
                        <a14:foregroundMark x1="33750" y1="48889" x2="33750" y2="48889"/>
                        <a14:foregroundMark x1="38854" y1="54306" x2="38854" y2="54306"/>
                        <a14:foregroundMark x1="41146" y1="54306" x2="41146" y2="54306"/>
                        <a14:foregroundMark x1="36042" y1="54583" x2="36042" y2="54583"/>
                        <a14:foregroundMark x1="44271" y1="47361" x2="44271" y2="47361"/>
                        <a14:foregroundMark x1="45313" y1="48611" x2="45313" y2="48611"/>
                        <a14:foregroundMark x1="44479" y1="45139" x2="44479" y2="45139"/>
                        <a14:foregroundMark x1="50729" y1="47778" x2="50729" y2="47778"/>
                        <a14:foregroundMark x1="50104" y1="48611" x2="50104" y2="48611"/>
                        <a14:foregroundMark x1="43854" y1="53333" x2="43854" y2="53333"/>
                        <a14:foregroundMark x1="42188" y1="57917" x2="42188" y2="57917"/>
                        <a14:foregroundMark x1="49063" y1="60000" x2="49063" y2="60000"/>
                        <a14:foregroundMark x1="51563" y1="60000" x2="51563" y2="60000"/>
                        <a14:foregroundMark x1="54063" y1="59583" x2="54063" y2="59583"/>
                        <a14:foregroundMark x1="56042" y1="61944" x2="56042" y2="61944"/>
                        <a14:foregroundMark x1="53438" y1="67639" x2="53438" y2="67639"/>
                        <a14:foregroundMark x1="46042" y1="38056" x2="46042" y2="38056"/>
                        <a14:foregroundMark x1="51146" y1="38472" x2="51146" y2="38472"/>
                        <a14:foregroundMark x1="61771" y1="40694" x2="61771" y2="40694"/>
                        <a14:foregroundMark x1="63854" y1="43056" x2="63854" y2="43056"/>
                        <a14:foregroundMark x1="65729" y1="50972" x2="65729" y2="50972"/>
                        <a14:foregroundMark x1="58750" y1="52222" x2="58750" y2="52222"/>
                        <a14:foregroundMark x1="60104" y1="61944" x2="60104" y2="61944"/>
                        <a14:foregroundMark x1="56042" y1="68889" x2="56042" y2="68889"/>
                        <a14:foregroundMark x1="55625" y1="69167" x2="53854" y2="69861"/>
                        <a14:foregroundMark x1="51563" y1="70694" x2="50417" y2="70694"/>
                        <a14:foregroundMark x1="49167" y1="70417" x2="48438" y2="70139"/>
                        <a14:foregroundMark x1="47604" y1="69722" x2="47604" y2="69722"/>
                        <a14:foregroundMark x1="46979" y1="69444" x2="46979" y2="69444"/>
                        <a14:foregroundMark x1="46979" y1="67917" x2="46979" y2="67361"/>
                        <a14:foregroundMark x1="47188" y1="66528" x2="47188" y2="66528"/>
                        <a14:foregroundMark x1="47396" y1="65694" x2="47396" y2="65694"/>
                        <a14:foregroundMark x1="48125" y1="65139" x2="49167" y2="65000"/>
                        <a14:foregroundMark x1="49583" y1="64583" x2="50729" y2="64583"/>
                        <a14:foregroundMark x1="52292" y1="64306" x2="54063" y2="65000"/>
                        <a14:foregroundMark x1="56458" y1="66667" x2="58125" y2="66806"/>
                        <a14:foregroundMark x1="59167" y1="67222" x2="59688" y2="67222"/>
                        <a14:foregroundMark x1="60417" y1="66806" x2="59896" y2="66667"/>
                        <a14:foregroundMark x1="48854" y1="66806" x2="42188" y2="68194"/>
                        <a14:foregroundMark x1="40417" y1="68194" x2="39479" y2="67361"/>
                        <a14:foregroundMark x1="39167" y1="66667" x2="39167" y2="66667"/>
                        <a14:foregroundMark x1="39167" y1="66528" x2="38021" y2="63056"/>
                        <a14:foregroundMark x1="37604" y1="62500" x2="37604" y2="62500"/>
                        <a14:foregroundMark x1="37188" y1="62500" x2="37188" y2="62500"/>
                        <a14:foregroundMark x1="37188" y1="62639" x2="37188" y2="62639"/>
                        <a14:foregroundMark x1="37188" y1="60417" x2="37188" y2="59861"/>
                        <a14:foregroundMark x1="37188" y1="55556" x2="37188" y2="55000"/>
                        <a14:foregroundMark x1="37604" y1="53750" x2="37604" y2="52917"/>
                        <a14:foregroundMark x1="37708" y1="51250" x2="37917" y2="50694"/>
                        <a14:foregroundMark x1="38021" y1="50694" x2="38021" y2="50694"/>
                        <a14:foregroundMark x1="38854" y1="47639" x2="38854" y2="47639"/>
                        <a14:foregroundMark x1="39896" y1="47361" x2="40729" y2="47639"/>
                        <a14:foregroundMark x1="41563" y1="48750" x2="41563" y2="48750"/>
                        <a14:foregroundMark x1="43021" y1="49167" x2="43021" y2="49167"/>
                        <a14:foregroundMark x1="43333" y1="48889" x2="43438" y2="46806"/>
                        <a14:foregroundMark x1="43438" y1="45139" x2="43438" y2="45139"/>
                        <a14:foregroundMark x1="43438" y1="43750" x2="43438" y2="42639"/>
                        <a14:foregroundMark x1="43438" y1="42083" x2="43438" y2="42083"/>
                        <a14:foregroundMark x1="43438" y1="41944" x2="43438" y2="41944"/>
                        <a14:foregroundMark x1="45833" y1="37361" x2="45833" y2="37361"/>
                        <a14:foregroundMark x1="46771" y1="35556" x2="46979" y2="34861"/>
                        <a14:foregroundMark x1="48542" y1="33889" x2="49479" y2="33889"/>
                        <a14:foregroundMark x1="50729" y1="33889" x2="52188" y2="33472"/>
                        <a14:foregroundMark x1="53750" y1="33333" x2="54583" y2="33333"/>
                        <a14:foregroundMark x1="55625" y1="34028" x2="55625" y2="34028"/>
                        <a14:foregroundMark x1="55833" y1="34722" x2="55833" y2="35278"/>
                        <a14:foregroundMark x1="55833" y1="36528" x2="55833" y2="37361"/>
                        <a14:foregroundMark x1="54583" y1="39167" x2="54063" y2="39861"/>
                        <a14:foregroundMark x1="51250" y1="43056" x2="50729" y2="43611"/>
                        <a14:foregroundMark x1="39688" y1="40694" x2="39688" y2="40694"/>
                        <a14:foregroundMark x1="37917" y1="38472" x2="37917" y2="38472"/>
                        <a14:foregroundMark x1="39271" y1="36944" x2="39271" y2="36944"/>
                        <a14:foregroundMark x1="40625" y1="36389" x2="40625" y2="36389"/>
                        <a14:foregroundMark x1="42292" y1="35278" x2="42292" y2="35278"/>
                        <a14:foregroundMark x1="43542" y1="34306" x2="43542" y2="34306"/>
                        <a14:foregroundMark x1="45104" y1="32917" x2="45104" y2="32917"/>
                        <a14:foregroundMark x1="46458" y1="32500" x2="46458" y2="32500"/>
                        <a14:foregroundMark x1="47917" y1="31944" x2="47917" y2="31944"/>
                        <a14:foregroundMark x1="49063" y1="31806" x2="49063" y2="31806"/>
                        <a14:foregroundMark x1="59583" y1="43194" x2="59583" y2="43194"/>
                        <a14:foregroundMark x1="62708" y1="40694" x2="62708" y2="40694"/>
                        <a14:foregroundMark x1="64271" y1="40972" x2="64271" y2="40972"/>
                        <a14:foregroundMark x1="61458" y1="50139" x2="61458" y2="50139"/>
                        <a14:foregroundMark x1="59583" y1="51944" x2="59583" y2="51944"/>
                        <a14:foregroundMark x1="59583" y1="54861" x2="59583" y2="54861"/>
                        <a14:foregroundMark x1="54063" y1="55000" x2="54271" y2="55833"/>
                        <a14:foregroundMark x1="53438" y1="53333" x2="53438" y2="53333"/>
                        <a14:foregroundMark x1="57604" y1="52500" x2="57604" y2="52500"/>
                        <a14:foregroundMark x1="59062" y1="50139" x2="59062" y2="50139"/>
                        <a14:foregroundMark x1="60417" y1="49444" x2="60417" y2="49444"/>
                        <a14:foregroundMark x1="65000" y1="50417" x2="65000" y2="50417"/>
                        <a14:foregroundMark x1="64896" y1="54028" x2="64896" y2="54028"/>
                        <a14:foregroundMark x1="64896" y1="60139" x2="64896" y2="60139"/>
                        <a14:foregroundMark x1="64479" y1="63194" x2="64479" y2="63194"/>
                        <a14:foregroundMark x1="62292" y1="66667" x2="62292" y2="66667"/>
                        <a14:foregroundMark x1="60833" y1="70417" x2="60833" y2="70417"/>
                        <a14:foregroundMark x1="57396" y1="71667" x2="57396" y2="71667"/>
                        <a14:foregroundMark x1="55729" y1="73194" x2="55729" y2="73194"/>
                      </a14:backgroundRemoval>
                    </a14:imgEffect>
                  </a14:imgLayer>
                </a14:imgProps>
              </a:ext>
              <a:ext uri="{28A0092B-C50C-407E-A947-70E740481C1C}">
                <a14:useLocalDpi xmlns:a14="http://schemas.microsoft.com/office/drawing/2010/main" val="0"/>
              </a:ext>
            </a:extLst>
          </a:blip>
          <a:srcRect l="25155" t="21257" r="24702" b="15314"/>
          <a:stretch/>
        </p:blipFill>
        <p:spPr bwMode="auto">
          <a:xfrm>
            <a:off x="3516086" y="1878614"/>
            <a:ext cx="5159829" cy="4895224"/>
          </a:xfrm>
          <a:prstGeom prst="rect">
            <a:avLst/>
          </a:prstGeom>
          <a:noFill/>
          <a:extLst>
            <a:ext uri="{909E8E84-426E-40DD-AFC4-6F175D3DCCD1}">
              <a14:hiddenFill xmlns:a14="http://schemas.microsoft.com/office/drawing/2010/main">
                <a:solidFill>
                  <a:srgbClr val="FFFFFF"/>
                </a:solidFill>
              </a14:hiddenFill>
            </a:ext>
          </a:extLst>
        </p:spPr>
      </p:pic>
      <p:pic>
        <p:nvPicPr>
          <p:cNvPr id="2"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0089534" y="671891"/>
            <a:ext cx="609600" cy="609600"/>
          </a:xfrm>
          <a:prstGeom prst="rect">
            <a:avLst/>
          </a:prstGeom>
        </p:spPr>
      </p:pic>
    </p:spTree>
    <p:extLst>
      <p:ext uri="{BB962C8B-B14F-4D97-AF65-F5344CB8AC3E}">
        <p14:creationId xmlns:p14="http://schemas.microsoft.com/office/powerpoint/2010/main" val="1131682756"/>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5936" fill="hold"/>
                                        <p:tgtEl>
                                          <p:spTgt spid="2"/>
                                        </p:tgtEl>
                                      </p:cBhvr>
                                    </p:cmd>
                                  </p:childTnLst>
                                </p:cTn>
                              </p:par>
                            </p:childTnLst>
                          </p:cTn>
                        </p:par>
                      </p:childTnLst>
                    </p:cTn>
                  </p:par>
                </p:childTnLst>
              </p:cTn>
              <p:nextCondLst>
                <p:cond evt="onClick" delay="0">
                  <p:tgtEl>
                    <p:spTgt spid="2"/>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Image result for no more said"/>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24000" y="0"/>
            <a:ext cx="9144000" cy="6858001"/>
          </a:xfrm>
          <a:prstGeom prst="rect">
            <a:avLst/>
          </a:prstGeom>
          <a:noFill/>
          <a:extLst>
            <a:ext uri="{909E8E84-426E-40DD-AFC4-6F175D3DCCD1}">
              <a14:hiddenFill xmlns:a14="http://schemas.microsoft.com/office/drawing/2010/main">
                <a:solidFill>
                  <a:srgbClr val="FFFFFF"/>
                </a:solidFill>
              </a14:hiddenFill>
            </a:ext>
          </a:extLst>
        </p:spPr>
      </p:pic>
      <p:pic>
        <p:nvPicPr>
          <p:cNvPr id="2"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152909" y="360219"/>
            <a:ext cx="609600" cy="609600"/>
          </a:xfrm>
          <a:prstGeom prst="rect">
            <a:avLst/>
          </a:prstGeom>
        </p:spPr>
      </p:pic>
    </p:spTree>
    <p:extLst>
      <p:ext uri="{BB962C8B-B14F-4D97-AF65-F5344CB8AC3E}">
        <p14:creationId xmlns:p14="http://schemas.microsoft.com/office/powerpoint/2010/main" val="4073668950"/>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9769" fill="hold"/>
                                        <p:tgtEl>
                                          <p:spTgt spid="2"/>
                                        </p:tgtEl>
                                      </p:cBhvr>
                                    </p:cmd>
                                  </p:childTnLst>
                                </p:cTn>
                              </p:par>
                            </p:childTnLst>
                          </p:cTn>
                        </p:par>
                      </p:childTnLst>
                    </p:cTn>
                  </p:par>
                </p:childTnLst>
              </p:cTn>
              <p:nextCondLst>
                <p:cond evt="onClick" delay="0">
                  <p:tgtEl>
                    <p:spTgt spid="2"/>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C85BE31A-898B-4C42-9FD2-60A595EF655F}"/>
              </a:ext>
            </a:extLst>
          </p:cNvPr>
          <p:cNvPicPr>
            <a:picLocks noChangeAspect="1"/>
          </p:cNvPicPr>
          <p:nvPr/>
        </p:nvPicPr>
        <p:blipFill>
          <a:blip r:embed="rId5">
            <a:clrChange>
              <a:clrFrom>
                <a:srgbClr val="FFFFFF"/>
              </a:clrFrom>
              <a:clrTo>
                <a:srgbClr val="FFFFFF">
                  <a:alpha val="0"/>
                </a:srgbClr>
              </a:clrTo>
            </a:clrChange>
          </a:blip>
          <a:stretch>
            <a:fillRect/>
          </a:stretch>
        </p:blipFill>
        <p:spPr>
          <a:xfrm>
            <a:off x="4054642" y="1891876"/>
            <a:ext cx="4082716" cy="4100942"/>
          </a:xfrm>
          <a:prstGeom prst="rect">
            <a:avLst/>
          </a:prstGeom>
        </p:spPr>
      </p:pic>
      <p:pic>
        <p:nvPicPr>
          <p:cNvPr id="2"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5791200" y="588818"/>
            <a:ext cx="609600" cy="609600"/>
          </a:xfrm>
          <a:prstGeom prst="rect">
            <a:avLst/>
          </a:prstGeom>
        </p:spPr>
      </p:pic>
    </p:spTree>
    <p:extLst>
      <p:ext uri="{BB962C8B-B14F-4D97-AF65-F5344CB8AC3E}">
        <p14:creationId xmlns:p14="http://schemas.microsoft.com/office/powerpoint/2010/main" val="3944245695"/>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28368" fill="hold"/>
                                        <p:tgtEl>
                                          <p:spTgt spid="2"/>
                                        </p:tgtEl>
                                      </p:cBhvr>
                                    </p:cmd>
                                  </p:childTnLst>
                                </p:cTn>
                              </p:par>
                            </p:childTnLst>
                          </p:cTn>
                        </p:par>
                      </p:childTnLst>
                    </p:cTn>
                  </p:par>
                </p:childTnLst>
              </p:cTn>
              <p:nextCondLst>
                <p:cond evt="onClick" delay="0">
                  <p:tgtEl>
                    <p:spTgt spid="2"/>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D287A1-5D94-4FB6-855A-D10DFAB5B05B}"/>
              </a:ext>
            </a:extLst>
          </p:cNvPr>
          <p:cNvSpPr>
            <a:spLocks noGrp="1"/>
          </p:cNvSpPr>
          <p:nvPr>
            <p:ph type="title"/>
          </p:nvPr>
        </p:nvSpPr>
        <p:spPr/>
        <p:txBody>
          <a:bodyPr/>
          <a:lstStyle/>
          <a:p>
            <a:r>
              <a:rPr lang="en-GB" dirty="0">
                <a:latin typeface="Comic Sans MS" panose="030F0702030302020204" pitchFamily="66" charset="0"/>
              </a:rPr>
              <a:t>Activity:</a:t>
            </a:r>
          </a:p>
        </p:txBody>
      </p:sp>
      <p:sp>
        <p:nvSpPr>
          <p:cNvPr id="3" name="Content Placeholder 2">
            <a:extLst>
              <a:ext uri="{FF2B5EF4-FFF2-40B4-BE49-F238E27FC236}">
                <a16:creationId xmlns:a16="http://schemas.microsoft.com/office/drawing/2014/main" id="{00C3247B-5791-4C60-A0D5-E95907FF97FC}"/>
              </a:ext>
            </a:extLst>
          </p:cNvPr>
          <p:cNvSpPr>
            <a:spLocks noGrp="1"/>
          </p:cNvSpPr>
          <p:nvPr>
            <p:ph idx="1"/>
          </p:nvPr>
        </p:nvSpPr>
        <p:spPr/>
        <p:txBody>
          <a:bodyPr/>
          <a:lstStyle/>
          <a:p>
            <a:r>
              <a:rPr lang="en-GB" dirty="0">
                <a:solidFill>
                  <a:schemeClr val="tx1"/>
                </a:solidFill>
                <a:latin typeface="Comic Sans MS" panose="030F0702030302020204" pitchFamily="66" charset="0"/>
              </a:rPr>
              <a:t>Write the warning given in your story using direct speech.</a:t>
            </a:r>
          </a:p>
          <a:p>
            <a:endParaRPr lang="en-GB" dirty="0">
              <a:solidFill>
                <a:schemeClr val="tx1"/>
              </a:solidFill>
              <a:latin typeface="Comic Sans MS" panose="030F0702030302020204" pitchFamily="66" charset="0"/>
            </a:endParaRPr>
          </a:p>
          <a:p>
            <a:r>
              <a:rPr lang="en-GB" dirty="0">
                <a:solidFill>
                  <a:schemeClr val="tx1"/>
                </a:solidFill>
                <a:latin typeface="Comic Sans MS" panose="030F0702030302020204" pitchFamily="66" charset="0"/>
              </a:rPr>
              <a:t>Then practice writing other speech you could use in your story, e.g. the main characters telling each other to chop down trees, the main character speaking in shock at the destroyed rainforest etc. </a:t>
            </a:r>
            <a:endParaRPr lang="en-GB" dirty="0">
              <a:solidFill>
                <a:srgbClr val="FF0000"/>
              </a:solidFill>
              <a:latin typeface="Comic Sans MS" panose="030F0702030302020204" pitchFamily="66" charset="0"/>
            </a:endParaRPr>
          </a:p>
          <a:p>
            <a:endParaRPr lang="en-GB" dirty="0">
              <a:solidFill>
                <a:srgbClr val="FF0000"/>
              </a:solidFill>
              <a:latin typeface="Comic Sans MS" panose="030F0702030302020204" pitchFamily="66" charset="0"/>
            </a:endParaRPr>
          </a:p>
          <a:p>
            <a:r>
              <a:rPr lang="en-GB" b="1" dirty="0">
                <a:solidFill>
                  <a:srgbClr val="FF0000"/>
                </a:solidFill>
                <a:latin typeface="Comic Sans MS" panose="030F0702030302020204" pitchFamily="66" charset="0"/>
              </a:rPr>
              <a:t>Red Pen: </a:t>
            </a:r>
            <a:r>
              <a:rPr lang="en-GB" dirty="0">
                <a:solidFill>
                  <a:srgbClr val="FF0000"/>
                </a:solidFill>
                <a:latin typeface="Comic Sans MS" panose="030F0702030302020204" pitchFamily="66" charset="0"/>
              </a:rPr>
              <a:t>Write the steps for punctuating speech </a:t>
            </a:r>
            <a:r>
              <a:rPr lang="en-GB">
                <a:solidFill>
                  <a:srgbClr val="FF0000"/>
                </a:solidFill>
                <a:latin typeface="Comic Sans MS" panose="030F0702030302020204" pitchFamily="66" charset="0"/>
              </a:rPr>
              <a:t>correctly to </a:t>
            </a:r>
            <a:r>
              <a:rPr lang="en-GB" dirty="0">
                <a:solidFill>
                  <a:srgbClr val="FF0000"/>
                </a:solidFill>
                <a:latin typeface="Comic Sans MS" panose="030F0702030302020204" pitchFamily="66" charset="0"/>
              </a:rPr>
              <a:t>use when you are writing your stories next week.</a:t>
            </a:r>
          </a:p>
          <a:p>
            <a:endParaRPr lang="en-GB" dirty="0"/>
          </a:p>
        </p:txBody>
      </p:sp>
    </p:spTree>
    <p:extLst>
      <p:ext uri="{BB962C8B-B14F-4D97-AF65-F5344CB8AC3E}">
        <p14:creationId xmlns:p14="http://schemas.microsoft.com/office/powerpoint/2010/main" val="2804420366"/>
      </p:ext>
    </p:extLst>
  </p:cSld>
  <p:clrMapOvr>
    <a:masterClrMapping/>
  </p:clrMapOvr>
</p:sld>
</file>

<file path=ppt/theme/theme1.xml><?xml version="1.0" encoding="utf-8"?>
<a:theme xmlns:a="http://schemas.openxmlformats.org/drawingml/2006/main" name="Retrospect">
  <a:themeElements>
    <a:clrScheme name="Retrospect">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6B9F25"/>
      </a:hlink>
      <a:folHlink>
        <a:srgbClr val="B26B02"/>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D26EA377-59BD-4C9C-9D94-EE8416EE4C7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Retrospect</Template>
  <TotalTime>126</TotalTime>
  <Words>412</Words>
  <Application>Microsoft Office PowerPoint</Application>
  <PresentationFormat>Widescreen</PresentationFormat>
  <Paragraphs>44</Paragraphs>
  <Slides>9</Slides>
  <Notes>5</Notes>
  <HiddenSlides>0</HiddenSlides>
  <MMClips>9</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9</vt:i4>
      </vt:variant>
    </vt:vector>
  </HeadingPairs>
  <TitlesOfParts>
    <vt:vector size="13" baseType="lpstr">
      <vt:lpstr>Calibri</vt:lpstr>
      <vt:lpstr>Calibri Light</vt:lpstr>
      <vt:lpstr>Comic Sans MS</vt:lpstr>
      <vt:lpstr>Retrospect</vt:lpstr>
      <vt:lpstr>Starter </vt:lpstr>
      <vt:lpstr>Steps to Success!</vt:lpstr>
      <vt:lpstr>PowerPoint Presentation</vt:lpstr>
      <vt:lpstr>PowerPoint Presentation</vt:lpstr>
      <vt:lpstr>PowerPoint Presentation</vt:lpstr>
      <vt:lpstr>PowerPoint Presentation</vt:lpstr>
      <vt:lpstr>PowerPoint Presentation</vt:lpstr>
      <vt:lpstr>PowerPoint Presentation</vt:lpstr>
      <vt:lpstr>Activity:</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Emily Fenner</dc:creator>
  <cp:lastModifiedBy>Emily Fenner</cp:lastModifiedBy>
  <cp:revision>6</cp:revision>
  <dcterms:created xsi:type="dcterms:W3CDTF">2021-01-18T09:42:42Z</dcterms:created>
  <dcterms:modified xsi:type="dcterms:W3CDTF">2021-01-18T13:41:26Z</dcterms:modified>
</cp:coreProperties>
</file>