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15"/>
  </p:notesMasterIdLst>
  <p:sldIdLst>
    <p:sldId id="258" r:id="rId2"/>
    <p:sldId id="264" r:id="rId3"/>
    <p:sldId id="260" r:id="rId4"/>
    <p:sldId id="256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3" r:id="rId14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01/03/2021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652403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383895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09635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60472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21743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631548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745619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4552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1571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Monday 8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prediction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400" dirty="0">
                <a:latin typeface="Twinkl Cursive Looped" panose="02000000000000000000" pitchFamily="2" charset="0"/>
              </a:rPr>
              <a:t>Today we are beginning to explore our </a:t>
            </a:r>
            <a:r>
              <a:rPr lang="en" sz="44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new book</a:t>
            </a:r>
            <a:r>
              <a:rPr lang="en" sz="4400" dirty="0">
                <a:latin typeface="Twinkl Cursive Looped" panose="02000000000000000000" pitchFamily="2" charset="0"/>
              </a:rPr>
              <a:t>!</a:t>
            </a:r>
            <a:br>
              <a:rPr lang="en" sz="4400" dirty="0">
                <a:latin typeface="Twinkl Cursive Looped" panose="02000000000000000000" pitchFamily="2" charset="0"/>
              </a:rPr>
            </a:br>
            <a:br>
              <a:rPr lang="en" sz="4400" dirty="0">
                <a:latin typeface="Twinkl Cursive Looped" panose="02000000000000000000" pitchFamily="2" charset="0"/>
              </a:rPr>
            </a:br>
            <a:r>
              <a:rPr lang="en" sz="4400" dirty="0">
                <a:latin typeface="Twinkl Cursive Looped" panose="02000000000000000000" pitchFamily="2" charset="0"/>
              </a:rPr>
              <a:t>We are going to use our </a:t>
            </a:r>
            <a:r>
              <a:rPr lang="en" sz="44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Predicting Pip </a:t>
            </a:r>
            <a:r>
              <a:rPr lang="en" sz="4400" dirty="0">
                <a:latin typeface="Twinkl Cursive Looped" panose="02000000000000000000" pitchFamily="2" charset="0"/>
              </a:rPr>
              <a:t>skills to help us make accurate predictions about the story.  </a:t>
            </a:r>
            <a:endParaRPr sz="4400" dirty="0"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/>
          </a:p>
        </p:txBody>
      </p:sp>
      <p:pic>
        <p:nvPicPr>
          <p:cNvPr id="1026" name="Picture 2" descr="Lovelace Way – English">
            <a:extLst>
              <a:ext uri="{FF2B5EF4-FFF2-40B4-BE49-F238E27FC236}">
                <a16:creationId xmlns:a16="http://schemas.microsoft.com/office/drawing/2014/main" id="{C33A1FFB-B19A-4A64-BF6A-810F88986E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0225" y="770955"/>
            <a:ext cx="1876425" cy="242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3047172" y="811816"/>
            <a:ext cx="609765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I’m going to reveal the book sleeve in stages and we will make lots of predictions along the way!</a:t>
            </a:r>
            <a:endParaRPr lang="en-GB" sz="36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129998" y="3737861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First, let’s reveal </a:t>
            </a:r>
            <a:r>
              <a:rPr lang="en" sz="36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the author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…</a:t>
            </a:r>
            <a:endParaRPr lang="en-GB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>Roald Dahl!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marL="285750" indent="-285750" algn="l">
              <a:buFontTx/>
              <a:buChar char="-"/>
            </a:pP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kind of books does he usually write? </a:t>
            </a:r>
          </a:p>
          <a:p>
            <a:pPr algn="l"/>
            <a:endParaRPr lang="en-GB" sz="28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</a:t>
            </a:r>
            <a:r>
              <a:rPr lang="en-GB" sz="2800" dirty="0">
                <a:solidFill>
                  <a:schemeClr val="accent3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genre</a:t>
            </a: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are they? </a:t>
            </a:r>
          </a:p>
          <a:p>
            <a:pPr algn="l"/>
            <a:endParaRPr lang="en-GB" sz="28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might the </a:t>
            </a:r>
            <a:r>
              <a:rPr lang="en-GB" sz="2800" dirty="0">
                <a:solidFill>
                  <a:schemeClr val="accent3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audience</a:t>
            </a: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for this book be?</a:t>
            </a:r>
          </a:p>
          <a:p>
            <a:pPr algn="l"/>
            <a:endParaRPr lang="en-GB" sz="28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</a:t>
            </a:r>
            <a:r>
              <a:rPr lang="en-GB" sz="2800" dirty="0">
                <a:solidFill>
                  <a:schemeClr val="accent3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kind of language </a:t>
            </a:r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are you expecting to find? 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Stick in your picture and answer your prediction!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318841" y="98472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Next, let’s reveal </a:t>
            </a:r>
            <a:r>
              <a:rPr lang="en" sz="3600" dirty="0">
                <a:solidFill>
                  <a:schemeClr val="accent5"/>
                </a:solidFill>
                <a:latin typeface="Twinkl Cursive Looped" panose="02000000000000000000" pitchFamily="2" charset="0"/>
              </a:rPr>
              <a:t>the title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…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92533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>Boy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299181"/>
            <a:ext cx="627483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marL="285750" indent="-285750" algn="l">
              <a:buFontTx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How has your prediction </a:t>
            </a:r>
            <a:r>
              <a:rPr lang="en-US" sz="3200" dirty="0">
                <a:solidFill>
                  <a:schemeClr val="accent5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changed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? </a:t>
            </a:r>
          </a:p>
          <a:p>
            <a:pPr algn="l"/>
            <a:endParaRPr lang="en-US" sz="3200" dirty="0">
              <a:effectLst/>
              <a:latin typeface="Twinkl Cursive Looped" panose="02000000000000000000" pitchFamily="2" charset="0"/>
              <a:ea typeface="Cambria" panose="020405030504060302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What do you think this book might </a:t>
            </a:r>
            <a:r>
              <a:rPr lang="en-US" sz="3200" dirty="0">
                <a:solidFill>
                  <a:schemeClr val="accent5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be about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? </a:t>
            </a:r>
          </a:p>
          <a:p>
            <a:pPr algn="l"/>
            <a:endParaRPr lang="en-US" sz="3200" dirty="0">
              <a:effectLst/>
              <a:latin typeface="Twinkl Cursive Looped" panose="02000000000000000000" pitchFamily="2" charset="0"/>
              <a:ea typeface="Cambria" panose="020405030504060302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What </a:t>
            </a:r>
            <a:r>
              <a:rPr lang="en-US" sz="3200" dirty="0">
                <a:solidFill>
                  <a:schemeClr val="accent5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audience 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do you think this book is aimed at?</a:t>
            </a: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Stick in your picture and answer your prediction!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3980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318841" y="98472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Next, let’s reveal </a:t>
            </a:r>
            <a:r>
              <a:rPr lang="en" sz="36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front cover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…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386517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318841" y="984722"/>
            <a:ext cx="609765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Next, let’s reveal </a:t>
            </a:r>
            <a:r>
              <a:rPr lang="en" sz="36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front cover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…</a:t>
            </a:r>
            <a:endParaRPr lang="en-GB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90942-BD14-48B0-AD09-BA8E2E06B9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2006" y="1709531"/>
            <a:ext cx="2972723" cy="445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0813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>Boy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299181"/>
            <a:ext cx="627483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marL="285750" indent="-285750" algn="l">
              <a:buFontTx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How has your prediction </a:t>
            </a:r>
            <a:r>
              <a:rPr lang="en-US" sz="320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changed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? </a:t>
            </a:r>
          </a:p>
          <a:p>
            <a:pPr algn="l"/>
            <a:endParaRPr lang="en-US" sz="3200" dirty="0">
              <a:effectLst/>
              <a:latin typeface="Twinkl Cursive Looped" panose="02000000000000000000" pitchFamily="2" charset="0"/>
              <a:ea typeface="Cambria" panose="020405030504060302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What do you think this book might </a:t>
            </a:r>
            <a:r>
              <a:rPr lang="en-US" sz="3200" dirty="0">
                <a:solidFill>
                  <a:schemeClr val="accent2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be about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</a:rPr>
              <a:t>? </a:t>
            </a:r>
          </a:p>
          <a:p>
            <a:pPr algn="l"/>
            <a:endParaRPr lang="en-US" sz="3200" dirty="0">
              <a:effectLst/>
              <a:latin typeface="Twinkl Cursive Looped" panose="02000000000000000000" pitchFamily="2" charset="0"/>
              <a:ea typeface="Cambria" panose="02040503050406030204" pitchFamily="18" charset="0"/>
            </a:endParaRPr>
          </a:p>
          <a:p>
            <a:pPr marL="285750" indent="-285750" algn="l">
              <a:buFontTx/>
              <a:buChar char="-"/>
            </a:pPr>
            <a:r>
              <a:rPr lang="en-GB" sz="3200" dirty="0">
                <a:latin typeface="Twinkl Cursive Looped" panose="02000000000000000000" pitchFamily="2" charset="0"/>
              </a:rPr>
              <a:t>How do the </a:t>
            </a:r>
            <a:r>
              <a:rPr lang="en-GB" sz="32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pictures influence your prediction</a:t>
            </a:r>
            <a:r>
              <a:rPr lang="en-GB" sz="3200" dirty="0">
                <a:latin typeface="Twinkl Cursive Looped" panose="02000000000000000000" pitchFamily="2" charset="0"/>
              </a:rPr>
              <a:t>? What can you see? What is he wearing?...</a:t>
            </a: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Stick in your picture and answer your prediction!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1FC0E01-8DB8-480A-945E-813A1F8045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9739" y="168966"/>
            <a:ext cx="2083696" cy="3120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284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862470" y="984722"/>
            <a:ext cx="65540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Finally, let’s reveal the </a:t>
            </a:r>
            <a:r>
              <a:rPr lang="en" sz="36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blurb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…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6838501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2862470" y="984722"/>
            <a:ext cx="65540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Finally, let’s reveal the </a:t>
            </a:r>
            <a:r>
              <a:rPr lang="en" sz="36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blurb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…</a:t>
            </a:r>
            <a:endParaRPr lang="en-GB" sz="3600" dirty="0"/>
          </a:p>
        </p:txBody>
      </p:sp>
      <p:pic>
        <p:nvPicPr>
          <p:cNvPr id="2050" name="Picture 2" descr="Boy: Tales of Childhood: Dahl, Roald, Blake, Quentin: 8601405826770:  Amazon.com: Books">
            <a:extLst>
              <a:ext uri="{FF2B5EF4-FFF2-40B4-BE49-F238E27FC236}">
                <a16:creationId xmlns:a16="http://schemas.microsoft.com/office/drawing/2014/main" id="{FE44AD08-5276-4E46-83B4-A87096F05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086" y="1631053"/>
            <a:ext cx="3085341" cy="474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1401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13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3464837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en" dirty="0">
                <a:latin typeface="Twinkl Cursive Looped" panose="02000000000000000000" pitchFamily="2" charset="0"/>
              </a:rPr>
              <a:t>Boy</a:t>
            </a:r>
            <a:br>
              <a:rPr lang="en-GB" sz="1800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br>
              <a:rPr lang="en" dirty="0">
                <a:latin typeface="Twinkl Cursive Looped" panose="02000000000000000000" pitchFamily="2" charset="0"/>
              </a:rPr>
            </a:br>
            <a:endParaRPr dirty="0">
              <a:latin typeface="Twinkl Cursive Looped" panose="02000000000000000000" pitchFamily="2" charset="0"/>
            </a:endParaRPr>
          </a:p>
        </p:txBody>
      </p:sp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2958583" y="4068114"/>
            <a:ext cx="627483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marL="342900" lvl="0" indent="-342900" algn="l">
              <a:lnSpc>
                <a:spcPct val="107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How has this blurb </a:t>
            </a:r>
            <a:r>
              <a:rPr lang="en-US" sz="32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changed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and </a:t>
            </a:r>
            <a:r>
              <a:rPr lang="en-US" sz="32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influenced 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your current prediction? </a:t>
            </a:r>
          </a:p>
          <a:p>
            <a:pPr marL="342900" lvl="0" indent="-342900" algn="l">
              <a:lnSpc>
                <a:spcPct val="107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endParaRPr lang="en-US" sz="32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342900" lvl="0" indent="-342900" algn="l">
              <a:lnSpc>
                <a:spcPct val="107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What </a:t>
            </a:r>
            <a:r>
              <a:rPr lang="en-US" sz="32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theme 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might this book be?</a:t>
            </a:r>
          </a:p>
          <a:p>
            <a:pPr lvl="0" algn="l">
              <a:lnSpc>
                <a:spcPct val="107000"/>
              </a:lnSpc>
              <a:spcAft>
                <a:spcPts val="1000"/>
              </a:spcAft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lvl="0" indent="-342900" algn="l">
              <a:lnSpc>
                <a:spcPct val="107000"/>
              </a:lnSpc>
              <a:spcAft>
                <a:spcPts val="1000"/>
              </a:spcAft>
              <a:buFont typeface="Calibri" panose="020F0502020204030204" pitchFamily="34" charset="0"/>
              <a:buChar char="-"/>
            </a:pP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Has your </a:t>
            </a:r>
            <a:r>
              <a:rPr lang="en-US" sz="3200" dirty="0">
                <a:solidFill>
                  <a:schemeClr val="accent6"/>
                </a:solidFill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predicted audience changed</a:t>
            </a:r>
            <a:r>
              <a:rPr lang="en-US" sz="3200" dirty="0">
                <a:effectLst/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? </a:t>
            </a:r>
            <a:endParaRPr lang="en-GB" sz="3200" dirty="0">
              <a:effectLst/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318123" y="1567068"/>
            <a:ext cx="188836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2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Stick in your picture and answer your prediction!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6" name="Picture 2" descr="Boy: Tales of Childhood: Dahl, Roald, Blake, Quentin: 8601405826770:  Amazon.com: Books">
            <a:extLst>
              <a:ext uri="{FF2B5EF4-FFF2-40B4-BE49-F238E27FC236}">
                <a16:creationId xmlns:a16="http://schemas.microsoft.com/office/drawing/2014/main" id="{CFE32660-6C0F-4401-89F9-37213EB3CC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5448" y="136138"/>
            <a:ext cx="2047455" cy="3151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71804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13</a:t>
            </a:fld>
            <a:endParaRPr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65107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Challenge: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1. Write three questions you would like answered. 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2. Number these in priority order. Which is most important?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56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592">
            <a:off x="9753921" y="3295570"/>
            <a:ext cx="2568236" cy="25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1359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913</TotalTime>
  <Words>344</Words>
  <Application>Microsoft Office PowerPoint</Application>
  <PresentationFormat>Widescreen</PresentationFormat>
  <Paragraphs>50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Arial</vt:lpstr>
      <vt:lpstr>Calibri</vt:lpstr>
      <vt:lpstr>Cambria</vt:lpstr>
      <vt:lpstr>Nunito</vt:lpstr>
      <vt:lpstr>Twinkl Cursive Looped</vt:lpstr>
      <vt:lpstr>Walter Turncoat</vt:lpstr>
      <vt:lpstr>Theme1</vt:lpstr>
      <vt:lpstr>PowerPoint Presentation</vt:lpstr>
      <vt:lpstr>Today we are beginning to explore our new book!  We are going to use our Predicting Pip skills to help us make accurate predictions about the story.  </vt:lpstr>
      <vt:lpstr>PowerPoint Presentation</vt:lpstr>
      <vt:lpstr>Roald Dahl!    </vt:lpstr>
      <vt:lpstr>PowerPoint Presentation</vt:lpstr>
      <vt:lpstr>Boy    </vt:lpstr>
      <vt:lpstr>PowerPoint Presentation</vt:lpstr>
      <vt:lpstr>PowerPoint Presentation</vt:lpstr>
      <vt:lpstr>Boy    </vt:lpstr>
      <vt:lpstr>PowerPoint Presentation</vt:lpstr>
      <vt:lpstr>PowerPoint Presentation</vt:lpstr>
      <vt:lpstr>Boy  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6</cp:revision>
  <dcterms:created xsi:type="dcterms:W3CDTF">2021-03-01T17:41:49Z</dcterms:created>
  <dcterms:modified xsi:type="dcterms:W3CDTF">2021-03-02T08:55:36Z</dcterms:modified>
</cp:coreProperties>
</file>