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B8C20E3-D322-4AC2-BD02-8D0BF9732AA1}" type="datetimeFigureOut">
              <a:rPr lang="en-GB" smtClean="0"/>
              <a:t>15/11/2021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2426717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C20E3-D322-4AC2-BD02-8D0BF9732AA1}" type="datetimeFigureOut">
              <a:rPr lang="en-GB" smtClean="0"/>
              <a:t>15/11/2021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2074737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B8C20E3-D322-4AC2-BD02-8D0BF9732AA1}" type="datetimeFigureOut">
              <a:rPr lang="en-GB" smtClean="0"/>
              <a:t>15/11/2021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1121108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B8C20E3-D322-4AC2-BD02-8D0BF9732AA1}" type="datetimeFigureOut">
              <a:rPr lang="en-GB" smtClean="0"/>
              <a:t>15/11/2021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879883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B8C20E3-D322-4AC2-BD02-8D0BF9732AA1}" type="datetimeFigureOut">
              <a:rPr lang="en-GB" smtClean="0"/>
              <a:t>15/11/2021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582923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B8C20E3-D322-4AC2-BD02-8D0BF9732AA1}" type="datetimeFigureOut">
              <a:rPr lang="en-GB" smtClean="0"/>
              <a:t>15/11/2021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4153502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8C20E3-D322-4AC2-BD02-8D0BF9732AA1}" type="datetimeFigureOut">
              <a:rPr lang="en-GB" smtClean="0"/>
              <a:t>15/11/2021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120806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B8C20E3-D322-4AC2-BD02-8D0BF9732AA1}" type="datetimeFigureOut">
              <a:rPr lang="en-GB" smtClean="0"/>
              <a:t>15/11/2021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337738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B8C20E3-D322-4AC2-BD02-8D0BF9732AA1}" type="datetimeFigureOut">
              <a:rPr lang="en-GB" smtClean="0"/>
              <a:t>15/11/2021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1513229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C20E3-D322-4AC2-BD02-8D0BF9732AA1}" type="datetimeFigureOut">
              <a:rPr lang="en-GB" smtClean="0"/>
              <a:t>15/11/2021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1297203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B8C20E3-D322-4AC2-BD02-8D0BF9732AA1}" type="datetimeFigureOut">
              <a:rPr lang="en-GB" smtClean="0"/>
              <a:t>15/11/2021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1FC45-609A-4C15-93AC-0502F3A11F8C}" type="slidenum">
              <a:rPr lang="en-GB" smtClean="0"/>
              <a:t>‹#›</a:t>
            </a:fld>
            <a:endParaRPr lang="en-GB"/>
          </a:p>
        </p:txBody>
      </p:sp>
    </p:spTree>
    <p:extLst>
      <p:ext uri="{BB962C8B-B14F-4D97-AF65-F5344CB8AC3E}">
        <p14:creationId xmlns:p14="http://schemas.microsoft.com/office/powerpoint/2010/main" val="3560953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8C20E3-D322-4AC2-BD02-8D0BF9732AA1}" type="datetimeFigureOut">
              <a:rPr lang="en-GB" smtClean="0"/>
              <a:t>15/11/2021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81FC45-609A-4C15-93AC-0502F3A11F8C}" type="slidenum">
              <a:rPr lang="en-GB" smtClean="0"/>
              <a:t>‹#›</a:t>
            </a:fld>
            <a:endParaRPr lang="en-GB"/>
          </a:p>
        </p:txBody>
      </p:sp>
    </p:spTree>
    <p:extLst>
      <p:ext uri="{BB962C8B-B14F-4D97-AF65-F5344CB8AC3E}">
        <p14:creationId xmlns:p14="http://schemas.microsoft.com/office/powerpoint/2010/main" val="2836219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topics/zrqqtfr/articles/zpd8ng8"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bbc.co.uk/bitesize/topics/zwwp8mn/articles/z37xrwx"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bing.com/videos/search?q=supermovers+pronoun+song&amp;cvid=7efef34356f849c9b5d3cdc1b9d46c86&amp;aqs=edge..69i57.4977j0j1&amp;pglt=43&amp;DAF0=1&amp;PC=U531&amp;ru=/search?q%3dsupermovers%2bpronoun%2bsong%26cvid%3d7efef34356f849c9b5d3cdc1b9d46c86%26aqs%3dedge..69i57.4977j0j1%26pglt%3d43%26FORM%3dANNAB1%26DAF0%3d1%26PC%3dU531&amp;view=detail&amp;mmscn=vwrc&amp;mid=241C84221BD6325BBED7241C84221BD6325BBED7&amp;FORM=WRVORC"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twinkl.co.uk/teaching-wiki/repetition"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extBox 3"/>
          <p:cNvSpPr txBox="1"/>
          <p:nvPr/>
        </p:nvSpPr>
        <p:spPr>
          <a:xfrm>
            <a:off x="5517804" y="1075112"/>
            <a:ext cx="5333511" cy="584775"/>
          </a:xfrm>
          <a:prstGeom prst="rect">
            <a:avLst/>
          </a:prstGeom>
          <a:noFill/>
        </p:spPr>
        <p:txBody>
          <a:bodyPr wrap="none" rtlCol="0">
            <a:spAutoFit/>
          </a:bodyPr>
          <a:lstStyle/>
          <a:p>
            <a:r>
              <a:rPr lang="en-GB" sz="3200" u="sng" dirty="0" smtClean="0">
                <a:latin typeface="Comic Sans MS" panose="030F0702030302020204" pitchFamily="66" charset="0"/>
              </a:rPr>
              <a:t>Monday 15 November 2021</a:t>
            </a:r>
            <a:endParaRPr lang="en-GB" sz="3200" u="sng" dirty="0">
              <a:latin typeface="Comic Sans MS" panose="030F0702030302020204" pitchFamily="66" charset="0"/>
            </a:endParaRPr>
          </a:p>
        </p:txBody>
      </p:sp>
      <p:sp>
        <p:nvSpPr>
          <p:cNvPr id="6" name="TextBox 5"/>
          <p:cNvSpPr txBox="1"/>
          <p:nvPr/>
        </p:nvSpPr>
        <p:spPr>
          <a:xfrm>
            <a:off x="3383280" y="3434080"/>
            <a:ext cx="7462299" cy="1384995"/>
          </a:xfrm>
          <a:prstGeom prst="rect">
            <a:avLst/>
          </a:prstGeom>
          <a:noFill/>
        </p:spPr>
        <p:txBody>
          <a:bodyPr wrap="none" rtlCol="0">
            <a:spAutoFit/>
          </a:bodyPr>
          <a:lstStyle/>
          <a:p>
            <a:r>
              <a:rPr lang="en-GB" sz="2800" dirty="0" smtClean="0">
                <a:latin typeface="Comic Sans MS" panose="030F0702030302020204" pitchFamily="66" charset="0"/>
              </a:rPr>
              <a:t>LO: To punctuate </a:t>
            </a:r>
            <a:r>
              <a:rPr lang="en-GB" sz="2800" dirty="0">
                <a:latin typeface="Comic Sans MS" panose="030F0702030302020204" pitchFamily="66" charset="0"/>
              </a:rPr>
              <a:t>accurately</a:t>
            </a:r>
            <a:r>
              <a:rPr lang="en-GB" sz="2800" dirty="0" smtClean="0"/>
              <a:t/>
            </a:r>
            <a:br>
              <a:rPr lang="en-GB" sz="2800" dirty="0" smtClean="0"/>
            </a:br>
            <a:r>
              <a:rPr lang="en-GB" sz="2800" dirty="0" smtClean="0">
                <a:latin typeface="Comic Sans MS" panose="030F0702030302020204" pitchFamily="66" charset="0"/>
              </a:rPr>
              <a:t> </a:t>
            </a:r>
          </a:p>
          <a:p>
            <a:r>
              <a:rPr lang="en-GB" sz="2800" dirty="0" smtClean="0">
                <a:latin typeface="Comic Sans MS" panose="030F0702030302020204" pitchFamily="66" charset="0"/>
              </a:rPr>
              <a:t>C: Nouns, pronouns and possessive pronouns</a:t>
            </a:r>
            <a:endParaRPr lang="en-GB" sz="2800" dirty="0">
              <a:latin typeface="Comic Sans MS" panose="030F0702030302020204" pitchFamily="66" charset="0"/>
            </a:endParaRPr>
          </a:p>
        </p:txBody>
      </p:sp>
    </p:spTree>
    <p:extLst>
      <p:ext uri="{BB962C8B-B14F-4D97-AF65-F5344CB8AC3E}">
        <p14:creationId xmlns:p14="http://schemas.microsoft.com/office/powerpoint/2010/main" val="2676594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8655642" y="857291"/>
            <a:ext cx="3105337" cy="369332"/>
          </a:xfrm>
          <a:prstGeom prst="rect">
            <a:avLst/>
          </a:prstGeom>
        </p:spPr>
        <p:txBody>
          <a:bodyPr wrap="none">
            <a:spAutoFit/>
          </a:bodyPr>
          <a:lstStyle/>
          <a:p>
            <a:r>
              <a:rPr lang="en-GB" dirty="0" smtClean="0">
                <a:hlinkClick r:id="rId2"/>
              </a:rPr>
              <a:t>What are nouns? - BBC </a:t>
            </a:r>
            <a:r>
              <a:rPr lang="en-GB" dirty="0" err="1" smtClean="0">
                <a:hlinkClick r:id="rId2"/>
              </a:rPr>
              <a:t>Bitesize</a:t>
            </a:r>
            <a:endParaRPr lang="en-GB" dirty="0"/>
          </a:p>
        </p:txBody>
      </p:sp>
      <p:sp>
        <p:nvSpPr>
          <p:cNvPr id="3" name="TextBox 2"/>
          <p:cNvSpPr txBox="1"/>
          <p:nvPr/>
        </p:nvSpPr>
        <p:spPr>
          <a:xfrm>
            <a:off x="5588000" y="701040"/>
            <a:ext cx="1356462" cy="1569660"/>
          </a:xfrm>
          <a:prstGeom prst="rect">
            <a:avLst/>
          </a:prstGeom>
          <a:noFill/>
        </p:spPr>
        <p:txBody>
          <a:bodyPr wrap="none" rtlCol="0">
            <a:spAutoFit/>
          </a:bodyPr>
          <a:lstStyle/>
          <a:p>
            <a:r>
              <a:rPr lang="en-GB" sz="3200" dirty="0" smtClean="0">
                <a:latin typeface="Comic Sans MS" panose="030F0702030302020204" pitchFamily="66" charset="0"/>
              </a:rPr>
              <a:t>Nouns</a:t>
            </a:r>
          </a:p>
          <a:p>
            <a:endParaRPr lang="en-GB" sz="3200" dirty="0">
              <a:latin typeface="Comic Sans MS" panose="030F0702030302020204" pitchFamily="66" charset="0"/>
            </a:endParaRPr>
          </a:p>
          <a:p>
            <a:endParaRPr lang="en-GB" sz="3200" dirty="0">
              <a:latin typeface="Comic Sans MS" panose="030F0702030302020204" pitchFamily="66" charset="0"/>
            </a:endParaRPr>
          </a:p>
        </p:txBody>
      </p:sp>
      <p:sp>
        <p:nvSpPr>
          <p:cNvPr id="4" name="Rectangle 3"/>
          <p:cNvSpPr/>
          <p:nvPr/>
        </p:nvSpPr>
        <p:spPr>
          <a:xfrm>
            <a:off x="1104951" y="1709619"/>
            <a:ext cx="10656028" cy="4801314"/>
          </a:xfrm>
          <a:prstGeom prst="rect">
            <a:avLst/>
          </a:prstGeom>
        </p:spPr>
        <p:txBody>
          <a:bodyPr wrap="square">
            <a:spAutoFit/>
          </a:bodyPr>
          <a:lstStyle/>
          <a:p>
            <a:r>
              <a:rPr lang="en-GB" sz="2400" b="1" i="0" u="sng" dirty="0" smtClean="0">
                <a:solidFill>
                  <a:srgbClr val="231F20"/>
                </a:solidFill>
                <a:effectLst/>
                <a:latin typeface="Comic Sans MS" panose="030F0702030302020204" pitchFamily="66" charset="0"/>
              </a:rPr>
              <a:t>The two types of nouns:</a:t>
            </a:r>
          </a:p>
          <a:p>
            <a:endParaRPr lang="en-GB" b="1" i="0" dirty="0" smtClean="0">
              <a:solidFill>
                <a:srgbClr val="231F20"/>
              </a:solidFill>
              <a:effectLst/>
              <a:latin typeface="Comic Sans MS" panose="030F0702030302020204" pitchFamily="66" charset="0"/>
            </a:endParaRPr>
          </a:p>
          <a:p>
            <a:r>
              <a:rPr lang="en-GB" sz="2400" b="1" i="0" u="sng" dirty="0" smtClean="0">
                <a:solidFill>
                  <a:srgbClr val="231F20"/>
                </a:solidFill>
                <a:effectLst/>
                <a:latin typeface="Comic Sans MS" panose="030F0702030302020204" pitchFamily="66" charset="0"/>
              </a:rPr>
              <a:t>Common nouns</a:t>
            </a:r>
          </a:p>
          <a:p>
            <a:r>
              <a:rPr lang="en-GB" sz="2400" b="0" i="0" dirty="0" smtClean="0">
                <a:solidFill>
                  <a:srgbClr val="231F20"/>
                </a:solidFill>
                <a:effectLst/>
                <a:latin typeface="Comic Sans MS" panose="030F0702030302020204" pitchFamily="66" charset="0"/>
              </a:rPr>
              <a:t>These are the names of things (places or objects). These would NOT begin with a capital letter e.g. palace, dog, cat, bird, pub, school, shop.</a:t>
            </a:r>
          </a:p>
          <a:p>
            <a:endParaRPr lang="en-GB" sz="2400" b="0" i="0" dirty="0" smtClean="0">
              <a:solidFill>
                <a:srgbClr val="231F20"/>
              </a:solidFill>
              <a:effectLst/>
              <a:latin typeface="Comic Sans MS" panose="030F0702030302020204" pitchFamily="66" charset="0"/>
            </a:endParaRPr>
          </a:p>
          <a:p>
            <a:r>
              <a:rPr lang="en-GB" sz="2400" b="1" i="0" u="sng" dirty="0" smtClean="0">
                <a:solidFill>
                  <a:srgbClr val="231F20"/>
                </a:solidFill>
                <a:effectLst/>
                <a:latin typeface="Comic Sans MS" panose="030F0702030302020204" pitchFamily="66" charset="0"/>
              </a:rPr>
              <a:t>Proper nouns</a:t>
            </a:r>
          </a:p>
          <a:p>
            <a:r>
              <a:rPr lang="en-GB" sz="2400" b="0" i="0" dirty="0" smtClean="0">
                <a:solidFill>
                  <a:srgbClr val="231F20"/>
                </a:solidFill>
                <a:effectLst/>
                <a:latin typeface="Comic Sans MS" panose="030F0702030302020204" pitchFamily="66" charset="0"/>
              </a:rPr>
              <a:t>These are the names of a particular person, place or thing. They always begin with a capital letter</a:t>
            </a:r>
            <a:r>
              <a:rPr lang="en-GB" sz="2400" dirty="0">
                <a:solidFill>
                  <a:srgbClr val="231F20"/>
                </a:solidFill>
                <a:latin typeface="Comic Sans MS" panose="030F0702030302020204" pitchFamily="66" charset="0"/>
              </a:rPr>
              <a:t> </a:t>
            </a:r>
            <a:r>
              <a:rPr lang="en-GB" sz="2400" dirty="0" smtClean="0">
                <a:solidFill>
                  <a:srgbClr val="231F20"/>
                </a:solidFill>
                <a:latin typeface="Comic Sans MS" panose="030F0702030302020204" pitchFamily="66" charset="0"/>
              </a:rPr>
              <a:t>e.g. South Africa, Jessica, </a:t>
            </a:r>
            <a:r>
              <a:rPr lang="en-GB" sz="2400" dirty="0" err="1" smtClean="0">
                <a:solidFill>
                  <a:srgbClr val="231F20"/>
                </a:solidFill>
                <a:latin typeface="Comic Sans MS" panose="030F0702030302020204" pitchFamily="66" charset="0"/>
              </a:rPr>
              <a:t>Binfield</a:t>
            </a:r>
            <a:r>
              <a:rPr lang="en-GB" sz="2400" dirty="0" smtClean="0">
                <a:solidFill>
                  <a:srgbClr val="231F20"/>
                </a:solidFill>
                <a:latin typeface="Comic Sans MS" panose="030F0702030302020204" pitchFamily="66" charset="0"/>
              </a:rPr>
              <a:t>, Brighton, London Heathrow. </a:t>
            </a:r>
            <a:endParaRPr lang="en-GB" sz="2400" b="0" i="0" dirty="0" smtClean="0">
              <a:solidFill>
                <a:srgbClr val="231F20"/>
              </a:solidFill>
              <a:effectLst/>
              <a:latin typeface="Comic Sans MS" panose="030F0702030302020204" pitchFamily="66" charset="0"/>
            </a:endParaRPr>
          </a:p>
          <a:p>
            <a:endParaRPr lang="en-GB" sz="2400" b="0" i="0" dirty="0" smtClean="0">
              <a:solidFill>
                <a:srgbClr val="231F20"/>
              </a:solidFill>
              <a:effectLst/>
              <a:latin typeface="Comic Sans MS" panose="030F0702030302020204" pitchFamily="66" charset="0"/>
            </a:endParaRPr>
          </a:p>
          <a:p>
            <a:r>
              <a:rPr lang="en-GB" sz="2400" b="1" i="0" dirty="0" smtClean="0">
                <a:solidFill>
                  <a:srgbClr val="231F20"/>
                </a:solidFill>
                <a:effectLst/>
                <a:latin typeface="Comic Sans MS" panose="030F0702030302020204" pitchFamily="66" charset="0"/>
              </a:rPr>
              <a:t>Leroy is a monster and lives in a tree.</a:t>
            </a:r>
          </a:p>
          <a:p>
            <a:r>
              <a:rPr lang="en-GB" sz="2400" b="0" i="0" dirty="0" smtClean="0">
                <a:solidFill>
                  <a:srgbClr val="231F20"/>
                </a:solidFill>
                <a:effectLst/>
                <a:latin typeface="Comic Sans MS" panose="030F0702030302020204" pitchFamily="66" charset="0"/>
              </a:rPr>
              <a:t>'Leroy' is a proper noun and 'monster' and 'tree' are common nouns</a:t>
            </a:r>
            <a:endParaRPr lang="en-GB" sz="2400" b="0" i="0" dirty="0">
              <a:solidFill>
                <a:srgbClr val="231F20"/>
              </a:solidFill>
              <a:effectLst/>
              <a:latin typeface="Comic Sans MS" panose="030F0702030302020204" pitchFamily="66" charset="0"/>
            </a:endParaRPr>
          </a:p>
        </p:txBody>
      </p:sp>
    </p:spTree>
    <p:extLst>
      <p:ext uri="{BB962C8B-B14F-4D97-AF65-F5344CB8AC3E}">
        <p14:creationId xmlns:p14="http://schemas.microsoft.com/office/powerpoint/2010/main" val="2605054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4490720" y="487680"/>
            <a:ext cx="3718560" cy="1676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244982" y="3328728"/>
            <a:ext cx="8411277" cy="1785104"/>
          </a:xfrm>
          <a:prstGeom prst="rect">
            <a:avLst/>
          </a:prstGeom>
          <a:noFill/>
        </p:spPr>
        <p:txBody>
          <a:bodyPr wrap="none" rtlCol="0">
            <a:spAutoFit/>
          </a:bodyPr>
          <a:lstStyle/>
          <a:p>
            <a:endParaRPr lang="en-GB" dirty="0"/>
          </a:p>
          <a:p>
            <a:r>
              <a:rPr lang="en-GB" sz="2800" dirty="0" smtClean="0">
                <a:latin typeface="Comic Sans MS" panose="030F0702030302020204" pitchFamily="66" charset="0"/>
              </a:rPr>
              <a:t>Walk around </a:t>
            </a:r>
            <a:r>
              <a:rPr lang="en-GB" sz="2800" dirty="0" smtClean="0">
                <a:latin typeface="Comic Sans MS" panose="030F0702030302020204" pitchFamily="66" charset="0"/>
              </a:rPr>
              <a:t>your home looking </a:t>
            </a:r>
            <a:r>
              <a:rPr lang="en-GB" sz="2800" dirty="0" smtClean="0">
                <a:latin typeface="Comic Sans MS" panose="030F0702030302020204" pitchFamily="66" charset="0"/>
              </a:rPr>
              <a:t>for nouns. </a:t>
            </a:r>
          </a:p>
          <a:p>
            <a:r>
              <a:rPr lang="en-GB" sz="2800" dirty="0" smtClean="0">
                <a:latin typeface="Comic Sans MS" panose="030F0702030302020204" pitchFamily="66" charset="0"/>
              </a:rPr>
              <a:t>List as many nouns as you can on </a:t>
            </a:r>
            <a:r>
              <a:rPr lang="en-GB" sz="2800" dirty="0" smtClean="0">
                <a:latin typeface="Comic Sans MS" panose="030F0702030302020204" pitchFamily="66" charset="0"/>
              </a:rPr>
              <a:t>a piece of paper</a:t>
            </a:r>
            <a:r>
              <a:rPr lang="en-GB" dirty="0" smtClean="0">
                <a:latin typeface="Comic Sans MS" panose="030F0702030302020204" pitchFamily="66" charset="0"/>
              </a:rPr>
              <a:t>.</a:t>
            </a:r>
            <a:endParaRPr lang="en-GB" dirty="0" smtClean="0">
              <a:latin typeface="Comic Sans MS" panose="030F0702030302020204" pitchFamily="66" charset="0"/>
            </a:endParaRPr>
          </a:p>
          <a:p>
            <a:endParaRPr lang="en-GB" dirty="0">
              <a:latin typeface="Comic Sans MS" panose="030F0702030302020204" pitchFamily="66" charset="0"/>
            </a:endParaRPr>
          </a:p>
          <a:p>
            <a:r>
              <a:rPr lang="en-GB" dirty="0" smtClean="0">
                <a:latin typeface="Comic Sans MS" panose="030F0702030302020204" pitchFamily="66" charset="0"/>
              </a:rPr>
              <a:t>5 minutes  </a:t>
            </a:r>
            <a:endParaRPr lang="en-GB" dirty="0">
              <a:latin typeface="Comic Sans MS" panose="030F0702030302020204" pitchFamily="66" charset="0"/>
            </a:endParaRPr>
          </a:p>
        </p:txBody>
      </p:sp>
      <p:sp>
        <p:nvSpPr>
          <p:cNvPr id="3" name="Rectangle 2"/>
          <p:cNvSpPr/>
          <p:nvPr/>
        </p:nvSpPr>
        <p:spPr>
          <a:xfrm>
            <a:off x="5192471" y="1033492"/>
            <a:ext cx="2315057" cy="584775"/>
          </a:xfrm>
          <a:prstGeom prst="rect">
            <a:avLst/>
          </a:prstGeom>
        </p:spPr>
        <p:txBody>
          <a:bodyPr wrap="none">
            <a:spAutoFit/>
          </a:bodyPr>
          <a:lstStyle/>
          <a:p>
            <a:pPr algn="ctr"/>
            <a:r>
              <a:rPr lang="en-GB" sz="3200" dirty="0">
                <a:latin typeface="Comic Sans MS" panose="030F0702030302020204" pitchFamily="66" charset="0"/>
              </a:rPr>
              <a:t>N</a:t>
            </a:r>
            <a:r>
              <a:rPr lang="en-GB" sz="3200" dirty="0" smtClean="0">
                <a:latin typeface="Comic Sans MS" panose="030F0702030302020204" pitchFamily="66" charset="0"/>
              </a:rPr>
              <a:t>oun </a:t>
            </a:r>
            <a:r>
              <a:rPr lang="en-GB" sz="3200" dirty="0">
                <a:latin typeface="Comic Sans MS" panose="030F0702030302020204" pitchFamily="66" charset="0"/>
              </a:rPr>
              <a:t>H</a:t>
            </a:r>
            <a:r>
              <a:rPr lang="en-GB" sz="3200" dirty="0" smtClean="0">
                <a:latin typeface="Comic Sans MS" panose="030F0702030302020204" pitchFamily="66" charset="0"/>
              </a:rPr>
              <a:t>unt!</a:t>
            </a:r>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07" y="305809"/>
            <a:ext cx="2836927" cy="4007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285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Rectangle 4"/>
          <p:cNvSpPr/>
          <p:nvPr/>
        </p:nvSpPr>
        <p:spPr>
          <a:xfrm>
            <a:off x="4196080" y="558800"/>
            <a:ext cx="3444240" cy="122936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758574" y="960582"/>
            <a:ext cx="2392001" cy="584775"/>
          </a:xfrm>
          <a:prstGeom prst="rect">
            <a:avLst/>
          </a:prstGeom>
          <a:noFill/>
        </p:spPr>
        <p:txBody>
          <a:bodyPr wrap="none" rtlCol="0">
            <a:spAutoFit/>
          </a:bodyPr>
          <a:lstStyle/>
          <a:p>
            <a:r>
              <a:rPr lang="en-GB" sz="3200" dirty="0" smtClean="0">
                <a:latin typeface="Comic Sans MS" panose="030F0702030302020204" pitchFamily="66" charset="0"/>
              </a:rPr>
              <a:t>Determiner</a:t>
            </a:r>
            <a:endParaRPr lang="en-GB" sz="3200" dirty="0">
              <a:latin typeface="Comic Sans MS" panose="030F0702030302020204" pitchFamily="66" charset="0"/>
            </a:endParaRPr>
          </a:p>
        </p:txBody>
      </p:sp>
      <p:sp>
        <p:nvSpPr>
          <p:cNvPr id="4" name="Rectangle 3"/>
          <p:cNvSpPr/>
          <p:nvPr/>
        </p:nvSpPr>
        <p:spPr>
          <a:xfrm>
            <a:off x="1661512" y="2128982"/>
            <a:ext cx="9666888" cy="4401205"/>
          </a:xfrm>
          <a:prstGeom prst="rect">
            <a:avLst/>
          </a:prstGeom>
        </p:spPr>
        <p:txBody>
          <a:bodyPr wrap="square">
            <a:spAutoFit/>
          </a:bodyPr>
          <a:lstStyle/>
          <a:p>
            <a:pPr>
              <a:buFont typeface="Arial" panose="020B0604020202020204" pitchFamily="34" charset="0"/>
              <a:buChar char="•"/>
            </a:pPr>
            <a:r>
              <a:rPr lang="en-GB" sz="2800" dirty="0">
                <a:solidFill>
                  <a:srgbClr val="000000"/>
                </a:solidFill>
                <a:latin typeface="Comic Sans MS" panose="030F0702030302020204" pitchFamily="66" charset="0"/>
              </a:rPr>
              <a:t>A determiner is a word placed in front of a noun to specify </a:t>
            </a:r>
            <a:r>
              <a:rPr lang="en-GB" sz="2800" dirty="0" smtClean="0">
                <a:solidFill>
                  <a:srgbClr val="000000"/>
                </a:solidFill>
                <a:latin typeface="Comic Sans MS" panose="030F0702030302020204" pitchFamily="66" charset="0"/>
              </a:rPr>
              <a:t>quantity: </a:t>
            </a:r>
            <a:r>
              <a:rPr lang="en-GB" sz="2800" b="1" dirty="0" smtClean="0">
                <a:solidFill>
                  <a:srgbClr val="000000"/>
                </a:solidFill>
                <a:latin typeface="Comic Sans MS" panose="030F0702030302020204" pitchFamily="66" charset="0"/>
              </a:rPr>
              <a:t>one</a:t>
            </a:r>
            <a:r>
              <a:rPr lang="en-GB" sz="2800" dirty="0">
                <a:solidFill>
                  <a:srgbClr val="000000"/>
                </a:solidFill>
                <a:latin typeface="Comic Sans MS" panose="030F0702030302020204" pitchFamily="66" charset="0"/>
              </a:rPr>
              <a:t> </a:t>
            </a:r>
            <a:r>
              <a:rPr lang="en-GB" sz="2800" dirty="0" smtClean="0">
                <a:solidFill>
                  <a:srgbClr val="000000"/>
                </a:solidFill>
                <a:latin typeface="Comic Sans MS" panose="030F0702030302020204" pitchFamily="66" charset="0"/>
              </a:rPr>
              <a:t>dog, </a:t>
            </a:r>
            <a:r>
              <a:rPr lang="en-GB" sz="2800" b="1" dirty="0" smtClean="0">
                <a:solidFill>
                  <a:srgbClr val="000000"/>
                </a:solidFill>
                <a:latin typeface="Comic Sans MS" panose="030F0702030302020204" pitchFamily="66" charset="0"/>
              </a:rPr>
              <a:t>many</a:t>
            </a:r>
            <a:r>
              <a:rPr lang="en-GB" sz="2800" dirty="0">
                <a:solidFill>
                  <a:srgbClr val="000000"/>
                </a:solidFill>
                <a:latin typeface="Comic Sans MS" panose="030F0702030302020204" pitchFamily="66" charset="0"/>
              </a:rPr>
              <a:t> </a:t>
            </a:r>
            <a:r>
              <a:rPr lang="en-GB" sz="2800" dirty="0" smtClean="0">
                <a:solidFill>
                  <a:srgbClr val="000000"/>
                </a:solidFill>
                <a:latin typeface="Comic Sans MS" panose="030F0702030302020204" pitchFamily="66" charset="0"/>
              </a:rPr>
              <a:t>dogs </a:t>
            </a:r>
            <a:r>
              <a:rPr lang="en-GB" sz="2800" dirty="0">
                <a:solidFill>
                  <a:srgbClr val="000000"/>
                </a:solidFill>
                <a:latin typeface="Comic Sans MS" panose="030F0702030302020204" pitchFamily="66" charset="0"/>
              </a:rPr>
              <a:t>or to clarify what the noun refers to </a:t>
            </a:r>
            <a:r>
              <a:rPr lang="en-GB" sz="2800" b="1" dirty="0" smtClean="0">
                <a:solidFill>
                  <a:srgbClr val="000000"/>
                </a:solidFill>
                <a:latin typeface="Comic Sans MS" panose="030F0702030302020204" pitchFamily="66" charset="0"/>
              </a:rPr>
              <a:t>my</a:t>
            </a:r>
            <a:r>
              <a:rPr lang="en-GB" sz="2800" dirty="0">
                <a:solidFill>
                  <a:srgbClr val="000000"/>
                </a:solidFill>
                <a:latin typeface="Comic Sans MS" panose="030F0702030302020204" pitchFamily="66" charset="0"/>
              </a:rPr>
              <a:t> </a:t>
            </a:r>
            <a:r>
              <a:rPr lang="en-GB" sz="2800" dirty="0" smtClean="0">
                <a:solidFill>
                  <a:srgbClr val="000000"/>
                </a:solidFill>
                <a:latin typeface="Comic Sans MS" panose="030F0702030302020204" pitchFamily="66" charset="0"/>
              </a:rPr>
              <a:t>dog, </a:t>
            </a:r>
            <a:r>
              <a:rPr lang="en-GB" sz="2800" b="1" dirty="0" smtClean="0">
                <a:solidFill>
                  <a:srgbClr val="000000"/>
                </a:solidFill>
                <a:latin typeface="Comic Sans MS" panose="030F0702030302020204" pitchFamily="66" charset="0"/>
              </a:rPr>
              <a:t>that</a:t>
            </a:r>
            <a:r>
              <a:rPr lang="en-GB" sz="2800" dirty="0">
                <a:solidFill>
                  <a:srgbClr val="000000"/>
                </a:solidFill>
                <a:latin typeface="Comic Sans MS" panose="030F0702030302020204" pitchFamily="66" charset="0"/>
              </a:rPr>
              <a:t> </a:t>
            </a:r>
            <a:r>
              <a:rPr lang="en-GB" sz="2800" dirty="0" smtClean="0">
                <a:solidFill>
                  <a:srgbClr val="000000"/>
                </a:solidFill>
                <a:latin typeface="Comic Sans MS" panose="030F0702030302020204" pitchFamily="66" charset="0"/>
              </a:rPr>
              <a:t>dog, </a:t>
            </a:r>
            <a:r>
              <a:rPr lang="en-GB" sz="2800" b="1" dirty="0" smtClean="0">
                <a:solidFill>
                  <a:srgbClr val="000000"/>
                </a:solidFill>
                <a:latin typeface="Comic Sans MS" panose="030F0702030302020204" pitchFamily="66" charset="0"/>
              </a:rPr>
              <a:t>the</a:t>
            </a:r>
            <a:r>
              <a:rPr lang="en-GB" sz="2800" dirty="0">
                <a:solidFill>
                  <a:srgbClr val="000000"/>
                </a:solidFill>
                <a:latin typeface="Comic Sans MS" panose="030F0702030302020204" pitchFamily="66" charset="0"/>
              </a:rPr>
              <a:t> </a:t>
            </a:r>
            <a:r>
              <a:rPr lang="en-GB" sz="2800" dirty="0" smtClean="0">
                <a:solidFill>
                  <a:srgbClr val="000000"/>
                </a:solidFill>
                <a:latin typeface="Comic Sans MS" panose="030F0702030302020204" pitchFamily="66" charset="0"/>
              </a:rPr>
              <a:t>dog</a:t>
            </a:r>
          </a:p>
          <a:p>
            <a:pPr>
              <a:buFont typeface="Arial" panose="020B0604020202020204" pitchFamily="34" charset="0"/>
              <a:buChar char="•"/>
            </a:pPr>
            <a:endParaRPr lang="en-GB" sz="2800" dirty="0">
              <a:solidFill>
                <a:srgbClr val="000000"/>
              </a:solidFill>
              <a:latin typeface="Comic Sans MS" panose="030F0702030302020204" pitchFamily="66" charset="0"/>
            </a:endParaRPr>
          </a:p>
          <a:p>
            <a:r>
              <a:rPr lang="en-GB" sz="2800" u="sng" dirty="0" smtClean="0">
                <a:solidFill>
                  <a:srgbClr val="000000"/>
                </a:solidFill>
                <a:latin typeface="Comic Sans MS" panose="030F0702030302020204" pitchFamily="66" charset="0"/>
              </a:rPr>
              <a:t>All </a:t>
            </a:r>
            <a:r>
              <a:rPr lang="en-GB" sz="2800" u="sng" dirty="0">
                <a:solidFill>
                  <a:srgbClr val="000000"/>
                </a:solidFill>
                <a:latin typeface="Comic Sans MS" panose="030F0702030302020204" pitchFamily="66" charset="0"/>
              </a:rPr>
              <a:t>determiners can be classified as one of the following</a:t>
            </a:r>
            <a:r>
              <a:rPr lang="en-GB" sz="2800" u="sng" dirty="0" smtClean="0">
                <a:solidFill>
                  <a:srgbClr val="000000"/>
                </a:solidFill>
                <a:latin typeface="Comic Sans MS" panose="030F0702030302020204" pitchFamily="66" charset="0"/>
              </a:rPr>
              <a:t>:</a:t>
            </a:r>
          </a:p>
          <a:p>
            <a:pPr>
              <a:buFont typeface="Arial" panose="020B0604020202020204" pitchFamily="34" charset="0"/>
              <a:buChar char="•"/>
            </a:pPr>
            <a:r>
              <a:rPr lang="en-GB" sz="2800" dirty="0" smtClean="0">
                <a:solidFill>
                  <a:srgbClr val="000000"/>
                </a:solidFill>
                <a:latin typeface="Comic Sans MS" panose="030F0702030302020204" pitchFamily="66" charset="0"/>
              </a:rPr>
              <a:t>An </a:t>
            </a:r>
            <a:r>
              <a:rPr lang="en-GB" sz="2800" dirty="0">
                <a:solidFill>
                  <a:srgbClr val="000000"/>
                </a:solidFill>
                <a:latin typeface="Comic Sans MS" panose="030F0702030302020204" pitchFamily="66" charset="0"/>
              </a:rPr>
              <a:t>Article (</a:t>
            </a:r>
            <a:r>
              <a:rPr lang="en-GB" sz="2800" i="1" dirty="0">
                <a:solidFill>
                  <a:srgbClr val="000000"/>
                </a:solidFill>
                <a:latin typeface="Comic Sans MS" panose="030F0702030302020204" pitchFamily="66" charset="0"/>
              </a:rPr>
              <a:t>a/an</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the</a:t>
            </a:r>
            <a:r>
              <a:rPr lang="en-GB" sz="2800" dirty="0">
                <a:solidFill>
                  <a:srgbClr val="000000"/>
                </a:solidFill>
                <a:latin typeface="Comic Sans MS" panose="030F0702030302020204" pitchFamily="66" charset="0"/>
              </a:rPr>
              <a:t>)</a:t>
            </a:r>
          </a:p>
          <a:p>
            <a:pPr>
              <a:buFont typeface="Arial" panose="020B0604020202020204" pitchFamily="34" charset="0"/>
              <a:buChar char="•"/>
            </a:pPr>
            <a:r>
              <a:rPr lang="en-GB" sz="2800" dirty="0">
                <a:solidFill>
                  <a:srgbClr val="000000"/>
                </a:solidFill>
                <a:latin typeface="Comic Sans MS" panose="030F0702030302020204" pitchFamily="66" charset="0"/>
              </a:rPr>
              <a:t>A Demonstrative (</a:t>
            </a:r>
            <a:r>
              <a:rPr lang="en-GB" sz="2800" i="1" dirty="0">
                <a:solidFill>
                  <a:srgbClr val="000000"/>
                </a:solidFill>
                <a:latin typeface="Comic Sans MS" panose="030F0702030302020204" pitchFamily="66" charset="0"/>
              </a:rPr>
              <a:t>this</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that</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these</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those</a:t>
            </a:r>
            <a:r>
              <a:rPr lang="en-GB" sz="2800" dirty="0">
                <a:solidFill>
                  <a:srgbClr val="000000"/>
                </a:solidFill>
                <a:latin typeface="Comic Sans MS" panose="030F0702030302020204" pitchFamily="66" charset="0"/>
              </a:rPr>
              <a:t>)</a:t>
            </a:r>
          </a:p>
          <a:p>
            <a:pPr>
              <a:buFont typeface="Arial" panose="020B0604020202020204" pitchFamily="34" charset="0"/>
              <a:buChar char="•"/>
            </a:pPr>
            <a:r>
              <a:rPr lang="en-GB" sz="2800" dirty="0">
                <a:solidFill>
                  <a:srgbClr val="000000"/>
                </a:solidFill>
                <a:latin typeface="Comic Sans MS" panose="030F0702030302020204" pitchFamily="66" charset="0"/>
              </a:rPr>
              <a:t>A Possessive (</a:t>
            </a:r>
            <a:r>
              <a:rPr lang="en-GB" sz="2800" i="1" dirty="0">
                <a:solidFill>
                  <a:srgbClr val="000000"/>
                </a:solidFill>
                <a:latin typeface="Comic Sans MS" panose="030F0702030302020204" pitchFamily="66" charset="0"/>
              </a:rPr>
              <a:t>my</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your</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his</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her</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its</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our</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their</a:t>
            </a:r>
            <a:r>
              <a:rPr lang="en-GB" sz="2800" dirty="0">
                <a:solidFill>
                  <a:srgbClr val="000000"/>
                </a:solidFill>
                <a:latin typeface="Comic Sans MS" panose="030F0702030302020204" pitchFamily="66" charset="0"/>
              </a:rPr>
              <a:t>)</a:t>
            </a:r>
          </a:p>
          <a:p>
            <a:pPr>
              <a:buFont typeface="Arial" panose="020B0604020202020204" pitchFamily="34" charset="0"/>
              <a:buChar char="•"/>
            </a:pPr>
            <a:r>
              <a:rPr lang="en-GB" sz="2800" dirty="0">
                <a:solidFill>
                  <a:srgbClr val="000000"/>
                </a:solidFill>
                <a:latin typeface="Comic Sans MS" panose="030F0702030302020204" pitchFamily="66" charset="0"/>
              </a:rPr>
              <a:t>A Quantifier (common </a:t>
            </a:r>
            <a:r>
              <a:rPr lang="en-GB" sz="2800" dirty="0" smtClean="0">
                <a:solidFill>
                  <a:srgbClr val="000000"/>
                </a:solidFill>
                <a:latin typeface="Comic Sans MS" panose="030F0702030302020204" pitchFamily="66" charset="0"/>
              </a:rPr>
              <a:t>examples include</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many</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much</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more</a:t>
            </a:r>
            <a:r>
              <a:rPr lang="en-GB" sz="2800" dirty="0">
                <a:solidFill>
                  <a:srgbClr val="000000"/>
                </a:solidFill>
                <a:latin typeface="Comic Sans MS" panose="030F0702030302020204" pitchFamily="66" charset="0"/>
              </a:rPr>
              <a:t>, </a:t>
            </a:r>
            <a:r>
              <a:rPr lang="en-GB" sz="2800" i="1" dirty="0">
                <a:solidFill>
                  <a:srgbClr val="000000"/>
                </a:solidFill>
                <a:latin typeface="Comic Sans MS" panose="030F0702030302020204" pitchFamily="66" charset="0"/>
              </a:rPr>
              <a:t>most</a:t>
            </a:r>
            <a:r>
              <a:rPr lang="en-GB" sz="2800" dirty="0">
                <a:solidFill>
                  <a:srgbClr val="000000"/>
                </a:solidFill>
                <a:latin typeface="Comic Sans MS" panose="030F0702030302020204" pitchFamily="66" charset="0"/>
              </a:rPr>
              <a:t>, </a:t>
            </a:r>
            <a:r>
              <a:rPr lang="en-GB" sz="2800" i="1" dirty="0" smtClean="0">
                <a:solidFill>
                  <a:srgbClr val="000000"/>
                </a:solidFill>
                <a:latin typeface="Comic Sans MS" panose="030F0702030302020204" pitchFamily="66" charset="0"/>
              </a:rPr>
              <a:t>some, one</a:t>
            </a:r>
            <a:r>
              <a:rPr lang="en-GB" sz="2800" dirty="0" smtClean="0">
                <a:solidFill>
                  <a:srgbClr val="000000"/>
                </a:solidFill>
                <a:latin typeface="Comic Sans MS" panose="030F0702030302020204" pitchFamily="66" charset="0"/>
              </a:rPr>
              <a:t>)</a:t>
            </a:r>
            <a:endParaRPr lang="en-GB" sz="2800" b="0" i="0" dirty="0">
              <a:solidFill>
                <a:srgbClr val="000000"/>
              </a:solidFill>
              <a:effectLst/>
              <a:latin typeface="Comic Sans MS" panose="030F0702030302020204" pitchFamily="66" charset="0"/>
            </a:endParaRPr>
          </a:p>
        </p:txBody>
      </p:sp>
    </p:spTree>
    <p:extLst>
      <p:ext uri="{BB962C8B-B14F-4D97-AF65-F5344CB8AC3E}">
        <p14:creationId xmlns:p14="http://schemas.microsoft.com/office/powerpoint/2010/main" val="1488999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0829" y="278685"/>
            <a:ext cx="10213571" cy="6404689"/>
          </a:xfrm>
          <a:prstGeom prst="rect">
            <a:avLst/>
          </a:prstGeom>
        </p:spPr>
      </p:pic>
    </p:spTree>
    <p:extLst>
      <p:ext uri="{BB962C8B-B14F-4D97-AF65-F5344CB8AC3E}">
        <p14:creationId xmlns:p14="http://schemas.microsoft.com/office/powerpoint/2010/main" val="1705922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378691" y="1228437"/>
            <a:ext cx="11287064" cy="754053"/>
          </a:xfrm>
          <a:prstGeom prst="rect">
            <a:avLst/>
          </a:prstGeom>
          <a:noFill/>
        </p:spPr>
        <p:txBody>
          <a:bodyPr wrap="none" rtlCol="0">
            <a:spAutoFit/>
          </a:bodyPr>
          <a:lstStyle/>
          <a:p>
            <a:r>
              <a:rPr lang="en-GB" sz="2500" u="sng" dirty="0" smtClean="0">
                <a:latin typeface="Comic Sans MS" panose="030F0702030302020204" pitchFamily="66" charset="0"/>
              </a:rPr>
              <a:t>Now, can you place a determiner in front of each noun on your whiteboard!</a:t>
            </a:r>
          </a:p>
          <a:p>
            <a:r>
              <a:rPr lang="en-GB" u="sng" dirty="0" smtClean="0">
                <a:latin typeface="Comic Sans MS" panose="030F0702030302020204" pitchFamily="66" charset="0"/>
              </a:rPr>
              <a:t>5 minutes</a:t>
            </a:r>
            <a:endParaRPr lang="en-GB" u="sng" dirty="0">
              <a:latin typeface="Comic Sans MS" panose="030F0702030302020204" pitchFamily="66" charset="0"/>
            </a:endParaRPr>
          </a:p>
        </p:txBody>
      </p:sp>
      <p:sp>
        <p:nvSpPr>
          <p:cNvPr id="3" name="TextBox 2"/>
          <p:cNvSpPr txBox="1"/>
          <p:nvPr/>
        </p:nvSpPr>
        <p:spPr>
          <a:xfrm>
            <a:off x="5006108" y="2549237"/>
            <a:ext cx="2462534" cy="2831544"/>
          </a:xfrm>
          <a:prstGeom prst="rect">
            <a:avLst/>
          </a:prstGeom>
          <a:noFill/>
        </p:spPr>
        <p:txBody>
          <a:bodyPr wrap="none" rtlCol="0">
            <a:spAutoFit/>
          </a:bodyPr>
          <a:lstStyle/>
          <a:p>
            <a:r>
              <a:rPr lang="en-GB" sz="3200" dirty="0">
                <a:solidFill>
                  <a:srgbClr val="FF0000"/>
                </a:solidFill>
                <a:latin typeface="Comic Sans MS" panose="030F0702030302020204" pitchFamily="66" charset="0"/>
              </a:rPr>
              <a:t>h</a:t>
            </a:r>
            <a:r>
              <a:rPr lang="en-GB" sz="3200" dirty="0" smtClean="0">
                <a:solidFill>
                  <a:srgbClr val="FF0000"/>
                </a:solidFill>
                <a:latin typeface="Comic Sans MS" panose="030F0702030302020204" pitchFamily="66" charset="0"/>
              </a:rPr>
              <a:t>er </a:t>
            </a:r>
            <a:r>
              <a:rPr lang="en-GB" sz="3200" dirty="0" smtClean="0">
                <a:latin typeface="Comic Sans MS" panose="030F0702030302020204" pitchFamily="66" charset="0"/>
              </a:rPr>
              <a:t>pencil</a:t>
            </a:r>
          </a:p>
          <a:p>
            <a:r>
              <a:rPr lang="en-GB" sz="3200" dirty="0">
                <a:solidFill>
                  <a:srgbClr val="FF0000"/>
                </a:solidFill>
                <a:latin typeface="Comic Sans MS" panose="030F0702030302020204" pitchFamily="66" charset="0"/>
              </a:rPr>
              <a:t>t</a:t>
            </a:r>
            <a:r>
              <a:rPr lang="en-GB" sz="3200" dirty="0" smtClean="0">
                <a:solidFill>
                  <a:srgbClr val="FF0000"/>
                </a:solidFill>
                <a:latin typeface="Comic Sans MS" panose="030F0702030302020204" pitchFamily="66" charset="0"/>
              </a:rPr>
              <a:t>hat</a:t>
            </a:r>
            <a:r>
              <a:rPr lang="en-GB" sz="3200" dirty="0" smtClean="0">
                <a:latin typeface="Comic Sans MS" panose="030F0702030302020204" pitchFamily="66" charset="0"/>
              </a:rPr>
              <a:t> rubber</a:t>
            </a:r>
          </a:p>
          <a:p>
            <a:r>
              <a:rPr lang="en-GB" sz="3200" dirty="0">
                <a:solidFill>
                  <a:srgbClr val="FF0000"/>
                </a:solidFill>
                <a:latin typeface="Comic Sans MS" panose="030F0702030302020204" pitchFamily="66" charset="0"/>
              </a:rPr>
              <a:t>t</a:t>
            </a:r>
            <a:r>
              <a:rPr lang="en-GB" sz="3200" dirty="0" smtClean="0">
                <a:solidFill>
                  <a:srgbClr val="FF0000"/>
                </a:solidFill>
                <a:latin typeface="Comic Sans MS" panose="030F0702030302020204" pitchFamily="66" charset="0"/>
              </a:rPr>
              <a:t>he </a:t>
            </a:r>
            <a:r>
              <a:rPr lang="en-GB" sz="3200" dirty="0" smtClean="0">
                <a:latin typeface="Comic Sans MS" panose="030F0702030302020204" pitchFamily="66" charset="0"/>
              </a:rPr>
              <a:t>glue</a:t>
            </a:r>
          </a:p>
          <a:p>
            <a:r>
              <a:rPr lang="en-GB" sz="3200" dirty="0">
                <a:solidFill>
                  <a:srgbClr val="FF0000"/>
                </a:solidFill>
                <a:latin typeface="Comic Sans MS" panose="030F0702030302020204" pitchFamily="66" charset="0"/>
              </a:rPr>
              <a:t>a</a:t>
            </a:r>
            <a:r>
              <a:rPr lang="en-GB" sz="32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table</a:t>
            </a:r>
          </a:p>
          <a:p>
            <a:r>
              <a:rPr lang="en-GB" sz="3200" dirty="0">
                <a:solidFill>
                  <a:srgbClr val="FF0000"/>
                </a:solidFill>
                <a:latin typeface="Comic Sans MS" panose="030F0702030302020204" pitchFamily="66" charset="0"/>
              </a:rPr>
              <a:t>o</a:t>
            </a:r>
            <a:r>
              <a:rPr lang="en-GB" sz="3200" dirty="0" smtClean="0">
                <a:solidFill>
                  <a:srgbClr val="FF0000"/>
                </a:solidFill>
                <a:latin typeface="Comic Sans MS" panose="030F0702030302020204" pitchFamily="66" charset="0"/>
              </a:rPr>
              <a:t>ne</a:t>
            </a:r>
            <a:r>
              <a:rPr lang="en-GB" sz="3200" dirty="0" smtClean="0">
                <a:latin typeface="Comic Sans MS" panose="030F0702030302020204" pitchFamily="66" charset="0"/>
              </a:rPr>
              <a:t> chair</a:t>
            </a:r>
          </a:p>
          <a:p>
            <a:endParaRPr lang="en-GB" dirty="0"/>
          </a:p>
        </p:txBody>
      </p:sp>
    </p:spTree>
    <p:extLst>
      <p:ext uri="{BB962C8B-B14F-4D97-AF65-F5344CB8AC3E}">
        <p14:creationId xmlns:p14="http://schemas.microsoft.com/office/powerpoint/2010/main" val="3504803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4561840" y="850126"/>
            <a:ext cx="3393440" cy="1202194"/>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4968240" y="1198880"/>
            <a:ext cx="2292615" cy="707886"/>
          </a:xfrm>
          <a:prstGeom prst="rect">
            <a:avLst/>
          </a:prstGeom>
          <a:noFill/>
        </p:spPr>
        <p:txBody>
          <a:bodyPr wrap="none" rtlCol="0">
            <a:spAutoFit/>
          </a:bodyPr>
          <a:lstStyle/>
          <a:p>
            <a:r>
              <a:rPr lang="en-GB" sz="4000" dirty="0" smtClean="0">
                <a:latin typeface="Comic Sans MS" panose="030F0702030302020204" pitchFamily="66" charset="0"/>
              </a:rPr>
              <a:t>Pronouns</a:t>
            </a:r>
            <a:endParaRPr lang="en-GB" sz="4000" dirty="0">
              <a:latin typeface="Comic Sans MS" panose="030F0702030302020204" pitchFamily="66" charset="0"/>
            </a:endParaRPr>
          </a:p>
        </p:txBody>
      </p:sp>
      <p:sp>
        <p:nvSpPr>
          <p:cNvPr id="4" name="Rectangle 3"/>
          <p:cNvSpPr/>
          <p:nvPr/>
        </p:nvSpPr>
        <p:spPr>
          <a:xfrm>
            <a:off x="2545487" y="5022334"/>
            <a:ext cx="3338671" cy="369332"/>
          </a:xfrm>
          <a:prstGeom prst="rect">
            <a:avLst/>
          </a:prstGeom>
        </p:spPr>
        <p:txBody>
          <a:bodyPr wrap="none">
            <a:spAutoFit/>
          </a:bodyPr>
          <a:lstStyle/>
          <a:p>
            <a:r>
              <a:rPr lang="en-GB" dirty="0">
                <a:hlinkClick r:id="rId2"/>
              </a:rPr>
              <a:t>What is a pronoun? - BBC </a:t>
            </a:r>
            <a:r>
              <a:rPr lang="en-GB" dirty="0" err="1">
                <a:hlinkClick r:id="rId2"/>
              </a:rPr>
              <a:t>Bitesize</a:t>
            </a:r>
            <a:endParaRPr lang="en-GB" dirty="0"/>
          </a:p>
        </p:txBody>
      </p:sp>
      <p:sp>
        <p:nvSpPr>
          <p:cNvPr id="5" name="TextBox 4"/>
          <p:cNvSpPr txBox="1"/>
          <p:nvPr/>
        </p:nvSpPr>
        <p:spPr>
          <a:xfrm>
            <a:off x="1340617" y="3306494"/>
            <a:ext cx="9376285" cy="461665"/>
          </a:xfrm>
          <a:prstGeom prst="rect">
            <a:avLst/>
          </a:prstGeom>
          <a:noFill/>
        </p:spPr>
        <p:txBody>
          <a:bodyPr wrap="none" rtlCol="0">
            <a:spAutoFit/>
          </a:bodyPr>
          <a:lstStyle/>
          <a:p>
            <a:pPr algn="ctr"/>
            <a:r>
              <a:rPr lang="en-GB" sz="2400" dirty="0" smtClean="0">
                <a:latin typeface="Comic Sans MS" panose="030F0702030302020204" pitchFamily="66" charset="0"/>
              </a:rPr>
              <a:t>What is a pronoun? Can you share your knowledge with an adult?</a:t>
            </a:r>
            <a:endParaRPr lang="en-GB" sz="2400" dirty="0">
              <a:latin typeface="Comic Sans MS" panose="030F0702030302020204" pitchFamily="66" charset="0"/>
            </a:endParaRPr>
          </a:p>
        </p:txBody>
      </p:sp>
    </p:spTree>
    <p:extLst>
      <p:ext uri="{BB962C8B-B14F-4D97-AF65-F5344CB8AC3E}">
        <p14:creationId xmlns:p14="http://schemas.microsoft.com/office/powerpoint/2010/main" val="301129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4783" y="1250826"/>
            <a:ext cx="9355137" cy="5445884"/>
          </a:xfrm>
          <a:prstGeom prst="rect">
            <a:avLst/>
          </a:prstGeom>
        </p:spPr>
      </p:pic>
      <p:sp>
        <p:nvSpPr>
          <p:cNvPr id="3" name="Rectangle 2"/>
          <p:cNvSpPr/>
          <p:nvPr/>
        </p:nvSpPr>
        <p:spPr>
          <a:xfrm>
            <a:off x="3356433" y="673854"/>
            <a:ext cx="5926174" cy="369332"/>
          </a:xfrm>
          <a:prstGeom prst="rect">
            <a:avLst/>
          </a:prstGeom>
        </p:spPr>
        <p:txBody>
          <a:bodyPr wrap="none">
            <a:spAutoFit/>
          </a:bodyPr>
          <a:lstStyle/>
          <a:p>
            <a:r>
              <a:rPr lang="en-GB" dirty="0">
                <a:hlinkClick r:id="rId3"/>
              </a:rPr>
              <a:t>Pronoun Song - A fun, kids English grammar song - Bing video</a:t>
            </a:r>
            <a:endParaRPr lang="en-GB" dirty="0"/>
          </a:p>
        </p:txBody>
      </p:sp>
    </p:spTree>
    <p:extLst>
      <p:ext uri="{BB962C8B-B14F-4D97-AF65-F5344CB8AC3E}">
        <p14:creationId xmlns:p14="http://schemas.microsoft.com/office/powerpoint/2010/main" val="1865510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548640" y="1280726"/>
            <a:ext cx="11358880" cy="5324535"/>
          </a:xfrm>
          <a:prstGeom prst="rect">
            <a:avLst/>
          </a:prstGeom>
        </p:spPr>
        <p:txBody>
          <a:bodyPr wrap="square">
            <a:spAutoFit/>
          </a:bodyPr>
          <a:lstStyle/>
          <a:p>
            <a:r>
              <a:rPr lang="en-GB" sz="2000" dirty="0" smtClean="0">
                <a:solidFill>
                  <a:srgbClr val="333333"/>
                </a:solidFill>
                <a:latin typeface="Comic Sans MS" panose="030F0702030302020204" pitchFamily="66" charset="0"/>
              </a:rPr>
              <a:t>A </a:t>
            </a:r>
            <a:r>
              <a:rPr lang="en-GB" sz="2000" dirty="0">
                <a:solidFill>
                  <a:srgbClr val="333333"/>
                </a:solidFill>
                <a:latin typeface="Comic Sans MS" panose="030F0702030302020204" pitchFamily="66" charset="0"/>
              </a:rPr>
              <a:t>possessive pronoun shows that something belongs to someone - it shows ownership.</a:t>
            </a:r>
          </a:p>
          <a:p>
            <a:r>
              <a:rPr lang="en-GB" sz="2000" dirty="0">
                <a:solidFill>
                  <a:srgbClr val="333333"/>
                </a:solidFill>
                <a:latin typeface="Comic Sans MS" panose="030F0702030302020204" pitchFamily="66" charset="0"/>
              </a:rPr>
              <a:t>It's used to replace the subject of a sentence. This avoids </a:t>
            </a:r>
            <a:r>
              <a:rPr lang="en-GB" sz="2000" dirty="0">
                <a:solidFill>
                  <a:srgbClr val="0066C0"/>
                </a:solidFill>
                <a:latin typeface="Comic Sans MS" panose="030F0702030302020204" pitchFamily="66" charset="0"/>
                <a:hlinkClick r:id="rId2" tooltip="Teaching Wiki - Repetition"/>
              </a:rPr>
              <a:t>repetition</a:t>
            </a:r>
            <a:r>
              <a:rPr lang="en-GB" sz="2000" dirty="0">
                <a:solidFill>
                  <a:srgbClr val="333333"/>
                </a:solidFill>
                <a:latin typeface="Comic Sans MS" panose="030F0702030302020204" pitchFamily="66" charset="0"/>
              </a:rPr>
              <a:t> in a sentence and makes the sentences more concise.</a:t>
            </a:r>
          </a:p>
          <a:p>
            <a:r>
              <a:rPr lang="en-GB" sz="2000" dirty="0">
                <a:solidFill>
                  <a:srgbClr val="333333"/>
                </a:solidFill>
                <a:latin typeface="Comic Sans MS" panose="030F0702030302020204" pitchFamily="66" charset="0"/>
              </a:rPr>
              <a:t>For example, instead of </a:t>
            </a:r>
            <a:r>
              <a:rPr lang="en-GB" sz="2000" dirty="0" smtClean="0">
                <a:solidFill>
                  <a:srgbClr val="333333"/>
                </a:solidFill>
                <a:latin typeface="Comic Sans MS" panose="030F0702030302020204" pitchFamily="66" charset="0"/>
              </a:rPr>
              <a:t>saying, </a:t>
            </a:r>
            <a:r>
              <a:rPr lang="en-GB" sz="2000" dirty="0">
                <a:solidFill>
                  <a:srgbClr val="333333"/>
                </a:solidFill>
                <a:latin typeface="Comic Sans MS" panose="030F0702030302020204" pitchFamily="66" charset="0"/>
              </a:rPr>
              <a:t>'Sarah said that the computer was </a:t>
            </a:r>
            <a:r>
              <a:rPr lang="en-GB" sz="2000" dirty="0" smtClean="0">
                <a:solidFill>
                  <a:srgbClr val="333333"/>
                </a:solidFill>
                <a:latin typeface="Comic Sans MS" panose="030F0702030302020204" pitchFamily="66" charset="0"/>
              </a:rPr>
              <a:t>Sarah's.' You </a:t>
            </a:r>
            <a:r>
              <a:rPr lang="en-GB" sz="2000" dirty="0">
                <a:solidFill>
                  <a:srgbClr val="333333"/>
                </a:solidFill>
                <a:latin typeface="Comic Sans MS" panose="030F0702030302020204" pitchFamily="66" charset="0"/>
              </a:rPr>
              <a:t>would </a:t>
            </a:r>
            <a:r>
              <a:rPr lang="en-GB" sz="2000" dirty="0" smtClean="0">
                <a:solidFill>
                  <a:srgbClr val="333333"/>
                </a:solidFill>
                <a:latin typeface="Comic Sans MS" panose="030F0702030302020204" pitchFamily="66" charset="0"/>
              </a:rPr>
              <a:t>say, </a:t>
            </a:r>
            <a:r>
              <a:rPr lang="en-GB" sz="2000" dirty="0">
                <a:solidFill>
                  <a:srgbClr val="333333"/>
                </a:solidFill>
                <a:latin typeface="Comic Sans MS" panose="030F0702030302020204" pitchFamily="66" charset="0"/>
              </a:rPr>
              <a:t>'Sarah said that the computer was hers.'</a:t>
            </a:r>
          </a:p>
          <a:p>
            <a:r>
              <a:rPr lang="en-GB" sz="2000" dirty="0">
                <a:solidFill>
                  <a:srgbClr val="333333"/>
                </a:solidFill>
                <a:latin typeface="Comic Sans MS" panose="030F0702030302020204" pitchFamily="66" charset="0"/>
              </a:rPr>
              <a:t>This sounds more natural, and means you don't have to repeat the name of the person or thing that is being referred to in the sentence, whilst still conveying the same meaning of the sentence.</a:t>
            </a:r>
          </a:p>
          <a:p>
            <a:r>
              <a:rPr lang="en-GB" sz="2000" b="1" u="sng" dirty="0">
                <a:solidFill>
                  <a:srgbClr val="F067AB"/>
                </a:solidFill>
                <a:latin typeface="Comic Sans MS" panose="030F0702030302020204" pitchFamily="66" charset="0"/>
              </a:rPr>
              <a:t>Examples of Possessive Pronouns</a:t>
            </a:r>
          </a:p>
          <a:p>
            <a:r>
              <a:rPr lang="en-GB" sz="2000" b="1" i="1" dirty="0" smtClean="0">
                <a:solidFill>
                  <a:srgbClr val="FF0000"/>
                </a:solidFill>
                <a:latin typeface="Comic Sans MS" panose="030F0702030302020204" pitchFamily="66" charset="0"/>
              </a:rPr>
              <a:t>mine</a:t>
            </a:r>
            <a:r>
              <a:rPr lang="en-GB" sz="2000" b="1" i="1" dirty="0">
                <a:solidFill>
                  <a:srgbClr val="FF0000"/>
                </a:solidFill>
                <a:latin typeface="Comic Sans MS" panose="030F0702030302020204" pitchFamily="66" charset="0"/>
              </a:rPr>
              <a:t>, </a:t>
            </a:r>
            <a:r>
              <a:rPr lang="en-GB" sz="2000" b="1" i="1" dirty="0" smtClean="0">
                <a:solidFill>
                  <a:srgbClr val="FF0000"/>
                </a:solidFill>
                <a:latin typeface="Comic Sans MS" panose="030F0702030302020204" pitchFamily="66" charset="0"/>
              </a:rPr>
              <a:t>ours</a:t>
            </a:r>
            <a:r>
              <a:rPr lang="en-GB" sz="2000" b="1" i="1" dirty="0">
                <a:solidFill>
                  <a:srgbClr val="FF0000"/>
                </a:solidFill>
                <a:latin typeface="Comic Sans MS" panose="030F0702030302020204" pitchFamily="66" charset="0"/>
              </a:rPr>
              <a:t>, </a:t>
            </a:r>
            <a:r>
              <a:rPr lang="en-GB" sz="2000" b="1" i="1" dirty="0" smtClean="0">
                <a:solidFill>
                  <a:srgbClr val="FF0000"/>
                </a:solidFill>
                <a:latin typeface="Comic Sans MS" panose="030F0702030302020204" pitchFamily="66" charset="0"/>
              </a:rPr>
              <a:t>hers</a:t>
            </a:r>
            <a:r>
              <a:rPr lang="en-GB" sz="2000" b="1" i="1" dirty="0">
                <a:solidFill>
                  <a:srgbClr val="FF0000"/>
                </a:solidFill>
                <a:latin typeface="Comic Sans MS" panose="030F0702030302020204" pitchFamily="66" charset="0"/>
              </a:rPr>
              <a:t>, </a:t>
            </a:r>
            <a:r>
              <a:rPr lang="en-GB" sz="2000" b="1" i="1" dirty="0" smtClean="0">
                <a:solidFill>
                  <a:srgbClr val="FF0000"/>
                </a:solidFill>
                <a:latin typeface="Comic Sans MS" panose="030F0702030302020204" pitchFamily="66" charset="0"/>
              </a:rPr>
              <a:t>his</a:t>
            </a:r>
            <a:r>
              <a:rPr lang="en-GB" sz="2000" b="1" i="1" dirty="0">
                <a:solidFill>
                  <a:srgbClr val="FF0000"/>
                </a:solidFill>
                <a:latin typeface="Comic Sans MS" panose="030F0702030302020204" pitchFamily="66" charset="0"/>
              </a:rPr>
              <a:t>, t</a:t>
            </a:r>
            <a:r>
              <a:rPr lang="en-GB" sz="2000" b="1" i="1" dirty="0" smtClean="0">
                <a:solidFill>
                  <a:srgbClr val="FF0000"/>
                </a:solidFill>
                <a:latin typeface="Comic Sans MS" panose="030F0702030302020204" pitchFamily="66" charset="0"/>
              </a:rPr>
              <a:t>heirs</a:t>
            </a:r>
            <a:r>
              <a:rPr lang="en-GB" sz="2000" b="1" i="1" dirty="0">
                <a:solidFill>
                  <a:srgbClr val="FF0000"/>
                </a:solidFill>
                <a:latin typeface="Comic Sans MS" panose="030F0702030302020204" pitchFamily="66" charset="0"/>
              </a:rPr>
              <a:t>, and </a:t>
            </a:r>
            <a:r>
              <a:rPr lang="en-GB" sz="2000" b="1" i="1" dirty="0" smtClean="0">
                <a:solidFill>
                  <a:srgbClr val="FF0000"/>
                </a:solidFill>
                <a:latin typeface="Comic Sans MS" panose="030F0702030302020204" pitchFamily="66" charset="0"/>
              </a:rPr>
              <a:t>yours</a:t>
            </a:r>
            <a:r>
              <a:rPr lang="en-GB" sz="2000" b="1" i="1" dirty="0">
                <a:solidFill>
                  <a:srgbClr val="FF0000"/>
                </a:solidFill>
                <a:latin typeface="Comic Sans MS" panose="030F0702030302020204" pitchFamily="66" charset="0"/>
              </a:rPr>
              <a:t>.</a:t>
            </a:r>
            <a:endParaRPr lang="en-GB" sz="2000" b="1" dirty="0">
              <a:solidFill>
                <a:srgbClr val="FF0000"/>
              </a:solidFill>
              <a:latin typeface="Comic Sans MS" panose="030F0702030302020204" pitchFamily="66" charset="0"/>
            </a:endParaRPr>
          </a:p>
          <a:p>
            <a:r>
              <a:rPr lang="en-GB" sz="2000" dirty="0">
                <a:solidFill>
                  <a:srgbClr val="333333"/>
                </a:solidFill>
                <a:latin typeface="Comic Sans MS" panose="030F0702030302020204" pitchFamily="66" charset="0"/>
              </a:rPr>
              <a:t>These are all examples of possessive pronouns. They show possession for yourself and for other people.</a:t>
            </a:r>
          </a:p>
          <a:p>
            <a:r>
              <a:rPr lang="en-GB" sz="2000" dirty="0">
                <a:solidFill>
                  <a:srgbClr val="0066C0"/>
                </a:solidFill>
                <a:latin typeface="Comic Sans MS" panose="030F0702030302020204" pitchFamily="66" charset="0"/>
              </a:rPr>
              <a:t>Using Possessive Pronouns in a Sentence</a:t>
            </a:r>
          </a:p>
          <a:p>
            <a:pPr>
              <a:buFont typeface="Arial" panose="020B0604020202020204" pitchFamily="34" charset="0"/>
              <a:buChar char="•"/>
            </a:pPr>
            <a:r>
              <a:rPr lang="en-GB" sz="2000" dirty="0">
                <a:solidFill>
                  <a:srgbClr val="333333"/>
                </a:solidFill>
                <a:latin typeface="Comic Sans MS" panose="030F0702030302020204" pitchFamily="66" charset="0"/>
              </a:rPr>
              <a:t>'Tom is a good friend of </a:t>
            </a:r>
            <a:r>
              <a:rPr lang="en-GB" sz="2000" dirty="0">
                <a:solidFill>
                  <a:srgbClr val="FF0000"/>
                </a:solidFill>
                <a:latin typeface="Comic Sans MS" panose="030F0702030302020204" pitchFamily="66" charset="0"/>
              </a:rPr>
              <a:t>mine.</a:t>
            </a:r>
            <a:r>
              <a:rPr lang="en-GB" sz="2000" dirty="0">
                <a:solidFill>
                  <a:srgbClr val="333333"/>
                </a:solidFill>
                <a:latin typeface="Comic Sans MS" panose="030F0702030302020204" pitchFamily="66" charset="0"/>
              </a:rPr>
              <a:t>'</a:t>
            </a:r>
          </a:p>
          <a:p>
            <a:pPr>
              <a:buFont typeface="Arial" panose="020B0604020202020204" pitchFamily="34" charset="0"/>
              <a:buChar char="•"/>
            </a:pPr>
            <a:r>
              <a:rPr lang="en-GB" sz="2000" dirty="0">
                <a:solidFill>
                  <a:srgbClr val="333333"/>
                </a:solidFill>
                <a:latin typeface="Comic Sans MS" panose="030F0702030302020204" pitchFamily="66" charset="0"/>
              </a:rPr>
              <a:t>'The dress is beautiful, but it's </a:t>
            </a:r>
            <a:r>
              <a:rPr lang="en-GB" sz="2000" dirty="0">
                <a:solidFill>
                  <a:srgbClr val="FF0000"/>
                </a:solidFill>
                <a:latin typeface="Comic Sans MS" panose="030F0702030302020204" pitchFamily="66" charset="0"/>
              </a:rPr>
              <a:t>hers.</a:t>
            </a:r>
            <a:r>
              <a:rPr lang="en-GB" sz="2000" dirty="0">
                <a:solidFill>
                  <a:srgbClr val="333333"/>
                </a:solidFill>
                <a:latin typeface="Comic Sans MS" panose="030F0702030302020204" pitchFamily="66" charset="0"/>
              </a:rPr>
              <a:t>'</a:t>
            </a:r>
          </a:p>
          <a:p>
            <a:pPr>
              <a:buFont typeface="Arial" panose="020B0604020202020204" pitchFamily="34" charset="0"/>
              <a:buChar char="•"/>
            </a:pPr>
            <a:r>
              <a:rPr lang="en-GB" sz="2000" dirty="0">
                <a:solidFill>
                  <a:srgbClr val="333333"/>
                </a:solidFill>
                <a:latin typeface="Comic Sans MS" panose="030F0702030302020204" pitchFamily="66" charset="0"/>
              </a:rPr>
              <a:t>'What's </a:t>
            </a:r>
            <a:r>
              <a:rPr lang="en-GB" sz="2000" dirty="0">
                <a:solidFill>
                  <a:srgbClr val="FF0000"/>
                </a:solidFill>
                <a:latin typeface="Comic Sans MS" panose="030F0702030302020204" pitchFamily="66" charset="0"/>
              </a:rPr>
              <a:t>mine</a:t>
            </a:r>
            <a:r>
              <a:rPr lang="en-GB" sz="2000" dirty="0">
                <a:solidFill>
                  <a:srgbClr val="333333"/>
                </a:solidFill>
                <a:latin typeface="Comic Sans MS" panose="030F0702030302020204" pitchFamily="66" charset="0"/>
              </a:rPr>
              <a:t> is </a:t>
            </a:r>
            <a:r>
              <a:rPr lang="en-GB" sz="2000" dirty="0">
                <a:solidFill>
                  <a:srgbClr val="FF0000"/>
                </a:solidFill>
                <a:latin typeface="Comic Sans MS" panose="030F0702030302020204" pitchFamily="66" charset="0"/>
              </a:rPr>
              <a:t>yours.</a:t>
            </a:r>
            <a:r>
              <a:rPr lang="en-GB" sz="2000" dirty="0">
                <a:solidFill>
                  <a:srgbClr val="333333"/>
                </a:solidFill>
                <a:latin typeface="Comic Sans MS" panose="030F0702030302020204" pitchFamily="66" charset="0"/>
              </a:rPr>
              <a:t>'</a:t>
            </a:r>
          </a:p>
          <a:p>
            <a:pPr>
              <a:buFont typeface="Arial" panose="020B0604020202020204" pitchFamily="34" charset="0"/>
              <a:buChar char="•"/>
            </a:pPr>
            <a:r>
              <a:rPr lang="en-GB" sz="2000" dirty="0">
                <a:solidFill>
                  <a:srgbClr val="333333"/>
                </a:solidFill>
                <a:latin typeface="Comic Sans MS" panose="030F0702030302020204" pitchFamily="66" charset="0"/>
              </a:rPr>
              <a:t>'Do you like crisps? </a:t>
            </a:r>
            <a:r>
              <a:rPr lang="en-GB" sz="2000" dirty="0">
                <a:solidFill>
                  <a:srgbClr val="FF0000"/>
                </a:solidFill>
                <a:latin typeface="Comic Sans MS" panose="030F0702030302020204" pitchFamily="66" charset="0"/>
              </a:rPr>
              <a:t>I'm</a:t>
            </a:r>
            <a:r>
              <a:rPr lang="en-GB" sz="2000" dirty="0">
                <a:solidFill>
                  <a:srgbClr val="333333"/>
                </a:solidFill>
                <a:latin typeface="Comic Sans MS" panose="030F0702030302020204" pitchFamily="66" charset="0"/>
              </a:rPr>
              <a:t> personally not a fan of them.'</a:t>
            </a:r>
            <a:endParaRPr lang="en-GB" sz="2000" b="0" i="0" dirty="0">
              <a:solidFill>
                <a:srgbClr val="333333"/>
              </a:solidFill>
              <a:effectLst/>
              <a:latin typeface="Comic Sans MS" panose="030F0702030302020204" pitchFamily="66" charset="0"/>
            </a:endParaRPr>
          </a:p>
        </p:txBody>
      </p:sp>
      <p:sp>
        <p:nvSpPr>
          <p:cNvPr id="3" name="Rectangle 2"/>
          <p:cNvSpPr/>
          <p:nvPr/>
        </p:nvSpPr>
        <p:spPr>
          <a:xfrm>
            <a:off x="3698632" y="576114"/>
            <a:ext cx="5492209" cy="523220"/>
          </a:xfrm>
          <a:prstGeom prst="rect">
            <a:avLst/>
          </a:prstGeom>
        </p:spPr>
        <p:txBody>
          <a:bodyPr wrap="none">
            <a:spAutoFit/>
          </a:bodyPr>
          <a:lstStyle/>
          <a:p>
            <a:r>
              <a:rPr lang="en-GB" sz="2800" b="1" u="sng" dirty="0">
                <a:solidFill>
                  <a:srgbClr val="F067AB"/>
                </a:solidFill>
                <a:latin typeface="Comic Sans MS" panose="030F0702030302020204" pitchFamily="66" charset="0"/>
              </a:rPr>
              <a:t>What is a Possessive Pronoun?</a:t>
            </a:r>
          </a:p>
        </p:txBody>
      </p:sp>
    </p:spTree>
    <p:extLst>
      <p:ext uri="{BB962C8B-B14F-4D97-AF65-F5344CB8AC3E}">
        <p14:creationId xmlns:p14="http://schemas.microsoft.com/office/powerpoint/2010/main" val="2467766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1320800" y="985520"/>
            <a:ext cx="9381094" cy="830997"/>
          </a:xfrm>
          <a:prstGeom prst="rect">
            <a:avLst/>
          </a:prstGeom>
          <a:noFill/>
        </p:spPr>
        <p:txBody>
          <a:bodyPr wrap="none" rtlCol="0">
            <a:spAutoFit/>
          </a:bodyPr>
          <a:lstStyle/>
          <a:p>
            <a:pPr algn="ctr"/>
            <a:r>
              <a:rPr lang="en-GB" sz="2400" dirty="0" smtClean="0">
                <a:latin typeface="Comic Sans MS" panose="030F0702030302020204" pitchFamily="66" charset="0"/>
              </a:rPr>
              <a:t>Let’s work through the first couple of slides together from the </a:t>
            </a:r>
          </a:p>
          <a:p>
            <a:pPr algn="ctr"/>
            <a:r>
              <a:rPr lang="en-GB" sz="2400" dirty="0" smtClean="0">
                <a:latin typeface="Comic Sans MS" panose="030F0702030302020204" pitchFamily="66" charset="0"/>
              </a:rPr>
              <a:t>pronouns warm up </a:t>
            </a:r>
            <a:r>
              <a:rPr lang="en-GB" sz="2400" dirty="0" err="1" smtClean="0">
                <a:latin typeface="Comic Sans MS" panose="030F0702030302020204" pitchFamily="66" charset="0"/>
              </a:rPr>
              <a:t>powerpoint</a:t>
            </a:r>
            <a:r>
              <a:rPr lang="en-GB" dirty="0" smtClean="0"/>
              <a:t>. </a:t>
            </a:r>
            <a:endParaRPr lang="en-GB" dirty="0"/>
          </a:p>
        </p:txBody>
      </p:sp>
      <p:pic>
        <p:nvPicPr>
          <p:cNvPr id="3" name="Picture 2"/>
          <p:cNvPicPr>
            <a:picLocks noChangeAspect="1"/>
          </p:cNvPicPr>
          <p:nvPr/>
        </p:nvPicPr>
        <p:blipFill>
          <a:blip r:embed="rId2"/>
          <a:stretch>
            <a:fillRect/>
          </a:stretch>
        </p:blipFill>
        <p:spPr>
          <a:xfrm>
            <a:off x="3321010" y="2154872"/>
            <a:ext cx="6026190" cy="4397490"/>
          </a:xfrm>
          <a:prstGeom prst="rect">
            <a:avLst/>
          </a:prstGeom>
        </p:spPr>
      </p:pic>
    </p:spTree>
    <p:extLst>
      <p:ext uri="{BB962C8B-B14F-4D97-AF65-F5344CB8AC3E}">
        <p14:creationId xmlns:p14="http://schemas.microsoft.com/office/powerpoint/2010/main" val="663878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4561840" y="629920"/>
            <a:ext cx="2702560" cy="120904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802640" y="2509520"/>
            <a:ext cx="10976082" cy="2769989"/>
          </a:xfrm>
          <a:prstGeom prst="rect">
            <a:avLst/>
          </a:prstGeom>
          <a:noFill/>
        </p:spPr>
        <p:txBody>
          <a:bodyPr wrap="none" rtlCol="0">
            <a:spAutoFit/>
          </a:bodyPr>
          <a:lstStyle/>
          <a:p>
            <a:r>
              <a:rPr lang="en-GB" sz="2400" u="sng" dirty="0" smtClean="0">
                <a:latin typeface="Comic Sans MS" panose="030F0702030302020204" pitchFamily="66" charset="0"/>
              </a:rPr>
              <a:t>Paddling: </a:t>
            </a:r>
            <a:r>
              <a:rPr lang="en-GB" sz="2400" dirty="0" smtClean="0">
                <a:latin typeface="Comic Sans MS" panose="030F0702030302020204" pitchFamily="66" charset="0"/>
              </a:rPr>
              <a:t>Write two </a:t>
            </a:r>
            <a:r>
              <a:rPr lang="en-GB" sz="2400" dirty="0" smtClean="0">
                <a:latin typeface="Comic Sans MS" panose="030F0702030302020204" pitchFamily="66" charset="0"/>
              </a:rPr>
              <a:t>full sentences </a:t>
            </a:r>
            <a:r>
              <a:rPr lang="en-GB" sz="2400" dirty="0" smtClean="0">
                <a:latin typeface="Comic Sans MS" panose="030F0702030302020204" pitchFamily="66" charset="0"/>
              </a:rPr>
              <a:t>including </a:t>
            </a:r>
            <a:r>
              <a:rPr lang="en-GB" sz="2400" dirty="0" smtClean="0">
                <a:latin typeface="Comic Sans MS" panose="030F0702030302020204" pitchFamily="66" charset="0"/>
              </a:rPr>
              <a:t>pronouns.</a:t>
            </a:r>
            <a:endParaRPr lang="en-GB" sz="2400" dirty="0" smtClean="0">
              <a:latin typeface="Comic Sans MS" panose="030F0702030302020204" pitchFamily="66" charset="0"/>
            </a:endParaRPr>
          </a:p>
          <a:p>
            <a:r>
              <a:rPr lang="en-GB" sz="2400" u="sng" dirty="0" smtClean="0">
                <a:latin typeface="Comic Sans MS" panose="030F0702030302020204" pitchFamily="66" charset="0"/>
              </a:rPr>
              <a:t>Snorkelling: </a:t>
            </a:r>
            <a:r>
              <a:rPr lang="en-GB" sz="2400" dirty="0" smtClean="0">
                <a:latin typeface="Comic Sans MS" panose="030F0702030302020204" pitchFamily="66" charset="0"/>
              </a:rPr>
              <a:t>Write three </a:t>
            </a:r>
            <a:r>
              <a:rPr lang="en-GB" sz="2400" dirty="0" smtClean="0">
                <a:latin typeface="Comic Sans MS" panose="030F0702030302020204" pitchFamily="66" charset="0"/>
              </a:rPr>
              <a:t>full sentences </a:t>
            </a:r>
            <a:r>
              <a:rPr lang="en-GB" sz="2400" dirty="0" smtClean="0">
                <a:latin typeface="Comic Sans MS" panose="030F0702030302020204" pitchFamily="66" charset="0"/>
              </a:rPr>
              <a:t>including </a:t>
            </a:r>
            <a:r>
              <a:rPr lang="en-GB" sz="2400" dirty="0" smtClean="0">
                <a:latin typeface="Comic Sans MS" panose="030F0702030302020204" pitchFamily="66" charset="0"/>
              </a:rPr>
              <a:t>pronouns.</a:t>
            </a:r>
            <a:endParaRPr lang="en-GB" sz="2400" dirty="0" smtClean="0">
              <a:latin typeface="Comic Sans MS" panose="030F0702030302020204" pitchFamily="66" charset="0"/>
            </a:endParaRPr>
          </a:p>
          <a:p>
            <a:r>
              <a:rPr lang="en-GB" sz="2400" u="sng" dirty="0" smtClean="0">
                <a:latin typeface="Comic Sans MS" panose="030F0702030302020204" pitchFamily="66" charset="0"/>
              </a:rPr>
              <a:t>Diving</a:t>
            </a:r>
            <a:r>
              <a:rPr lang="en-GB" sz="2400" dirty="0" smtClean="0">
                <a:latin typeface="Comic Sans MS" panose="030F0702030302020204" pitchFamily="66" charset="0"/>
              </a:rPr>
              <a:t>: Write five </a:t>
            </a:r>
            <a:r>
              <a:rPr lang="en-GB" sz="2400" dirty="0" smtClean="0">
                <a:latin typeface="Comic Sans MS" panose="030F0702030302020204" pitchFamily="66" charset="0"/>
              </a:rPr>
              <a:t>full sentences </a:t>
            </a:r>
            <a:r>
              <a:rPr lang="en-GB" sz="2400" dirty="0" smtClean="0">
                <a:latin typeface="Comic Sans MS" panose="030F0702030302020204" pitchFamily="66" charset="0"/>
              </a:rPr>
              <a:t>including </a:t>
            </a:r>
            <a:r>
              <a:rPr lang="en-GB" sz="2400" dirty="0" smtClean="0">
                <a:latin typeface="Comic Sans MS" panose="030F0702030302020204" pitchFamily="66" charset="0"/>
              </a:rPr>
              <a:t>pronouns.</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Can you include any possessive pronouns in your sentences? Underline them</a:t>
            </a:r>
            <a:r>
              <a:rPr lang="en-GB" dirty="0" smtClean="0"/>
              <a:t>.</a:t>
            </a:r>
          </a:p>
          <a:p>
            <a:endParaRPr lang="en-GB" dirty="0"/>
          </a:p>
          <a:p>
            <a:endParaRPr lang="en-GB" dirty="0" smtClean="0"/>
          </a:p>
          <a:p>
            <a:r>
              <a:rPr lang="en-GB" dirty="0" smtClean="0"/>
              <a:t>Photo evidence for books</a:t>
            </a:r>
            <a:endParaRPr lang="en-GB" dirty="0"/>
          </a:p>
        </p:txBody>
      </p:sp>
      <p:sp>
        <p:nvSpPr>
          <p:cNvPr id="3" name="TextBox 2"/>
          <p:cNvSpPr txBox="1"/>
          <p:nvPr/>
        </p:nvSpPr>
        <p:spPr>
          <a:xfrm>
            <a:off x="4978400" y="944880"/>
            <a:ext cx="1728358" cy="584775"/>
          </a:xfrm>
          <a:prstGeom prst="rect">
            <a:avLst/>
          </a:prstGeom>
          <a:noFill/>
        </p:spPr>
        <p:txBody>
          <a:bodyPr wrap="none" rtlCol="0">
            <a:spAutoFit/>
          </a:bodyPr>
          <a:lstStyle/>
          <a:p>
            <a:r>
              <a:rPr lang="en-GB" sz="3200" dirty="0" smtClean="0">
                <a:latin typeface="Comic Sans MS" panose="030F0702030302020204" pitchFamily="66" charset="0"/>
              </a:rPr>
              <a:t>Activity</a:t>
            </a:r>
            <a:endParaRPr lang="en-GB" sz="3200" dirty="0">
              <a:latin typeface="Comic Sans MS" panose="030F0702030302020204" pitchFamily="66" charset="0"/>
            </a:endParaRPr>
          </a:p>
        </p:txBody>
      </p:sp>
    </p:spTree>
    <p:extLst>
      <p:ext uri="{BB962C8B-B14F-4D97-AF65-F5344CB8AC3E}">
        <p14:creationId xmlns:p14="http://schemas.microsoft.com/office/powerpoint/2010/main" val="1082121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321</Words>
  <Application>Microsoft Office PowerPoint</Application>
  <PresentationFormat>Widescreen</PresentationFormat>
  <Paragraphs>64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4</cp:revision>
  <dcterms:created xsi:type="dcterms:W3CDTF">2021-11-11T18:34:37Z</dcterms:created>
  <dcterms:modified xsi:type="dcterms:W3CDTF">2021-11-15T00:32:31Z</dcterms:modified>
</cp:coreProperties>
</file>