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sldIdLst>
    <p:sldId id="256" r:id="rId2"/>
    <p:sldId id="257" r:id="rId3"/>
    <p:sldId id="258" r:id="rId4"/>
    <p:sldId id="259" r:id="rId5"/>
    <p:sldId id="260" r:id="rId6"/>
    <p:sldId id="261" r:id="rId7"/>
    <p:sldId id="270" r:id="rId8"/>
    <p:sldId id="271" r:id="rId9"/>
    <p:sldId id="274" r:id="rId10"/>
    <p:sldId id="273" r:id="rId11"/>
    <p:sldId id="275" r:id="rId12"/>
    <p:sldId id="276" r:id="rId13"/>
    <p:sldId id="262" r:id="rId14"/>
    <p:sldId id="263" r:id="rId15"/>
    <p:sldId id="264" r:id="rId16"/>
    <p:sldId id="265" r:id="rId17"/>
    <p:sldId id="266" r:id="rId18"/>
    <p:sldId id="267" r:id="rId19"/>
    <p:sldId id="268"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74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1C3DC83-F5B8-469E-B34E-E8D7765F09E0}" type="datetimeFigureOut">
              <a:rPr lang="en-GB" smtClean="0"/>
              <a:t>06/05/2021</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48F74D9-D8D6-4232-841F-EDA71B0B47B4}" type="slidenum">
              <a:rPr lang="en-GB" smtClean="0"/>
              <a:t>‹#›</a:t>
            </a:fld>
            <a:endParaRPr lang="en-GB"/>
          </a:p>
        </p:txBody>
      </p:sp>
    </p:spTree>
    <p:extLst>
      <p:ext uri="{BB962C8B-B14F-4D97-AF65-F5344CB8AC3E}">
        <p14:creationId xmlns:p14="http://schemas.microsoft.com/office/powerpoint/2010/main" val="2021789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C3DC83-F5B8-469E-B34E-E8D7765F09E0}" type="datetimeFigureOut">
              <a:rPr lang="en-GB" smtClean="0"/>
              <a:t>06/05/2021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48F74D9-D8D6-4232-841F-EDA71B0B47B4}" type="slidenum">
              <a:rPr lang="en-GB" smtClean="0"/>
              <a:t>‹#›</a:t>
            </a:fld>
            <a:endParaRPr lang="en-GB"/>
          </a:p>
        </p:txBody>
      </p:sp>
    </p:spTree>
    <p:extLst>
      <p:ext uri="{BB962C8B-B14F-4D97-AF65-F5344CB8AC3E}">
        <p14:creationId xmlns:p14="http://schemas.microsoft.com/office/powerpoint/2010/main" val="345955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1C3DC83-F5B8-469E-B34E-E8D7765F09E0}" type="datetimeFigureOut">
              <a:rPr lang="en-GB" smtClean="0"/>
              <a:t>06/05/2021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48F74D9-D8D6-4232-841F-EDA71B0B47B4}" type="slidenum">
              <a:rPr lang="en-GB" smtClean="0"/>
              <a:t>‹#›</a:t>
            </a:fld>
            <a:endParaRPr lang="en-GB"/>
          </a:p>
        </p:txBody>
      </p:sp>
    </p:spTree>
    <p:extLst>
      <p:ext uri="{BB962C8B-B14F-4D97-AF65-F5344CB8AC3E}">
        <p14:creationId xmlns:p14="http://schemas.microsoft.com/office/powerpoint/2010/main" val="25902606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1C3DC83-F5B8-469E-B34E-E8D7765F09E0}" type="datetimeFigureOut">
              <a:rPr lang="en-GB" smtClean="0"/>
              <a:t>06/05/2021</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48F74D9-D8D6-4232-841F-EDA71B0B47B4}" type="slidenum">
              <a:rPr lang="en-GB" smtClean="0"/>
              <a:t>‹#›</a:t>
            </a:fld>
            <a:endParaRPr lang="en-GB"/>
          </a:p>
        </p:txBody>
      </p:sp>
    </p:spTree>
    <p:extLst>
      <p:ext uri="{BB962C8B-B14F-4D97-AF65-F5344CB8AC3E}">
        <p14:creationId xmlns:p14="http://schemas.microsoft.com/office/powerpoint/2010/main" val="7657645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1C3DC83-F5B8-469E-B34E-E8D7765F09E0}" type="datetimeFigureOut">
              <a:rPr lang="en-GB" smtClean="0"/>
              <a:t>06/05/2021</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48F74D9-D8D6-4232-841F-EDA71B0B47B4}" type="slidenum">
              <a:rPr lang="en-GB" smtClean="0"/>
              <a:t>‹#›</a:t>
            </a:fld>
            <a:endParaRPr lang="en-GB"/>
          </a:p>
        </p:txBody>
      </p:sp>
    </p:spTree>
    <p:extLst>
      <p:ext uri="{BB962C8B-B14F-4D97-AF65-F5344CB8AC3E}">
        <p14:creationId xmlns:p14="http://schemas.microsoft.com/office/powerpoint/2010/main" val="246659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1C3DC83-F5B8-469E-B34E-E8D7765F09E0}" type="datetimeFigureOut">
              <a:rPr lang="en-GB" smtClean="0"/>
              <a:t>06/05/2021</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48F74D9-D8D6-4232-841F-EDA71B0B47B4}" type="slidenum">
              <a:rPr lang="en-GB" smtClean="0"/>
              <a:t>‹#›</a:t>
            </a:fld>
            <a:endParaRPr lang="en-GB"/>
          </a:p>
        </p:txBody>
      </p:sp>
    </p:spTree>
    <p:extLst>
      <p:ext uri="{BB962C8B-B14F-4D97-AF65-F5344CB8AC3E}">
        <p14:creationId xmlns:p14="http://schemas.microsoft.com/office/powerpoint/2010/main" val="65178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C3DC83-F5B8-469E-B34E-E8D7765F09E0}" type="datetimeFigureOut">
              <a:rPr lang="en-GB" smtClean="0"/>
              <a:t>06/05/2021</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48F74D9-D8D6-4232-841F-EDA71B0B47B4}" type="slidenum">
              <a:rPr lang="en-GB" smtClean="0"/>
              <a:t>‹#›</a:t>
            </a:fld>
            <a:endParaRPr lang="en-GB"/>
          </a:p>
        </p:txBody>
      </p:sp>
    </p:spTree>
    <p:extLst>
      <p:ext uri="{BB962C8B-B14F-4D97-AF65-F5344CB8AC3E}">
        <p14:creationId xmlns:p14="http://schemas.microsoft.com/office/powerpoint/2010/main" val="4717541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1C3DC83-F5B8-469E-B34E-E8D7765F09E0}" type="datetimeFigureOut">
              <a:rPr lang="en-GB" smtClean="0"/>
              <a:t>06/05/2021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48F74D9-D8D6-4232-841F-EDA71B0B47B4}" type="slidenum">
              <a:rPr lang="en-GB" smtClean="0"/>
              <a:t>‹#›</a:t>
            </a:fld>
            <a:endParaRPr lang="en-GB"/>
          </a:p>
        </p:txBody>
      </p:sp>
    </p:spTree>
    <p:extLst>
      <p:ext uri="{BB962C8B-B14F-4D97-AF65-F5344CB8AC3E}">
        <p14:creationId xmlns:p14="http://schemas.microsoft.com/office/powerpoint/2010/main" val="14388911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1C3DC83-F5B8-469E-B34E-E8D7765F09E0}" type="datetimeFigureOut">
              <a:rPr lang="en-GB" smtClean="0"/>
              <a:t>06/05/2021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48F74D9-D8D6-4232-841F-EDA71B0B47B4}" type="slidenum">
              <a:rPr lang="en-GB" smtClean="0"/>
              <a:t>‹#›</a:t>
            </a:fld>
            <a:endParaRPr lang="en-GB"/>
          </a:p>
        </p:txBody>
      </p:sp>
    </p:spTree>
    <p:extLst>
      <p:ext uri="{BB962C8B-B14F-4D97-AF65-F5344CB8AC3E}">
        <p14:creationId xmlns:p14="http://schemas.microsoft.com/office/powerpoint/2010/main" val="24111796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1C3DC83-F5B8-469E-B34E-E8D7765F09E0}" type="datetimeFigureOut">
              <a:rPr lang="en-GB" smtClean="0"/>
              <a:t>06/05/2021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48F74D9-D8D6-4232-841F-EDA71B0B47B4}" type="slidenum">
              <a:rPr lang="en-GB" smtClean="0"/>
              <a:t>‹#›</a:t>
            </a:fld>
            <a:endParaRPr lang="en-GB"/>
          </a:p>
        </p:txBody>
      </p:sp>
    </p:spTree>
    <p:extLst>
      <p:ext uri="{BB962C8B-B14F-4D97-AF65-F5344CB8AC3E}">
        <p14:creationId xmlns:p14="http://schemas.microsoft.com/office/powerpoint/2010/main" val="31307978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1C3DC83-F5B8-469E-B34E-E8D7765F09E0}" type="datetimeFigureOut">
              <a:rPr lang="en-GB" smtClean="0"/>
              <a:t>06/05/2021</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48F74D9-D8D6-4232-841F-EDA71B0B47B4}"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1795135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91C3DC83-F5B8-469E-B34E-E8D7765F09E0}" type="datetimeFigureOut">
              <a:rPr lang="en-GB" smtClean="0"/>
              <a:t>06/05/2021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48F74D9-D8D6-4232-841F-EDA71B0B47B4}" type="slidenum">
              <a:rPr lang="en-GB" smtClean="0"/>
              <a:t>‹#›</a:t>
            </a:fld>
            <a:endParaRPr lang="en-GB"/>
          </a:p>
        </p:txBody>
      </p:sp>
    </p:spTree>
    <p:extLst>
      <p:ext uri="{BB962C8B-B14F-4D97-AF65-F5344CB8AC3E}">
        <p14:creationId xmlns:p14="http://schemas.microsoft.com/office/powerpoint/2010/main" val="37771807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91C3DC83-F5B8-469E-B34E-E8D7765F09E0}" type="datetimeFigureOut">
              <a:rPr lang="en-GB" smtClean="0"/>
              <a:t>06/05/2021</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48F74D9-D8D6-4232-841F-EDA71B0B47B4}"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1085040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91C3DC83-F5B8-469E-B34E-E8D7765F09E0}" type="datetimeFigureOut">
              <a:rPr lang="en-GB" smtClean="0"/>
              <a:t>06/05/2021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48F74D9-D8D6-4232-841F-EDA71B0B47B4}" type="slidenum">
              <a:rPr lang="en-GB" smtClean="0"/>
              <a:t>‹#›</a:t>
            </a:fld>
            <a:endParaRPr lang="en-GB"/>
          </a:p>
        </p:txBody>
      </p:sp>
    </p:spTree>
    <p:extLst>
      <p:ext uri="{BB962C8B-B14F-4D97-AF65-F5344CB8AC3E}">
        <p14:creationId xmlns:p14="http://schemas.microsoft.com/office/powerpoint/2010/main" val="6095653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C3DC83-F5B8-469E-B34E-E8D7765F09E0}" type="datetimeFigureOut">
              <a:rPr lang="en-GB" smtClean="0"/>
              <a:t>06/05/2021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48F74D9-D8D6-4232-841F-EDA71B0B47B4}" type="slidenum">
              <a:rPr lang="en-GB" smtClean="0"/>
              <a:t>‹#›</a:t>
            </a:fld>
            <a:endParaRPr lang="en-GB"/>
          </a:p>
        </p:txBody>
      </p:sp>
    </p:spTree>
    <p:extLst>
      <p:ext uri="{BB962C8B-B14F-4D97-AF65-F5344CB8AC3E}">
        <p14:creationId xmlns:p14="http://schemas.microsoft.com/office/powerpoint/2010/main" val="34564403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C3DC83-F5B8-469E-B34E-E8D7765F09E0}" type="datetimeFigureOut">
              <a:rPr lang="en-GB" smtClean="0"/>
              <a:t>06/05/2021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48F74D9-D8D6-4232-841F-EDA71B0B47B4}" type="slidenum">
              <a:rPr lang="en-GB" smtClean="0"/>
              <a:t>‹#›</a:t>
            </a:fld>
            <a:endParaRPr lang="en-GB"/>
          </a:p>
        </p:txBody>
      </p:sp>
    </p:spTree>
    <p:extLst>
      <p:ext uri="{BB962C8B-B14F-4D97-AF65-F5344CB8AC3E}">
        <p14:creationId xmlns:p14="http://schemas.microsoft.com/office/powerpoint/2010/main" val="3242967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91C3DC83-F5B8-469E-B34E-E8D7765F09E0}" type="datetimeFigureOut">
              <a:rPr lang="en-GB" smtClean="0"/>
              <a:t>06/05/2021</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48F74D9-D8D6-4232-841F-EDA71B0B47B4}" type="slidenum">
              <a:rPr lang="en-GB" smtClean="0"/>
              <a:t>‹#›</a:t>
            </a:fld>
            <a:endParaRPr lang="en-GB"/>
          </a:p>
        </p:txBody>
      </p:sp>
    </p:spTree>
    <p:extLst>
      <p:ext uri="{BB962C8B-B14F-4D97-AF65-F5344CB8AC3E}">
        <p14:creationId xmlns:p14="http://schemas.microsoft.com/office/powerpoint/2010/main" val="1168901016"/>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6DB70-034F-4AC1-94D3-9E0D580174AC}"/>
              </a:ext>
            </a:extLst>
          </p:cNvPr>
          <p:cNvSpPr>
            <a:spLocks noGrp="1"/>
          </p:cNvSpPr>
          <p:nvPr>
            <p:ph type="ctrTitle"/>
          </p:nvPr>
        </p:nvSpPr>
        <p:spPr/>
        <p:txBody>
          <a:bodyPr/>
          <a:lstStyle/>
          <a:p>
            <a:r>
              <a:rPr lang="en-GB" dirty="0">
                <a:latin typeface="Comic Sans MS" panose="030F0702030302020204" pitchFamily="66" charset="0"/>
              </a:rPr>
              <a:t>Tuesday 11</a:t>
            </a:r>
            <a:r>
              <a:rPr lang="en-GB" baseline="30000" dirty="0">
                <a:latin typeface="Comic Sans MS" panose="030F0702030302020204" pitchFamily="66" charset="0"/>
              </a:rPr>
              <a:t>th</a:t>
            </a:r>
            <a:r>
              <a:rPr lang="en-GB" dirty="0">
                <a:latin typeface="Comic Sans MS" panose="030F0702030302020204" pitchFamily="66" charset="0"/>
              </a:rPr>
              <a:t> May 2021</a:t>
            </a:r>
          </a:p>
        </p:txBody>
      </p:sp>
      <p:sp>
        <p:nvSpPr>
          <p:cNvPr id="3" name="Subtitle 2">
            <a:extLst>
              <a:ext uri="{FF2B5EF4-FFF2-40B4-BE49-F238E27FC236}">
                <a16:creationId xmlns:a16="http://schemas.microsoft.com/office/drawing/2014/main" id="{30159752-B3C9-487F-9484-9DA28E7D8EDE}"/>
              </a:ext>
            </a:extLst>
          </p:cNvPr>
          <p:cNvSpPr>
            <a:spLocks noGrp="1"/>
          </p:cNvSpPr>
          <p:nvPr>
            <p:ph type="subTitle" idx="1"/>
          </p:nvPr>
        </p:nvSpPr>
        <p:spPr>
          <a:xfrm>
            <a:off x="2589213" y="4777379"/>
            <a:ext cx="8915399" cy="1971291"/>
          </a:xfrm>
        </p:spPr>
        <p:txBody>
          <a:bodyPr>
            <a:normAutofit/>
          </a:bodyPr>
          <a:lstStyle/>
          <a:p>
            <a:r>
              <a:rPr lang="en-GB" sz="2200" dirty="0">
                <a:latin typeface="Comic Sans MS" panose="030F0702030302020204" pitchFamily="66" charset="0"/>
              </a:rPr>
              <a:t>LO: to understand beliefs</a:t>
            </a:r>
          </a:p>
          <a:p>
            <a:r>
              <a:rPr lang="en-GB" sz="2200" dirty="0">
                <a:latin typeface="Comic Sans MS" panose="030F0702030302020204" pitchFamily="66" charset="0"/>
              </a:rPr>
              <a:t>To understand practices and lifestyles</a:t>
            </a:r>
          </a:p>
          <a:p>
            <a:r>
              <a:rPr lang="en-GB" sz="2200" dirty="0">
                <a:latin typeface="Comic Sans MS" panose="030F0702030302020204" pitchFamily="66" charset="0"/>
              </a:rPr>
              <a:t>To understand values</a:t>
            </a:r>
          </a:p>
          <a:p>
            <a:r>
              <a:rPr lang="en-GB" sz="2200" dirty="0">
                <a:latin typeface="Comic Sans MS" panose="030F0702030302020204" pitchFamily="66" charset="0"/>
              </a:rPr>
              <a:t>C: Buddhism</a:t>
            </a:r>
          </a:p>
        </p:txBody>
      </p:sp>
    </p:spTree>
    <p:extLst>
      <p:ext uri="{BB962C8B-B14F-4D97-AF65-F5344CB8AC3E}">
        <p14:creationId xmlns:p14="http://schemas.microsoft.com/office/powerpoint/2010/main" val="21884286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242AD-9EA6-4C51-B3C0-39C58F8B2602}"/>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213CA3C6-1351-470F-9A59-898C423C3950}"/>
              </a:ext>
            </a:extLst>
          </p:cNvPr>
          <p:cNvSpPr>
            <a:spLocks noGrp="1"/>
          </p:cNvSpPr>
          <p:nvPr>
            <p:ph idx="1"/>
          </p:nvPr>
        </p:nvSpPr>
        <p:spPr>
          <a:xfrm>
            <a:off x="2589212" y="3230216"/>
            <a:ext cx="8915400" cy="2681005"/>
          </a:xfrm>
        </p:spPr>
        <p:txBody>
          <a:bodyPr>
            <a:normAutofit/>
          </a:bodyPr>
          <a:lstStyle/>
          <a:p>
            <a:r>
              <a:rPr lang="en-GB" sz="2400" dirty="0">
                <a:latin typeface="Comic Sans MS" panose="030F0702030302020204" pitchFamily="66" charset="0"/>
              </a:rPr>
              <a:t>What is suffering?</a:t>
            </a:r>
          </a:p>
          <a:p>
            <a:r>
              <a:rPr lang="en-GB" sz="2400" dirty="0">
                <a:latin typeface="Comic Sans MS" panose="030F0702030302020204" pitchFamily="66" charset="0"/>
              </a:rPr>
              <a:t>What is selfishness? </a:t>
            </a:r>
          </a:p>
        </p:txBody>
      </p:sp>
      <p:pic>
        <p:nvPicPr>
          <p:cNvPr id="1028" name="Picture 4" descr="Clipart Panda - Free Clipart Images">
            <a:extLst>
              <a:ext uri="{FF2B5EF4-FFF2-40B4-BE49-F238E27FC236}">
                <a16:creationId xmlns:a16="http://schemas.microsoft.com/office/drawing/2014/main" id="{000F26B4-EF72-4492-AD6F-49437765A73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573802" y="2504661"/>
            <a:ext cx="3619786" cy="4193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56157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1F41C7-004E-4F4D-9FFF-9606213892FC}"/>
              </a:ext>
            </a:extLst>
          </p:cNvPr>
          <p:cNvSpPr>
            <a:spLocks noGrp="1"/>
          </p:cNvSpPr>
          <p:nvPr>
            <p:ph idx="1"/>
          </p:nvPr>
        </p:nvSpPr>
        <p:spPr>
          <a:xfrm>
            <a:off x="2638908" y="642731"/>
            <a:ext cx="8915400" cy="3777622"/>
          </a:xfrm>
        </p:spPr>
        <p:txBody>
          <a:bodyPr>
            <a:normAutofit/>
          </a:bodyPr>
          <a:lstStyle/>
          <a:p>
            <a:r>
              <a:rPr lang="en-GB" sz="2400" b="1" dirty="0">
                <a:latin typeface="Comic Sans MS" panose="030F0702030302020204" pitchFamily="66" charset="0"/>
              </a:rPr>
              <a:t>Suffering</a:t>
            </a:r>
            <a:r>
              <a:rPr lang="en-GB" sz="2400" dirty="0">
                <a:latin typeface="Comic Sans MS" panose="030F0702030302020204" pitchFamily="66" charset="0"/>
              </a:rPr>
              <a:t>: the state of undergoing pain, distress, or hardship.</a:t>
            </a:r>
          </a:p>
          <a:p>
            <a:r>
              <a:rPr lang="en-GB" sz="2400" b="1" dirty="0">
                <a:latin typeface="Comic Sans MS" panose="030F0702030302020204" pitchFamily="66" charset="0"/>
              </a:rPr>
              <a:t>Selfishness</a:t>
            </a:r>
            <a:r>
              <a:rPr lang="en-GB" sz="2400" dirty="0">
                <a:latin typeface="Comic Sans MS" panose="030F0702030302020204" pitchFamily="66" charset="0"/>
              </a:rPr>
              <a:t>: placing concern with oneself or one's own interests above the well-being or interests of others. </a:t>
            </a:r>
          </a:p>
          <a:p>
            <a:endParaRPr lang="en-GB" sz="2400" dirty="0">
              <a:latin typeface="Comic Sans MS" panose="030F0702030302020204" pitchFamily="66" charset="0"/>
            </a:endParaRPr>
          </a:p>
          <a:p>
            <a:r>
              <a:rPr lang="en-GB" sz="2400" dirty="0">
                <a:latin typeface="Comic Sans MS" panose="030F0702030302020204" pitchFamily="66" charset="0"/>
              </a:rPr>
              <a:t>Buddhists believe that there is suffering in this world and that suffering is caused by greed and selfishness. </a:t>
            </a:r>
          </a:p>
        </p:txBody>
      </p:sp>
      <p:pic>
        <p:nvPicPr>
          <p:cNvPr id="2050" name="Picture 2" descr="How Do Highly Sensitive People Cope With the World's Suffering? | Gaia">
            <a:extLst>
              <a:ext uri="{FF2B5EF4-FFF2-40B4-BE49-F238E27FC236}">
                <a16:creationId xmlns:a16="http://schemas.microsoft.com/office/drawing/2014/main" id="{291B60BE-23D3-4DCF-8235-3D46078D7A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75954" y="3743908"/>
            <a:ext cx="5377138" cy="3024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21484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B20B4F-0E45-4FE0-A888-6E58C5E2A23C}"/>
              </a:ext>
            </a:extLst>
          </p:cNvPr>
          <p:cNvSpPr>
            <a:spLocks noGrp="1"/>
          </p:cNvSpPr>
          <p:nvPr>
            <p:ph idx="1"/>
          </p:nvPr>
        </p:nvSpPr>
        <p:spPr>
          <a:xfrm>
            <a:off x="2519639" y="598908"/>
            <a:ext cx="8915400" cy="2830092"/>
          </a:xfrm>
        </p:spPr>
        <p:txBody>
          <a:bodyPr>
            <a:normAutofit/>
          </a:bodyPr>
          <a:lstStyle/>
          <a:p>
            <a:r>
              <a:rPr lang="en-GB" sz="2400" dirty="0">
                <a:latin typeface="Comic Sans MS" panose="030F0702030302020204" pitchFamily="66" charset="0"/>
              </a:rPr>
              <a:t>How might someone be greedy?</a:t>
            </a:r>
          </a:p>
          <a:p>
            <a:endParaRPr lang="en-GB" sz="2400" dirty="0">
              <a:latin typeface="Comic Sans MS" panose="030F0702030302020204" pitchFamily="66" charset="0"/>
            </a:endParaRPr>
          </a:p>
          <a:p>
            <a:r>
              <a:rPr lang="en-GB" sz="2400" dirty="0">
                <a:latin typeface="Comic Sans MS" panose="030F0702030302020204" pitchFamily="66" charset="0"/>
              </a:rPr>
              <a:t>In groups, think about ways that being greedy might cause yourselves or somebody else to suffer. </a:t>
            </a:r>
          </a:p>
        </p:txBody>
      </p:sp>
      <p:pic>
        <p:nvPicPr>
          <p:cNvPr id="5" name="Picture 4" descr="Clipart Panda - Free Clipart Images">
            <a:extLst>
              <a:ext uri="{FF2B5EF4-FFF2-40B4-BE49-F238E27FC236}">
                <a16:creationId xmlns:a16="http://schemas.microsoft.com/office/drawing/2014/main" id="{3BE22752-CFC7-4F81-BFB3-3931FA7ADF1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573802" y="2504661"/>
            <a:ext cx="3619786" cy="4193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49103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5C4DD5-671C-481F-BE20-8B9AA52E1BC3}"/>
              </a:ext>
            </a:extLst>
          </p:cNvPr>
          <p:cNvSpPr>
            <a:spLocks noGrp="1"/>
          </p:cNvSpPr>
          <p:nvPr>
            <p:ph idx="1"/>
          </p:nvPr>
        </p:nvSpPr>
        <p:spPr>
          <a:xfrm>
            <a:off x="2569333" y="695738"/>
            <a:ext cx="8915400" cy="3088509"/>
          </a:xfrm>
        </p:spPr>
        <p:txBody>
          <a:bodyPr>
            <a:normAutofit/>
          </a:bodyPr>
          <a:lstStyle/>
          <a:p>
            <a:r>
              <a:rPr lang="en-GB" sz="2400" dirty="0">
                <a:latin typeface="Comic Sans MS" panose="030F0702030302020204" pitchFamily="66" charset="0"/>
              </a:rPr>
              <a:t>How might somebody be selfish?</a:t>
            </a:r>
          </a:p>
          <a:p>
            <a:endParaRPr lang="en-GB" sz="2400" dirty="0">
              <a:latin typeface="Comic Sans MS" panose="030F0702030302020204" pitchFamily="66" charset="0"/>
            </a:endParaRPr>
          </a:p>
          <a:p>
            <a:r>
              <a:rPr lang="en-GB" sz="2400" dirty="0">
                <a:latin typeface="Comic Sans MS" panose="030F0702030302020204" pitchFamily="66" charset="0"/>
              </a:rPr>
              <a:t>How might this cause suffering to yourselves and others? </a:t>
            </a:r>
          </a:p>
        </p:txBody>
      </p:sp>
      <p:pic>
        <p:nvPicPr>
          <p:cNvPr id="5" name="Picture 4" descr="Clipart Panda - Free Clipart Images">
            <a:extLst>
              <a:ext uri="{FF2B5EF4-FFF2-40B4-BE49-F238E27FC236}">
                <a16:creationId xmlns:a16="http://schemas.microsoft.com/office/drawing/2014/main" id="{15AD5840-2069-41D3-AD0B-914258FE44F6}"/>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573802" y="2504661"/>
            <a:ext cx="3619786" cy="4193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77486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BB41A-ED01-4992-82AD-1DA6392D6ACE}"/>
              </a:ext>
            </a:extLst>
          </p:cNvPr>
          <p:cNvSpPr>
            <a:spLocks noGrp="1"/>
          </p:cNvSpPr>
          <p:nvPr>
            <p:ph type="title"/>
          </p:nvPr>
        </p:nvSpPr>
        <p:spPr/>
        <p:txBody>
          <a:bodyPr/>
          <a:lstStyle/>
          <a:p>
            <a:pPr algn="ctr"/>
            <a:r>
              <a:rPr lang="en-GB" dirty="0">
                <a:latin typeface="Comic Sans MS" panose="030F0702030302020204" pitchFamily="66" charset="0"/>
              </a:rPr>
              <a:t>What did the Buddha teach about not being greedy or selfish?</a:t>
            </a:r>
          </a:p>
        </p:txBody>
      </p:sp>
      <p:pic>
        <p:nvPicPr>
          <p:cNvPr id="3074" name="Picture 2" descr="Brain thinking clipart clipartfox 2 ">
            <a:extLst>
              <a:ext uri="{FF2B5EF4-FFF2-40B4-BE49-F238E27FC236}">
                <a16:creationId xmlns:a16="http://schemas.microsoft.com/office/drawing/2014/main" id="{E7006FDE-1A72-47C5-8EB3-F6A5085563E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768881" y="2717938"/>
            <a:ext cx="4029075" cy="386715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a:extLst>
              <a:ext uri="{FF2B5EF4-FFF2-40B4-BE49-F238E27FC236}">
                <a16:creationId xmlns:a16="http://schemas.microsoft.com/office/drawing/2014/main" id="{4BC894E7-50A7-4BBB-9531-C664A8ADA8A8}"/>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9961916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AA93A-4DC1-4E11-8499-D688B58FFE37}"/>
              </a:ext>
            </a:extLst>
          </p:cNvPr>
          <p:cNvSpPr>
            <a:spLocks noGrp="1"/>
          </p:cNvSpPr>
          <p:nvPr>
            <p:ph type="title"/>
          </p:nvPr>
        </p:nvSpPr>
        <p:spPr>
          <a:xfrm>
            <a:off x="2592925" y="713562"/>
            <a:ext cx="8911687" cy="1280890"/>
          </a:xfrm>
        </p:spPr>
        <p:txBody>
          <a:bodyPr/>
          <a:lstStyle/>
          <a:p>
            <a:r>
              <a:rPr lang="en-GB" dirty="0">
                <a:latin typeface="Comic Sans MS" panose="030F0702030302020204" pitchFamily="66" charset="0"/>
              </a:rPr>
              <a:t>The Golden Plate</a:t>
            </a:r>
          </a:p>
        </p:txBody>
      </p:sp>
      <p:sp>
        <p:nvSpPr>
          <p:cNvPr id="3" name="Content Placeholder 2">
            <a:extLst>
              <a:ext uri="{FF2B5EF4-FFF2-40B4-BE49-F238E27FC236}">
                <a16:creationId xmlns:a16="http://schemas.microsoft.com/office/drawing/2014/main" id="{8EE29BB9-D9ED-4A97-889A-CA8145C60C39}"/>
              </a:ext>
            </a:extLst>
          </p:cNvPr>
          <p:cNvSpPr>
            <a:spLocks noGrp="1"/>
          </p:cNvSpPr>
          <p:nvPr>
            <p:ph idx="1"/>
          </p:nvPr>
        </p:nvSpPr>
        <p:spPr>
          <a:xfrm>
            <a:off x="2589212" y="2345635"/>
            <a:ext cx="8915400" cy="4154556"/>
          </a:xfrm>
        </p:spPr>
        <p:txBody>
          <a:bodyPr>
            <a:normAutofit/>
          </a:bodyPr>
          <a:lstStyle/>
          <a:p>
            <a:r>
              <a:rPr lang="en-GB" sz="2200" dirty="0">
                <a:latin typeface="Comic Sans MS" panose="030F0702030302020204" pitchFamily="66" charset="0"/>
              </a:rPr>
              <a:t>Once upon a time in a place called Seri, there were two salesmen of pots and pans and handmade trinkets. They agreed to divide the town between them. They also said that after one had gone through his area, it was all right for the other to try and sell where the first had already been.</a:t>
            </a:r>
          </a:p>
          <a:p>
            <a:r>
              <a:rPr lang="en-GB" sz="2200" dirty="0">
                <a:latin typeface="Comic Sans MS" panose="030F0702030302020204" pitchFamily="66" charset="0"/>
              </a:rPr>
              <a:t>One day, while one of them was coming down a street, a poor little girl saw him and asked her grandmother to buy her a bracelet. The old grandmother replied, "How can we poor people buy bracelets?" The little girl said, "Since we don't have any money, we can give our black sooty old plate." The old woman agreed to give it a try, so she invited the dealer inside.</a:t>
            </a:r>
          </a:p>
        </p:txBody>
      </p:sp>
      <p:pic>
        <p:nvPicPr>
          <p:cNvPr id="6146" name="Picture 2" descr="Buddhist Tales: Vol. 1 - The Golden Plate">
            <a:extLst>
              <a:ext uri="{FF2B5EF4-FFF2-40B4-BE49-F238E27FC236}">
                <a16:creationId xmlns:a16="http://schemas.microsoft.com/office/drawing/2014/main" id="{8EDF0D16-E544-4846-9EB3-01534E9CD7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91191" y="0"/>
            <a:ext cx="2200808" cy="2484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03993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D1B7A-D746-44F8-81BB-89F4F237993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868D958-DD06-4DAB-8A47-BB8E9C8D9A88}"/>
              </a:ext>
            </a:extLst>
          </p:cNvPr>
          <p:cNvSpPr>
            <a:spLocks noGrp="1"/>
          </p:cNvSpPr>
          <p:nvPr>
            <p:ph idx="1"/>
          </p:nvPr>
        </p:nvSpPr>
        <p:spPr>
          <a:xfrm>
            <a:off x="2589212" y="2014331"/>
            <a:ext cx="8915400" cy="4356652"/>
          </a:xfrm>
        </p:spPr>
        <p:txBody>
          <a:bodyPr>
            <a:noAutofit/>
          </a:bodyPr>
          <a:lstStyle/>
          <a:p>
            <a:r>
              <a:rPr lang="en-GB" sz="2200" dirty="0">
                <a:latin typeface="Comic Sans MS" panose="030F0702030302020204" pitchFamily="66" charset="0"/>
              </a:rPr>
              <a:t>The salesman saw that these people were very poor and innocent, so he didn't want to waste his time with them. Even though the old woman pleaded with him, he said he had no bracelet that she could afford to buy. Then she asked, "We have an old plate that is useless to us, can we trade it for a bracelet?" The man took it and, while examining it, happened to scratch the bottom of it. To his surprise, he saw that underneath the black soot, it was a golden plate! But he didn't let on that he had noticed it. Instead he decided to deceive these poor people so he could get the plate for next to nothing. He said, "This is not worth even one bracelet. There's no value in this. I don't want it!" He left, thinking he would return later when they would accept even less for the plate.</a:t>
            </a:r>
          </a:p>
        </p:txBody>
      </p:sp>
      <p:pic>
        <p:nvPicPr>
          <p:cNvPr id="7170" name="Picture 2" descr="Plate Bowl Tray Buddhism Alloy, Copper worship for the plate material,  glass, gold, material png | PNGWing">
            <a:extLst>
              <a:ext uri="{FF2B5EF4-FFF2-40B4-BE49-F238E27FC236}">
                <a16:creationId xmlns:a16="http://schemas.microsoft.com/office/drawing/2014/main" id="{58B68D69-6895-4F9F-9315-E053CE8B0ED2}"/>
              </a:ext>
            </a:extLst>
          </p:cNvPr>
          <p:cNvPicPr>
            <a:picLocks noChangeAspect="1" noChangeArrowheads="1"/>
          </p:cNvPicPr>
          <p:nvPr/>
        </p:nvPicPr>
        <p:blipFill rotWithShape="1">
          <a:blip r:embed="rId2">
            <a:clrChange>
              <a:clrFrom>
                <a:srgbClr val="E6E6E6"/>
              </a:clrFrom>
              <a:clrTo>
                <a:srgbClr val="E6E6E6">
                  <a:alpha val="0"/>
                </a:srgbClr>
              </a:clrTo>
            </a:clrChange>
            <a:extLst>
              <a:ext uri="{28A0092B-C50C-407E-A947-70E740481C1C}">
                <a14:useLocalDpi xmlns:a14="http://schemas.microsoft.com/office/drawing/2010/main" val="0"/>
              </a:ext>
            </a:extLst>
          </a:blip>
          <a:srcRect l="14932" t="8137" r="16025"/>
          <a:stretch/>
        </p:blipFill>
        <p:spPr bwMode="auto">
          <a:xfrm>
            <a:off x="9253330" y="0"/>
            <a:ext cx="2938670" cy="2027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3680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C03D2-FCDA-4282-94E1-67DFFBBE14E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9E5EDFE-2286-4974-886A-2316EB2E99C4}"/>
              </a:ext>
            </a:extLst>
          </p:cNvPr>
          <p:cNvSpPr>
            <a:spLocks noGrp="1"/>
          </p:cNvSpPr>
          <p:nvPr>
            <p:ph idx="1"/>
          </p:nvPr>
        </p:nvSpPr>
        <p:spPr>
          <a:xfrm>
            <a:off x="2589212" y="2529110"/>
            <a:ext cx="8915400" cy="3777622"/>
          </a:xfrm>
        </p:spPr>
        <p:txBody>
          <a:bodyPr>
            <a:noAutofit/>
          </a:bodyPr>
          <a:lstStyle/>
          <a:p>
            <a:r>
              <a:rPr lang="en-GB" sz="2200" dirty="0">
                <a:latin typeface="Comic Sans MS" panose="030F0702030302020204" pitchFamily="66" charset="0"/>
              </a:rPr>
              <a:t>Meanwhile the other salesman, after finishing in his part of town, followed after the first as they had agreed. He ended up at the same house. Again the poor little girl begged her grandmother to trade the old plate for a bracelet. The woman saw that this was a nice tender looking merchant and thought, "He's a good man, not like the rough-talking first salesman." So she invited him in and offered to trade the same black sooty old plate for one bracelet. When he examined it, he too saw that it was pure gold under the grime. He said to the old woman, "All my goods and all my money together are not worth as much as this rich golden plate!"</a:t>
            </a:r>
          </a:p>
          <a:p>
            <a:endParaRPr lang="en-GB" sz="2200" dirty="0"/>
          </a:p>
        </p:txBody>
      </p:sp>
      <p:pic>
        <p:nvPicPr>
          <p:cNvPr id="4" name="Picture 2" descr="Buddhist Tales: Vol. 1 - The Golden Plate">
            <a:extLst>
              <a:ext uri="{FF2B5EF4-FFF2-40B4-BE49-F238E27FC236}">
                <a16:creationId xmlns:a16="http://schemas.microsoft.com/office/drawing/2014/main" id="{D7E5A1B7-6E0E-4D34-8C5D-9DC1F95D0E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91191" y="0"/>
            <a:ext cx="2200808" cy="2484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8465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4918A-8BC0-4086-A7C3-400F7E06792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087EAA1-80CB-42EB-942A-E437F725A484}"/>
              </a:ext>
            </a:extLst>
          </p:cNvPr>
          <p:cNvSpPr>
            <a:spLocks noGrp="1"/>
          </p:cNvSpPr>
          <p:nvPr>
            <p:ph idx="1"/>
          </p:nvPr>
        </p:nvSpPr>
        <p:spPr/>
        <p:txBody>
          <a:bodyPr>
            <a:normAutofit/>
          </a:bodyPr>
          <a:lstStyle/>
          <a:p>
            <a:r>
              <a:rPr lang="en-GB" sz="2400" dirty="0">
                <a:latin typeface="Comic Sans MS" panose="030F0702030302020204" pitchFamily="66" charset="0"/>
              </a:rPr>
              <a:t>Of course the woman was shocked at this discovery, but now she knew that he was indeed a good and honest fellow. So she said she would be glad to accept whatever he could trade for it. The salesman said, "I'll give you all my pots and pans and trinkets, plus all my money, if you will let me keep just eight coins and my balancing scale, with its cover to put the golden plate in." They made the trade. He went down to the river, where he paid the eight coins to the ferry man to take him across.</a:t>
            </a:r>
          </a:p>
          <a:p>
            <a:endParaRPr lang="en-GB" sz="2400" dirty="0"/>
          </a:p>
        </p:txBody>
      </p:sp>
      <p:pic>
        <p:nvPicPr>
          <p:cNvPr id="4" name="Picture 2" descr="Plate Bowl Tray Buddhism Alloy, Copper worship for the plate material,  glass, gold, material png | PNGWing">
            <a:extLst>
              <a:ext uri="{FF2B5EF4-FFF2-40B4-BE49-F238E27FC236}">
                <a16:creationId xmlns:a16="http://schemas.microsoft.com/office/drawing/2014/main" id="{8D01A4E0-03C1-4550-B56E-5D41FF797E56}"/>
              </a:ext>
            </a:extLst>
          </p:cNvPr>
          <p:cNvPicPr>
            <a:picLocks noChangeAspect="1" noChangeArrowheads="1"/>
          </p:cNvPicPr>
          <p:nvPr/>
        </p:nvPicPr>
        <p:blipFill rotWithShape="1">
          <a:blip r:embed="rId2">
            <a:clrChange>
              <a:clrFrom>
                <a:srgbClr val="E6E6E6"/>
              </a:clrFrom>
              <a:clrTo>
                <a:srgbClr val="E6E6E6">
                  <a:alpha val="0"/>
                </a:srgbClr>
              </a:clrTo>
            </a:clrChange>
            <a:extLst>
              <a:ext uri="{28A0092B-C50C-407E-A947-70E740481C1C}">
                <a14:useLocalDpi xmlns:a14="http://schemas.microsoft.com/office/drawing/2010/main" val="0"/>
              </a:ext>
            </a:extLst>
          </a:blip>
          <a:srcRect l="14932" t="8137" r="16025"/>
          <a:stretch/>
        </p:blipFill>
        <p:spPr bwMode="auto">
          <a:xfrm>
            <a:off x="9253330" y="0"/>
            <a:ext cx="2938670" cy="2027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90682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18B57-2645-42C0-A270-A9434237FAB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A13E588-C4E7-4E63-B7AD-BC8A061F975B}"/>
              </a:ext>
            </a:extLst>
          </p:cNvPr>
          <p:cNvSpPr>
            <a:spLocks noGrp="1"/>
          </p:cNvSpPr>
          <p:nvPr>
            <p:ph idx="1"/>
          </p:nvPr>
        </p:nvSpPr>
        <p:spPr>
          <a:xfrm>
            <a:off x="2589212" y="2214416"/>
            <a:ext cx="8915400" cy="4006222"/>
          </a:xfrm>
        </p:spPr>
        <p:txBody>
          <a:bodyPr>
            <a:noAutofit/>
          </a:bodyPr>
          <a:lstStyle/>
          <a:p>
            <a:r>
              <a:rPr lang="en-GB" sz="2200" dirty="0">
                <a:latin typeface="Comic Sans MS" panose="030F0702030302020204" pitchFamily="66" charset="0"/>
              </a:rPr>
              <a:t>By then the greedy salesman had returned, already adding up huge imaginary profits in his head. When he met the little girl and her grandmother again, he said he had changed his mind and was willing to offer a few cents, but not one of his bracelets, for the useless black sooty old plate. The old woman then calmly told him of the trade she had just made with the honest salesman, and said, "Sir, you lied to us."</a:t>
            </a:r>
          </a:p>
          <a:p>
            <a:r>
              <a:rPr lang="en-GB" sz="2200" dirty="0">
                <a:latin typeface="Comic Sans MS" panose="030F0702030302020204" pitchFamily="66" charset="0"/>
              </a:rPr>
              <a:t>The greedy salesman was not ashamed of his lies, but he was saddened as he thought, "I've lost the golden plate that must be worth a hundred thousand." So he asked the woman, "Which way did he go?" She told him the direction. He left all his things right there at her door and ran down to the river, thinking, "He robbed me! He robbed me! He won't make a fool out of me!"</a:t>
            </a:r>
          </a:p>
          <a:p>
            <a:pPr marL="0" indent="0">
              <a:buNone/>
            </a:pPr>
            <a:endParaRPr lang="en-GB" sz="2200" dirty="0">
              <a:latin typeface="Comic Sans MS" panose="030F0702030302020204" pitchFamily="66" charset="0"/>
            </a:endParaRPr>
          </a:p>
        </p:txBody>
      </p:sp>
      <p:pic>
        <p:nvPicPr>
          <p:cNvPr id="4" name="Picture 2" descr="Buddhist Tales: Vol. 1 - The Golden Plate">
            <a:extLst>
              <a:ext uri="{FF2B5EF4-FFF2-40B4-BE49-F238E27FC236}">
                <a16:creationId xmlns:a16="http://schemas.microsoft.com/office/drawing/2014/main" id="{A0E138C6-A7FE-4F3A-B5C0-94408E61ED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30659" y="1"/>
            <a:ext cx="1961340" cy="2214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8382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B1AEB-3A84-4F2D-B2B8-72C2491A7F2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21E986C-13CF-4B41-9E8A-07900BA17E6B}"/>
              </a:ext>
            </a:extLst>
          </p:cNvPr>
          <p:cNvSpPr>
            <a:spLocks noGrp="1"/>
          </p:cNvSpPr>
          <p:nvPr>
            <p:ph idx="1"/>
          </p:nvPr>
        </p:nvSpPr>
        <p:spPr/>
        <p:txBody>
          <a:bodyPr>
            <a:normAutofit/>
          </a:bodyPr>
          <a:lstStyle/>
          <a:p>
            <a:r>
              <a:rPr lang="en-GB" sz="2200" dirty="0">
                <a:latin typeface="Comic Sans MS" panose="030F0702030302020204" pitchFamily="66" charset="0"/>
              </a:rPr>
              <a:t>From the riverside he saw the honest salesman still crossing over on the ferry boat. He shouted to the ferry man, "Come back!" But the good merchant told him to keep on going to the other side, and that's what he did.</a:t>
            </a:r>
          </a:p>
          <a:p>
            <a:r>
              <a:rPr lang="en-GB" sz="2200" dirty="0">
                <a:latin typeface="Comic Sans MS" panose="030F0702030302020204" pitchFamily="66" charset="0"/>
              </a:rPr>
              <a:t>Seeing that he could do nothing, the greedy salesman exploded with rage. He jumped up and down, beating his chest. He became so filled with hatred towards the honest man, who had won the golden plate, that he made himself cough up blood. He had a heart attack and died on the spot!</a:t>
            </a:r>
          </a:p>
          <a:p>
            <a:endParaRPr lang="en-GB" sz="2200" dirty="0">
              <a:latin typeface="Comic Sans MS" panose="030F0702030302020204" pitchFamily="66" charset="0"/>
            </a:endParaRPr>
          </a:p>
        </p:txBody>
      </p:sp>
      <p:pic>
        <p:nvPicPr>
          <p:cNvPr id="4" name="Picture 2" descr="Plate Bowl Tray Buddhism Alloy, Copper worship for the plate material,  glass, gold, material png | PNGWing">
            <a:extLst>
              <a:ext uri="{FF2B5EF4-FFF2-40B4-BE49-F238E27FC236}">
                <a16:creationId xmlns:a16="http://schemas.microsoft.com/office/drawing/2014/main" id="{CAB97431-3A25-4B65-8495-12A2DC166F3A}"/>
              </a:ext>
            </a:extLst>
          </p:cNvPr>
          <p:cNvPicPr>
            <a:picLocks noChangeAspect="1" noChangeArrowheads="1"/>
          </p:cNvPicPr>
          <p:nvPr/>
        </p:nvPicPr>
        <p:blipFill rotWithShape="1">
          <a:blip r:embed="rId2">
            <a:clrChange>
              <a:clrFrom>
                <a:srgbClr val="E6E6E6"/>
              </a:clrFrom>
              <a:clrTo>
                <a:srgbClr val="E6E6E6">
                  <a:alpha val="0"/>
                </a:srgbClr>
              </a:clrTo>
            </a:clrChange>
            <a:extLst>
              <a:ext uri="{28A0092B-C50C-407E-A947-70E740481C1C}">
                <a14:useLocalDpi xmlns:a14="http://schemas.microsoft.com/office/drawing/2010/main" val="0"/>
              </a:ext>
            </a:extLst>
          </a:blip>
          <a:srcRect l="14932" t="8137" r="16025"/>
          <a:stretch/>
        </p:blipFill>
        <p:spPr bwMode="auto">
          <a:xfrm>
            <a:off x="9253330" y="0"/>
            <a:ext cx="2938670" cy="2027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02662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8350A-CD52-47F2-8716-7B12FDFFE86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B498399-A5CC-408A-84BE-8BE1FF96C113}"/>
              </a:ext>
            </a:extLst>
          </p:cNvPr>
          <p:cNvSpPr>
            <a:spLocks noGrp="1"/>
          </p:cNvSpPr>
          <p:nvPr>
            <p:ph idx="1"/>
          </p:nvPr>
        </p:nvSpPr>
        <p:spPr/>
        <p:txBody>
          <a:bodyPr>
            <a:normAutofit/>
          </a:bodyPr>
          <a:lstStyle/>
          <a:p>
            <a:r>
              <a:rPr lang="en-GB" sz="2400" dirty="0">
                <a:latin typeface="Comic Sans MS" panose="030F0702030302020204" pitchFamily="66" charset="0"/>
              </a:rPr>
              <a:t>What happened in the story?</a:t>
            </a:r>
          </a:p>
          <a:p>
            <a:r>
              <a:rPr lang="en-GB" sz="2400" dirty="0">
                <a:latin typeface="Comic Sans MS" panose="030F0702030302020204" pitchFamily="66" charset="0"/>
              </a:rPr>
              <a:t>Now, what do you think the Buddha taught about not being greedy or selfish?</a:t>
            </a:r>
          </a:p>
        </p:txBody>
      </p:sp>
      <p:pic>
        <p:nvPicPr>
          <p:cNvPr id="8194" name="Picture 2" descr="thinking-clipart-3 - Kids First Pediatric">
            <a:extLst>
              <a:ext uri="{FF2B5EF4-FFF2-40B4-BE49-F238E27FC236}">
                <a16:creationId xmlns:a16="http://schemas.microsoft.com/office/drawing/2014/main" id="{2B29F776-354B-4450-89F0-63285CCFFE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9624" y="3080377"/>
            <a:ext cx="3772376" cy="3777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19721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C5DE3-74B8-425B-BCFB-B53669CB4C8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B9A37FA-27DB-48D6-9D87-1FEAF1C36D9F}"/>
              </a:ext>
            </a:extLst>
          </p:cNvPr>
          <p:cNvSpPr>
            <a:spLocks noGrp="1"/>
          </p:cNvSpPr>
          <p:nvPr>
            <p:ph idx="1"/>
          </p:nvPr>
        </p:nvSpPr>
        <p:spPr>
          <a:xfrm>
            <a:off x="2592925" y="4227644"/>
            <a:ext cx="8915400" cy="2607365"/>
          </a:xfrm>
        </p:spPr>
        <p:txBody>
          <a:bodyPr>
            <a:normAutofit/>
          </a:bodyPr>
          <a:lstStyle/>
          <a:p>
            <a:r>
              <a:rPr lang="en-GB" sz="2400" dirty="0">
                <a:latin typeface="Comic Sans MS" panose="030F0702030302020204" pitchFamily="66" charset="0"/>
              </a:rPr>
              <a:t>The Buddha believed greed and selfishness could be stopped.</a:t>
            </a:r>
          </a:p>
          <a:p>
            <a:r>
              <a:rPr lang="en-GB" sz="2400" dirty="0">
                <a:latin typeface="Comic Sans MS" panose="030F0702030302020204" pitchFamily="66" charset="0"/>
              </a:rPr>
              <a:t>He taught that to live a good life without being selfish or greedy would make the world a better place.</a:t>
            </a:r>
          </a:p>
          <a:p>
            <a:r>
              <a:rPr lang="en-GB" sz="2400" dirty="0">
                <a:latin typeface="Comic Sans MS" panose="030F0702030302020204" pitchFamily="66" charset="0"/>
              </a:rPr>
              <a:t>To help people know what to do and not to do, he gave them the eight-fold path.</a:t>
            </a:r>
          </a:p>
        </p:txBody>
      </p:sp>
      <p:pic>
        <p:nvPicPr>
          <p:cNvPr id="13316" name="Picture 4" descr="In Buddhism the eightfold path is the route to end suffering">
            <a:extLst>
              <a:ext uri="{FF2B5EF4-FFF2-40B4-BE49-F238E27FC236}">
                <a16:creationId xmlns:a16="http://schemas.microsoft.com/office/drawing/2014/main" id="{59C53494-F69F-47A1-8510-367FA083D04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622" b="2465"/>
          <a:stretch/>
        </p:blipFill>
        <p:spPr bwMode="auto">
          <a:xfrm>
            <a:off x="3690885" y="22991"/>
            <a:ext cx="6715765" cy="4204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84355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3CFE5-3F61-493E-905F-3E952DB7688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306718E-2E71-4BDD-8208-395E1F981F1E}"/>
              </a:ext>
            </a:extLst>
          </p:cNvPr>
          <p:cNvSpPr>
            <a:spLocks noGrp="1"/>
          </p:cNvSpPr>
          <p:nvPr>
            <p:ph idx="1"/>
          </p:nvPr>
        </p:nvSpPr>
        <p:spPr>
          <a:xfrm>
            <a:off x="2592925" y="3677478"/>
            <a:ext cx="8915400" cy="3164334"/>
          </a:xfrm>
        </p:spPr>
        <p:txBody>
          <a:bodyPr>
            <a:normAutofit/>
          </a:bodyPr>
          <a:lstStyle/>
          <a:p>
            <a:r>
              <a:rPr lang="en-GB" sz="2400" dirty="0">
                <a:latin typeface="Comic Sans MS" panose="030F0702030302020204" pitchFamily="66" charset="0"/>
              </a:rPr>
              <a:t>Your life is made up of paths – every decision you make means that you have to choose and follow a path.</a:t>
            </a:r>
          </a:p>
          <a:p>
            <a:r>
              <a:rPr lang="en-GB" sz="2400" dirty="0">
                <a:latin typeface="Comic Sans MS" panose="030F0702030302020204" pitchFamily="66" charset="0"/>
              </a:rPr>
              <a:t>But how do you know which path to take?</a:t>
            </a:r>
          </a:p>
          <a:p>
            <a:r>
              <a:rPr lang="en-GB" sz="2400" dirty="0">
                <a:latin typeface="Comic Sans MS" panose="030F0702030302020204" pitchFamily="66" charset="0"/>
              </a:rPr>
              <a:t>When you make a decision, you have to choose one that will be the best in the end.</a:t>
            </a:r>
          </a:p>
          <a:p>
            <a:r>
              <a:rPr lang="en-GB" sz="2400" dirty="0">
                <a:latin typeface="Comic Sans MS" panose="030F0702030302020204" pitchFamily="66" charset="0"/>
              </a:rPr>
              <a:t>The teachings of the Buddha say that the best path you can take is the eight-fold path.</a:t>
            </a:r>
          </a:p>
        </p:txBody>
      </p:sp>
      <p:pic>
        <p:nvPicPr>
          <p:cNvPr id="14338" name="Picture 2" descr="Paths To Tens Of Trillions. There are three fundamental hypotheses… | by  Kyle Samani | Multicoin Capital | Medium">
            <a:extLst>
              <a:ext uri="{FF2B5EF4-FFF2-40B4-BE49-F238E27FC236}">
                <a16:creationId xmlns:a16="http://schemas.microsoft.com/office/drawing/2014/main" id="{215CD3E7-088C-42F9-B0E5-EF914DF369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9187" y="124012"/>
            <a:ext cx="5699162" cy="3561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61069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D1EC1D-293E-4E6F-952A-0860C1183DD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E10BD1C-45EE-4BB2-9AD8-CB5F094D80EC}"/>
              </a:ext>
            </a:extLst>
          </p:cNvPr>
          <p:cNvSpPr>
            <a:spLocks noGrp="1"/>
          </p:cNvSpPr>
          <p:nvPr>
            <p:ph idx="1"/>
          </p:nvPr>
        </p:nvSpPr>
        <p:spPr>
          <a:xfrm>
            <a:off x="2592925" y="2948608"/>
            <a:ext cx="8915400" cy="3777622"/>
          </a:xfrm>
        </p:spPr>
        <p:txBody>
          <a:bodyPr>
            <a:normAutofit/>
          </a:bodyPr>
          <a:lstStyle/>
          <a:p>
            <a:r>
              <a:rPr lang="en-GB" sz="2400" dirty="0">
                <a:latin typeface="Comic Sans MS" panose="030F0702030302020204" pitchFamily="66" charset="0"/>
              </a:rPr>
              <a:t>The eight-fold path is the path to ending suffering and achieving self-awakening.</a:t>
            </a:r>
          </a:p>
          <a:p>
            <a:r>
              <a:rPr lang="en-GB" sz="2400" dirty="0">
                <a:latin typeface="Comic Sans MS" panose="030F0702030302020204" pitchFamily="66" charset="0"/>
              </a:rPr>
              <a:t>Being self-awakened means that you have become completely wholesome, wise, free and understand everything.</a:t>
            </a:r>
          </a:p>
          <a:p>
            <a:r>
              <a:rPr lang="en-GB" sz="2400" dirty="0">
                <a:latin typeface="Comic Sans MS" panose="030F0702030302020204" pitchFamily="66" charset="0"/>
              </a:rPr>
              <a:t>If it is followed correctly, the eight-fold path can end suffering.</a:t>
            </a:r>
          </a:p>
          <a:p>
            <a:r>
              <a:rPr lang="en-GB" sz="2400" dirty="0">
                <a:latin typeface="Comic Sans MS" panose="030F0702030302020204" pitchFamily="66" charset="0"/>
              </a:rPr>
              <a:t>Buddhists believe that the eight-fold path is the path to the end of suffering. </a:t>
            </a:r>
          </a:p>
        </p:txBody>
      </p:sp>
      <p:pic>
        <p:nvPicPr>
          <p:cNvPr id="15362" name="Picture 2" descr="8 Rights: The Noble Eightfold Path — the Heart of the Buddha's Teaching -  Buddha Weekly: Buddhist Practices, Mindfulness, Meditation">
            <a:extLst>
              <a:ext uri="{FF2B5EF4-FFF2-40B4-BE49-F238E27FC236}">
                <a16:creationId xmlns:a16="http://schemas.microsoft.com/office/drawing/2014/main" id="{3D7E40BC-AF8B-4B0C-A6BB-F373A24CD9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1191" y="16411"/>
            <a:ext cx="3955153" cy="2932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95791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B614A-BDB9-4168-9F18-65C13CCBD69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3098BE8-6D01-42BE-B7A8-A8D5D6475217}"/>
              </a:ext>
            </a:extLst>
          </p:cNvPr>
          <p:cNvSpPr>
            <a:spLocks noGrp="1"/>
          </p:cNvSpPr>
          <p:nvPr>
            <p:ph idx="1"/>
          </p:nvPr>
        </p:nvSpPr>
        <p:spPr>
          <a:xfrm>
            <a:off x="2592925" y="3429000"/>
            <a:ext cx="8915400" cy="3429000"/>
          </a:xfrm>
        </p:spPr>
        <p:txBody>
          <a:bodyPr>
            <a:normAutofit/>
          </a:bodyPr>
          <a:lstStyle/>
          <a:p>
            <a:r>
              <a:rPr lang="en-GB" sz="2400" dirty="0">
                <a:latin typeface="Comic Sans MS" panose="030F0702030302020204" pitchFamily="66" charset="0"/>
              </a:rPr>
              <a:t>The path is sometimes called </a:t>
            </a:r>
            <a:r>
              <a:rPr lang="en-GB" sz="2400" i="1" dirty="0">
                <a:latin typeface="Comic Sans MS" panose="030F0702030302020204" pitchFamily="66" charset="0"/>
              </a:rPr>
              <a:t>The Middle Way; </a:t>
            </a:r>
            <a:r>
              <a:rPr lang="en-GB" sz="2400" dirty="0">
                <a:latin typeface="Comic Sans MS" panose="030F0702030302020204" pitchFamily="66" charset="0"/>
              </a:rPr>
              <a:t>it is a middle way between extremes.</a:t>
            </a:r>
          </a:p>
          <a:p>
            <a:r>
              <a:rPr lang="en-GB" sz="2400" dirty="0">
                <a:latin typeface="Comic Sans MS" panose="030F0702030302020204" pitchFamily="66" charset="0"/>
              </a:rPr>
              <a:t>The buddha had once lives a life of luxury as a prince.</a:t>
            </a:r>
          </a:p>
          <a:p>
            <a:r>
              <a:rPr lang="en-GB" sz="2400" dirty="0">
                <a:latin typeface="Comic Sans MS" panose="030F0702030302020204" pitchFamily="66" charset="0"/>
              </a:rPr>
              <a:t>He had also tried a life of extreme hardship – the sparing life.</a:t>
            </a:r>
          </a:p>
          <a:p>
            <a:r>
              <a:rPr lang="en-GB" sz="2400" dirty="0">
                <a:latin typeface="Comic Sans MS" panose="030F0702030302020204" pitchFamily="66" charset="0"/>
              </a:rPr>
              <a:t>He taught that following the Noble Eightfold Path, a middle way, leads to happiness and freedom from suffering. </a:t>
            </a:r>
          </a:p>
        </p:txBody>
      </p:sp>
      <p:pic>
        <p:nvPicPr>
          <p:cNvPr id="16386" name="Picture 2" descr="The Middle Way | Buddhism, Buddha quotes, World religions">
            <a:extLst>
              <a:ext uri="{FF2B5EF4-FFF2-40B4-BE49-F238E27FC236}">
                <a16:creationId xmlns:a16="http://schemas.microsoft.com/office/drawing/2014/main" id="{CD950A96-6815-4486-959A-6F5248831C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8834" y="114100"/>
            <a:ext cx="4419867" cy="3314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92001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C2BCE-35EA-4EEA-8EF2-82B941F3DE8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8D8F59F-E87E-4C79-BAA1-513A654C3A45}"/>
              </a:ext>
            </a:extLst>
          </p:cNvPr>
          <p:cNvSpPr>
            <a:spLocks noGrp="1"/>
          </p:cNvSpPr>
          <p:nvPr>
            <p:ph idx="1"/>
          </p:nvPr>
        </p:nvSpPr>
        <p:spPr/>
        <p:txBody>
          <a:bodyPr>
            <a:normAutofit/>
          </a:bodyPr>
          <a:lstStyle/>
          <a:p>
            <a:r>
              <a:rPr lang="en-GB" sz="2400" dirty="0">
                <a:latin typeface="Comic Sans MS" panose="030F0702030302020204" pitchFamily="66" charset="0"/>
              </a:rPr>
              <a:t>Can you think of any other religions which may give their followers rules or tell them how(not) to live their lives?</a:t>
            </a:r>
          </a:p>
        </p:txBody>
      </p:sp>
      <p:pic>
        <p:nvPicPr>
          <p:cNvPr id="4" name="Picture 2" descr="thinking-clipart-3 - Kids First Pediatric">
            <a:extLst>
              <a:ext uri="{FF2B5EF4-FFF2-40B4-BE49-F238E27FC236}">
                <a16:creationId xmlns:a16="http://schemas.microsoft.com/office/drawing/2014/main" id="{12A40BE1-2521-41CC-876B-BED8B78D1D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9624" y="3080377"/>
            <a:ext cx="3772376" cy="3777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8341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47B572-4612-4FAF-AAE2-65503257F311}"/>
              </a:ext>
            </a:extLst>
          </p:cNvPr>
          <p:cNvSpPr>
            <a:spLocks noGrp="1"/>
          </p:cNvSpPr>
          <p:nvPr>
            <p:ph type="title"/>
          </p:nvPr>
        </p:nvSpPr>
        <p:spPr/>
        <p:txBody>
          <a:bodyPr/>
          <a:lstStyle/>
          <a:p>
            <a:r>
              <a:rPr lang="en-GB"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58AEE471-2B86-425E-8E98-78F6B6B97395}"/>
              </a:ext>
            </a:extLst>
          </p:cNvPr>
          <p:cNvSpPr>
            <a:spLocks noGrp="1"/>
          </p:cNvSpPr>
          <p:nvPr>
            <p:ph idx="1"/>
          </p:nvPr>
        </p:nvSpPr>
        <p:spPr/>
        <p:txBody>
          <a:bodyPr>
            <a:normAutofit lnSpcReduction="10000"/>
          </a:bodyPr>
          <a:lstStyle/>
          <a:p>
            <a:r>
              <a:rPr lang="en-GB" sz="2400" dirty="0">
                <a:latin typeface="Comic Sans MS" panose="030F0702030302020204" pitchFamily="66" charset="0"/>
              </a:rPr>
              <a:t>Read the information PowerPoint about the eight-fold path.</a:t>
            </a:r>
          </a:p>
          <a:p>
            <a:r>
              <a:rPr lang="en-GB" sz="2400" dirty="0">
                <a:latin typeface="Comic Sans MS" panose="030F0702030302020204" pitchFamily="66" charset="0"/>
              </a:rPr>
              <a:t>Choose one of the folds and draw a picture to represent it. </a:t>
            </a:r>
          </a:p>
          <a:p>
            <a:pPr marL="0" indent="0">
              <a:buNone/>
            </a:pPr>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b="1" dirty="0">
                <a:solidFill>
                  <a:srgbClr val="FF0000"/>
                </a:solidFill>
                <a:latin typeface="Comic Sans MS" panose="030F0702030302020204" pitchFamily="66" charset="0"/>
              </a:rPr>
              <a:t>Red Pen: </a:t>
            </a:r>
            <a:r>
              <a:rPr lang="en-GB" sz="2400" dirty="0">
                <a:solidFill>
                  <a:srgbClr val="FF0000"/>
                </a:solidFill>
                <a:latin typeface="Comic Sans MS" panose="030F0702030302020204" pitchFamily="66" charset="0"/>
              </a:rPr>
              <a:t>would the Buddha’s teaching about your fold of the eight-fold path make the world a better place if most/all people tried their best to do this? Explain your reasoning.</a:t>
            </a:r>
            <a:endParaRPr lang="en-GB" sz="2400"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226739390"/>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963</TotalTime>
  <Words>1338</Words>
  <Application>Microsoft Office PowerPoint</Application>
  <PresentationFormat>Widescreen</PresentationFormat>
  <Paragraphs>52</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Century Gothic</vt:lpstr>
      <vt:lpstr>Comic Sans MS</vt:lpstr>
      <vt:lpstr>Wingdings 3</vt:lpstr>
      <vt:lpstr>Wisp</vt:lpstr>
      <vt:lpstr>Tuesday 11th May 2021</vt:lpstr>
      <vt:lpstr>PowerPoint Presentation</vt:lpstr>
      <vt:lpstr>PowerPoint Presentation</vt:lpstr>
      <vt:lpstr>PowerPoint Presentation</vt:lpstr>
      <vt:lpstr>PowerPoint Presentation</vt:lpstr>
      <vt:lpstr>What did the Buddha teach about not being greedy or selfish?</vt:lpstr>
      <vt:lpstr>The Golden 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6</cp:revision>
  <dcterms:created xsi:type="dcterms:W3CDTF">2021-05-05T16:40:41Z</dcterms:created>
  <dcterms:modified xsi:type="dcterms:W3CDTF">2021-05-06T09:19:04Z</dcterms:modified>
</cp:coreProperties>
</file>