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9"/>
  </p:notesMasterIdLst>
  <p:sldIdLst>
    <p:sldId id="258" r:id="rId2"/>
    <p:sldId id="264" r:id="rId3"/>
    <p:sldId id="260" r:id="rId4"/>
    <p:sldId id="256" r:id="rId5"/>
    <p:sldId id="278" r:id="rId6"/>
    <p:sldId id="279" r:id="rId7"/>
    <p:sldId id="280"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3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07/04/2021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8460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072134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4xG2aJa6UyY?feature=oembed" TargetMode="External"/><Relationship Id="rId4" Type="http://schemas.openxmlformats.org/officeDocument/2006/relationships/image" Target="../media/image30.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74401"/>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Tuesday 20</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April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author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going to explore Roald’s time in boarding school.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FF3399"/>
                </a:solidFill>
                <a:latin typeface="Twinkl Cursive Looped" panose="02000000000000000000" pitchFamily="2" charset="0"/>
              </a:rPr>
              <a:t>author</a:t>
            </a:r>
            <a:r>
              <a:rPr lang="en" sz="4400" dirty="0">
                <a:solidFill>
                  <a:srgbClr val="00B050"/>
                </a:solidFill>
                <a:latin typeface="Twinkl Cursive Looped" panose="02000000000000000000" pitchFamily="2" charset="0"/>
              </a:rPr>
              <a:t> </a:t>
            </a:r>
            <a:r>
              <a:rPr lang="en" sz="4400" dirty="0">
                <a:latin typeface="Twinkl Cursive Looped" panose="02000000000000000000" pitchFamily="2" charset="0"/>
              </a:rPr>
              <a:t>skills to help us understand how the author respresented the characters.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8" name="Picture 7">
            <a:extLst>
              <a:ext uri="{FF2B5EF4-FFF2-40B4-BE49-F238E27FC236}">
                <a16:creationId xmlns:a16="http://schemas.microsoft.com/office/drawing/2014/main" id="{D87FD1FC-2FDA-4C17-A974-C9298AF5D2A4}"/>
              </a:ext>
            </a:extLst>
          </p:cNvPr>
          <p:cNvPicPr>
            <a:picLocks noChangeAspect="1"/>
          </p:cNvPicPr>
          <p:nvPr/>
        </p:nvPicPr>
        <p:blipFill>
          <a:blip r:embed="rId3"/>
          <a:stretch>
            <a:fillRect/>
          </a:stretch>
        </p:blipFill>
        <p:spPr>
          <a:xfrm>
            <a:off x="9932565" y="266035"/>
            <a:ext cx="1922328" cy="268752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Challenge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765964" y="1120676"/>
            <a:ext cx="6743962" cy="5262979"/>
          </a:xfrm>
          <a:prstGeom prst="rect">
            <a:avLst/>
          </a:prstGeom>
          <a:noFill/>
        </p:spPr>
        <p:txBody>
          <a:bodyPr wrap="square">
            <a:spAutoFit/>
          </a:bodyPr>
          <a:lstStyle/>
          <a:p>
            <a:r>
              <a:rPr lang="en-GB" sz="4800" dirty="0">
                <a:solidFill>
                  <a:schemeClr val="tx1"/>
                </a:solidFill>
                <a:latin typeface="Twinkl Cursive Looped" panose="02000000000000000000" pitchFamily="2" charset="0"/>
              </a:rPr>
              <a:t>You have 2 minutes to draw Matron! What does she look like? What might she be holding? What facial expression might she have? </a:t>
            </a:r>
            <a:endParaRPr lang="en-GB" sz="5400" dirty="0">
              <a:solidFill>
                <a:schemeClr val="accent6"/>
              </a:solidFill>
              <a:latin typeface="Twinkl Cursive Looped" panose="02000000000000000000" pitchFamily="2" charset="0"/>
            </a:endParaRPr>
          </a:p>
        </p:txBody>
      </p:sp>
      <p:pic>
        <p:nvPicPr>
          <p:cNvPr id="17" name="Online Media 16" title="2 Minute Timer">
            <a:hlinkClick r:id="" action="ppaction://media"/>
            <a:extLst>
              <a:ext uri="{FF2B5EF4-FFF2-40B4-BE49-F238E27FC236}">
                <a16:creationId xmlns:a16="http://schemas.microsoft.com/office/drawing/2014/main" id="{21B90238-CF64-49D1-A553-A180ACE5A7B1}"/>
              </a:ext>
            </a:extLst>
          </p:cNvPr>
          <p:cNvPicPr>
            <a:picLocks noRot="1" noChangeAspect="1"/>
          </p:cNvPicPr>
          <p:nvPr>
            <a:videoFile r:link="rId1"/>
          </p:nvPr>
        </p:nvPicPr>
        <p:blipFill>
          <a:blip r:embed="rId4"/>
          <a:stretch>
            <a:fillRect/>
          </a:stretch>
        </p:blipFill>
        <p:spPr>
          <a:xfrm>
            <a:off x="69442" y="832978"/>
            <a:ext cx="2540000" cy="14351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575973" y="3921216"/>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rtl="0" fontAlgn="base">
              <a:buFont typeface="Arial" panose="020B0604020202020204" pitchFamily="34" charset="0"/>
              <a:buChar char="•"/>
            </a:pPr>
            <a:r>
              <a:rPr lang="en-GB" sz="3600" b="0" i="0" dirty="0">
                <a:solidFill>
                  <a:schemeClr val="tx1"/>
                </a:solidFill>
                <a:effectLst/>
                <a:latin typeface="Twinkl Cursive Looped" panose="02000000000000000000" pitchFamily="2" charset="0"/>
              </a:rPr>
              <a:t>Whilst we are reading, please focus on the character of Matron. </a:t>
            </a: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p.103-108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3097800" y="1412837"/>
            <a:ext cx="6264780" cy="3170099"/>
          </a:xfrm>
          <a:prstGeom prst="rect">
            <a:avLst/>
          </a:prstGeom>
          <a:noFill/>
        </p:spPr>
        <p:txBody>
          <a:bodyPr wrap="square">
            <a:spAutoFit/>
          </a:bodyPr>
          <a:lstStyle/>
          <a:p>
            <a:pPr algn="ctr" rtl="0" fontAlgn="base"/>
            <a:r>
              <a:rPr lang="en-GB" sz="4000" b="0" i="0" dirty="0">
                <a:solidFill>
                  <a:schemeClr val="tx1"/>
                </a:solidFill>
                <a:effectLst/>
                <a:latin typeface="Twinkl Cursive Looped" panose="02000000000000000000" pitchFamily="2" charset="0"/>
              </a:rPr>
              <a:t>To write a acrostic poem all about Matron!</a:t>
            </a:r>
          </a:p>
          <a:p>
            <a:pPr algn="ctr" rtl="0" fontAlgn="base"/>
            <a:endParaRPr lang="en-GB" sz="4000" dirty="0">
              <a:solidFill>
                <a:schemeClr val="tx1"/>
              </a:solidFill>
              <a:latin typeface="Twinkl Cursive Looped" panose="02000000000000000000" pitchFamily="2" charset="0"/>
            </a:endParaRPr>
          </a:p>
          <a:p>
            <a:pPr algn="ctr" rtl="0" fontAlgn="base"/>
            <a:r>
              <a:rPr lang="en-GB" sz="4000" b="0" i="0" dirty="0">
                <a:solidFill>
                  <a:schemeClr val="tx1"/>
                </a:solidFill>
                <a:effectLst/>
                <a:latin typeface="Twinkl Cursive Looped" panose="02000000000000000000" pitchFamily="2" charset="0"/>
              </a:rPr>
              <a:t>Let’s mind map some ideas!</a:t>
            </a:r>
          </a:p>
        </p:txBody>
      </p:sp>
    </p:spTree>
    <p:extLst>
      <p:ext uri="{BB962C8B-B14F-4D97-AF65-F5344CB8AC3E}">
        <p14:creationId xmlns:p14="http://schemas.microsoft.com/office/powerpoint/2010/main" val="1671320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871831" y="951172"/>
            <a:ext cx="6356559" cy="5447645"/>
          </a:xfrm>
          <a:prstGeom prst="rect">
            <a:avLst/>
          </a:prstGeom>
          <a:noFill/>
        </p:spPr>
        <p:txBody>
          <a:bodyPr wrap="square">
            <a:spAutoFit/>
          </a:bodyPr>
          <a:lstStyle/>
          <a:p>
            <a:pPr algn="l" rtl="0" fontAlgn="base">
              <a:buFont typeface="Arial" panose="020B0604020202020204" pitchFamily="34" charset="0"/>
              <a:buChar char="•"/>
            </a:pPr>
            <a:r>
              <a:rPr lang="en-GB" sz="3200" b="0" i="0" dirty="0">
                <a:solidFill>
                  <a:schemeClr val="accent6"/>
                </a:solidFill>
                <a:effectLst/>
                <a:latin typeface="Twinkl Cursive Looped" panose="02000000000000000000" pitchFamily="2" charset="0"/>
              </a:rPr>
              <a:t>Paddlers:  </a:t>
            </a:r>
          </a:p>
          <a:p>
            <a:pPr algn="l" rtl="0" fontAlgn="base"/>
            <a:r>
              <a:rPr lang="en-GB" sz="3200" b="0" i="0" dirty="0">
                <a:solidFill>
                  <a:schemeClr val="tx1"/>
                </a:solidFill>
                <a:effectLst/>
                <a:latin typeface="Twinkl Cursive Looped" panose="02000000000000000000" pitchFamily="2" charset="0"/>
              </a:rPr>
              <a:t>Work with the teacher to write a group acrostic. </a:t>
            </a:r>
            <a:endParaRPr lang="en-GB" sz="54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200" b="0" i="0" dirty="0">
                <a:solidFill>
                  <a:schemeClr val="accent1"/>
                </a:solidFill>
                <a:effectLst/>
                <a:latin typeface="Twinkl Cursive Looped" panose="02000000000000000000" pitchFamily="2" charset="0"/>
              </a:rPr>
              <a:t>Snorkellers:  </a:t>
            </a:r>
          </a:p>
          <a:p>
            <a:pPr algn="l" rtl="0" fontAlgn="base"/>
            <a:r>
              <a:rPr lang="en-GB" sz="3200" dirty="0">
                <a:solidFill>
                  <a:schemeClr val="tx1"/>
                </a:solidFill>
                <a:latin typeface="Twinkl Cursive Looped" panose="02000000000000000000" pitchFamily="2" charset="0"/>
              </a:rPr>
              <a:t>Write an acrostic about Matron. </a:t>
            </a:r>
            <a:r>
              <a:rPr lang="en-GB" sz="3200" b="0" i="0" dirty="0">
                <a:solidFill>
                  <a:schemeClr val="tx1"/>
                </a:solidFill>
                <a:effectLst/>
                <a:latin typeface="Twinkl Cursive Looped" panose="02000000000000000000" pitchFamily="2" charset="0"/>
              </a:rPr>
              <a:t> </a:t>
            </a:r>
            <a:endParaRPr lang="en-GB" sz="54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200" b="0" i="0" dirty="0">
                <a:solidFill>
                  <a:srgbClr val="00B050"/>
                </a:solidFill>
                <a:effectLst/>
                <a:latin typeface="Twinkl Cursive Looped" panose="02000000000000000000" pitchFamily="2" charset="0"/>
              </a:rPr>
              <a:t>Divers:  </a:t>
            </a:r>
          </a:p>
          <a:p>
            <a:pPr algn="l" rtl="0" fontAlgn="base">
              <a:buFont typeface="Arial" panose="020B0604020202020204" pitchFamily="34" charset="0"/>
              <a:buChar char="•"/>
            </a:pPr>
            <a:r>
              <a:rPr lang="en-GB" sz="3200" b="0" i="0" dirty="0">
                <a:solidFill>
                  <a:schemeClr val="tx1"/>
                </a:solidFill>
                <a:effectLst/>
                <a:latin typeface="Twinkl Cursive Looped" panose="02000000000000000000" pitchFamily="2" charset="0"/>
              </a:rPr>
              <a:t>Please try to write a phrase per letter, rather than just singular words. The TA will help you if you need it. </a:t>
            </a:r>
          </a:p>
          <a:p>
            <a:pPr algn="l" rtl="0" fontAlgn="base"/>
            <a:r>
              <a:rPr lang="en-GB" sz="2800" b="0" i="0" dirty="0">
                <a:solidFill>
                  <a:schemeClr val="tx1"/>
                </a:solidFill>
                <a:effectLst/>
                <a:latin typeface="Twinkl Cursive Looped" panose="02000000000000000000" pitchFamily="2" charset="0"/>
              </a:rPr>
              <a:t>    </a:t>
            </a:r>
            <a:endParaRPr lang="en-GB" sz="48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922595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1502084"/>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solidFill>
                  <a:schemeClr val="accent6"/>
                </a:solidFill>
                <a:latin typeface="Twinkl Cursive Looped" panose="02000000000000000000" pitchFamily="2" charset="0"/>
              </a:rPr>
              <a:t>Red Pen Challenge!</a:t>
            </a:r>
            <a:br>
              <a:rPr lang="en" u="sng" dirty="0">
                <a:solidFill>
                  <a:schemeClr val="accent6"/>
                </a:solidFill>
                <a:latin typeface="Twinkl Cursive Looped" panose="02000000000000000000" pitchFamily="2" charset="0"/>
              </a:rPr>
            </a:br>
            <a:br>
              <a:rPr lang="en" u="sng" dirty="0">
                <a:latin typeface="Twinkl Cursive Looped" panose="02000000000000000000" pitchFamily="2" charset="0"/>
              </a:rPr>
            </a:br>
            <a:r>
              <a:rPr lang="en" dirty="0">
                <a:latin typeface="Twinkl Cursive Looped" panose="02000000000000000000" pitchFamily="2" charset="0"/>
              </a:rPr>
              <a:t>If you were to sum up Matron’s character in one word, what would it be and why?</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2" name="Rectangle 2">
            <a:extLst>
              <a:ext uri="{FF2B5EF4-FFF2-40B4-BE49-F238E27FC236}">
                <a16:creationId xmlns:a16="http://schemas.microsoft.com/office/drawing/2014/main" id="{FB22EF40-A887-4113-99B7-CF479FC3657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073" name="Picture 4">
            <a:extLst>
              <a:ext uri="{FF2B5EF4-FFF2-40B4-BE49-F238E27FC236}">
                <a16:creationId xmlns:a16="http://schemas.microsoft.com/office/drawing/2014/main" id="{77647AD0-A494-422B-9A20-E0A9FAAD78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10379715" y="942017"/>
            <a:ext cx="1873711" cy="20851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35707D31-9CA2-4A0F-B75A-4499C71711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745096" y="857153"/>
            <a:ext cx="1873711" cy="2085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873755"/>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11970</TotalTime>
  <Words>221</Words>
  <Application>Microsoft Office PowerPoint</Application>
  <PresentationFormat>Widescreen</PresentationFormat>
  <Paragraphs>28</Paragraphs>
  <Slides>7</Slides>
  <Notes>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Nunito</vt:lpstr>
      <vt:lpstr>Twinkl Cursive Looped</vt:lpstr>
      <vt:lpstr>Walter Turncoat</vt:lpstr>
      <vt:lpstr>Theme1</vt:lpstr>
      <vt:lpstr>PowerPoint Presentation</vt:lpstr>
      <vt:lpstr>Today we are continuing to explore our new book! We are going to explore Roald’s time in boarding school.   We are going to use our author skills to help us understand how the author respresented the characters. </vt:lpstr>
      <vt:lpstr>PowerPoint Presentation</vt:lpstr>
      <vt:lpstr> Class Read  </vt:lpstr>
      <vt:lpstr> Our task   </vt:lpstr>
      <vt:lpstr> Our task   </vt:lpstr>
      <vt:lpstr> Red Pen Challenge!  If you were to sum up Matron’s character in one word, what would it be and why?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34</cp:revision>
  <dcterms:created xsi:type="dcterms:W3CDTF">2021-03-01T17:41:49Z</dcterms:created>
  <dcterms:modified xsi:type="dcterms:W3CDTF">2021-04-07T13:03:10Z</dcterms:modified>
</cp:coreProperties>
</file>