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3" r:id="rId6"/>
    <p:sldId id="262" r:id="rId7"/>
    <p:sldId id="264" r:id="rId8"/>
    <p:sldId id="265" r:id="rId9"/>
    <p:sldId id="257" r:id="rId10"/>
    <p:sldId id="266" r:id="rId11"/>
    <p:sldId id="267" r:id="rId12"/>
    <p:sldId id="258"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611132-0FB3-4064-8CB9-128C46E7B03D}"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3680957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611132-0FB3-4064-8CB9-128C46E7B03D}"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983640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611132-0FB3-4064-8CB9-128C46E7B03D}"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1790326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611132-0FB3-4064-8CB9-128C46E7B03D}"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849485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611132-0FB3-4064-8CB9-128C46E7B03D}" type="datetimeFigureOut">
              <a:rPr lang="en-GB" smtClean="0"/>
              <a:t>05/12/2021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1859812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611132-0FB3-4064-8CB9-128C46E7B03D}" type="datetimeFigureOut">
              <a:rPr lang="en-GB" smtClean="0"/>
              <a:t>05/12/2021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2502223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611132-0FB3-4064-8CB9-128C46E7B03D}" type="datetimeFigureOut">
              <a:rPr lang="en-GB" smtClean="0"/>
              <a:t>05/12/2021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748901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611132-0FB3-4064-8CB9-128C46E7B03D}"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3370248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611132-0FB3-4064-8CB9-128C46E7B03D}"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1670278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611132-0FB3-4064-8CB9-128C46E7B03D}"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1538217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611132-0FB3-4064-8CB9-128C46E7B03D}"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ACD831-0CF7-4CCA-A226-E222323157D0}" type="slidenum">
              <a:rPr lang="en-GB" smtClean="0"/>
              <a:t>‹#›</a:t>
            </a:fld>
            <a:endParaRPr lang="en-GB"/>
          </a:p>
        </p:txBody>
      </p:sp>
    </p:spTree>
    <p:extLst>
      <p:ext uri="{BB962C8B-B14F-4D97-AF65-F5344CB8AC3E}">
        <p14:creationId xmlns:p14="http://schemas.microsoft.com/office/powerpoint/2010/main" val="3248475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611132-0FB3-4064-8CB9-128C46E7B03D}" type="datetimeFigureOut">
              <a:rPr lang="en-GB" smtClean="0"/>
              <a:t>05/12/2021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ACD831-0CF7-4CCA-A226-E222323157D0}" type="slidenum">
              <a:rPr lang="en-GB" smtClean="0"/>
              <a:t>‹#›</a:t>
            </a:fld>
            <a:endParaRPr lang="en-GB"/>
          </a:p>
        </p:txBody>
      </p:sp>
    </p:spTree>
    <p:extLst>
      <p:ext uri="{BB962C8B-B14F-4D97-AF65-F5344CB8AC3E}">
        <p14:creationId xmlns:p14="http://schemas.microsoft.com/office/powerpoint/2010/main" val="31943334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ordwall.net/resource/49198/english/fronted-adverbial-starters-random-wheel"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2576945" y="665018"/>
            <a:ext cx="9070109" cy="646331"/>
          </a:xfrm>
          <a:prstGeom prst="rect">
            <a:avLst/>
          </a:prstGeom>
          <a:noFill/>
        </p:spPr>
        <p:txBody>
          <a:bodyPr wrap="square" rtlCol="0">
            <a:spAutoFit/>
          </a:bodyPr>
          <a:lstStyle/>
          <a:p>
            <a:pPr algn="r"/>
            <a:r>
              <a:rPr lang="en-GB" sz="3600" u="sng" dirty="0" smtClean="0">
                <a:latin typeface="Comic Sans MS" panose="030F0702030302020204" pitchFamily="66" charset="0"/>
              </a:rPr>
              <a:t>Monday 6 December 2021</a:t>
            </a:r>
            <a:endParaRPr lang="en-GB" sz="3600" u="sng" dirty="0">
              <a:latin typeface="Comic Sans MS" panose="030F0702030302020204" pitchFamily="66" charset="0"/>
            </a:endParaRPr>
          </a:p>
        </p:txBody>
      </p:sp>
      <p:sp>
        <p:nvSpPr>
          <p:cNvPr id="6" name="Rectangle 5"/>
          <p:cNvSpPr/>
          <p:nvPr/>
        </p:nvSpPr>
        <p:spPr>
          <a:xfrm>
            <a:off x="2132585" y="2384488"/>
            <a:ext cx="8719126" cy="3431709"/>
          </a:xfrm>
          <a:prstGeom prst="rect">
            <a:avLst/>
          </a:prstGeom>
        </p:spPr>
        <p:txBody>
          <a:bodyPr wrap="square">
            <a:spAutoFit/>
          </a:bodyPr>
          <a:lstStyle/>
          <a:p>
            <a:pPr algn="ctr" fontAlgn="base">
              <a:spcAft>
                <a:spcPts val="0"/>
              </a:spcAft>
            </a:pPr>
            <a:r>
              <a:rPr lang="en-GB" sz="2400" dirty="0" smtClean="0">
                <a:latin typeface="Comic Sans MS" panose="030F0702030302020204" pitchFamily="66" charset="0"/>
                <a:ea typeface="Times New Roman" panose="02020603050405020304" pitchFamily="18" charset="0"/>
                <a:cs typeface="Arial" panose="020B0604020202020204" pitchFamily="34" charset="0"/>
              </a:rPr>
              <a:t>LO: To </a:t>
            </a:r>
            <a:r>
              <a:rPr lang="en-GB" sz="2400" dirty="0">
                <a:latin typeface="Comic Sans MS" panose="030F0702030302020204" pitchFamily="66" charset="0"/>
                <a:ea typeface="Times New Roman" panose="02020603050405020304" pitchFamily="18" charset="0"/>
                <a:cs typeface="Arial" panose="020B0604020202020204" pitchFamily="34" charset="0"/>
              </a:rPr>
              <a:t>write with p</a:t>
            </a:r>
            <a:r>
              <a:rPr lang="en-GB" sz="2400" dirty="0" smtClean="0">
                <a:latin typeface="Comic Sans MS" panose="030F0702030302020204" pitchFamily="66" charset="0"/>
                <a:ea typeface="Times New Roman" panose="02020603050405020304" pitchFamily="18" charset="0"/>
                <a:cs typeface="Arial" panose="020B0604020202020204" pitchFamily="34" charset="0"/>
              </a:rPr>
              <a:t>urpose</a:t>
            </a:r>
            <a:endParaRPr lang="en-GB" sz="2400" dirty="0" smtClean="0">
              <a:effectLst/>
              <a:latin typeface="Comic Sans MS" panose="030F0702030302020204" pitchFamily="66" charset="0"/>
              <a:ea typeface="Times New Roman" panose="02020603050405020304" pitchFamily="18" charset="0"/>
            </a:endParaRPr>
          </a:p>
          <a:p>
            <a:pPr algn="ctr">
              <a:spcAft>
                <a:spcPts val="1000"/>
              </a:spcAft>
            </a:pPr>
            <a:r>
              <a:rPr lang="en-GB" sz="2400" dirty="0">
                <a:latin typeface="Comic Sans MS" panose="030F0702030302020204" pitchFamily="66" charset="0"/>
                <a:ea typeface="Cambria" panose="02040503050406030204" pitchFamily="18" charset="0"/>
                <a:cs typeface="Times New Roman" panose="02020603050405020304" pitchFamily="18" charset="0"/>
              </a:rPr>
              <a:t>  </a:t>
            </a:r>
            <a:r>
              <a:rPr lang="en-GB" sz="2400" dirty="0" smtClean="0">
                <a:latin typeface="Comic Sans MS" panose="030F0702030302020204" pitchFamily="66" charset="0"/>
                <a:ea typeface="Cambria" panose="02040503050406030204" pitchFamily="18" charset="0"/>
                <a:cs typeface="Times New Roman" panose="02020603050405020304" pitchFamily="18" charset="0"/>
              </a:rPr>
              <a:t>                   </a:t>
            </a:r>
            <a:r>
              <a:rPr lang="en-GB" sz="2400" dirty="0" smtClean="0">
                <a:latin typeface="Comic Sans MS" panose="030F0702030302020204" pitchFamily="66" charset="0"/>
                <a:ea typeface="Times New Roman" panose="02020603050405020304" pitchFamily="18" charset="0"/>
                <a:cs typeface="Arial" panose="020B0604020202020204" pitchFamily="34" charset="0"/>
              </a:rPr>
              <a:t>To </a:t>
            </a:r>
            <a:r>
              <a:rPr lang="en-GB" sz="2400" dirty="0">
                <a:latin typeface="Comic Sans MS" panose="030F0702030302020204" pitchFamily="66" charset="0"/>
                <a:ea typeface="Times New Roman" panose="02020603050405020304" pitchFamily="18" charset="0"/>
                <a:cs typeface="Arial" panose="020B0604020202020204" pitchFamily="34" charset="0"/>
              </a:rPr>
              <a:t>use sentences </a:t>
            </a:r>
            <a:r>
              <a:rPr lang="en-GB" sz="2400" dirty="0" smtClean="0">
                <a:latin typeface="Comic Sans MS" panose="030F0702030302020204" pitchFamily="66" charset="0"/>
                <a:ea typeface="Times New Roman" panose="02020603050405020304" pitchFamily="18" charset="0"/>
                <a:cs typeface="Arial" panose="020B0604020202020204" pitchFamily="34" charset="0"/>
              </a:rPr>
              <a:t>appropriately</a:t>
            </a:r>
            <a:endParaRPr lang="en-GB" sz="2400" dirty="0">
              <a:latin typeface="Comic Sans MS" panose="030F0702030302020204" pitchFamily="66" charset="0"/>
              <a:ea typeface="Times New Roman" panose="02020603050405020304" pitchFamily="18" charset="0"/>
            </a:endParaRPr>
          </a:p>
          <a:p>
            <a:pPr algn="ctr">
              <a:spcAft>
                <a:spcPts val="1000"/>
              </a:spcAft>
            </a:pPr>
            <a:r>
              <a:rPr lang="en-GB" sz="2400" dirty="0" smtClean="0">
                <a:latin typeface="Comic Sans MS" panose="030F0702030302020204" pitchFamily="66" charset="0"/>
                <a:ea typeface="Times New Roman" panose="02020603050405020304" pitchFamily="18" charset="0"/>
                <a:cs typeface="Arial" panose="020B0604020202020204" pitchFamily="34" charset="0"/>
              </a:rPr>
              <a:t>                     Organise </a:t>
            </a:r>
            <a:r>
              <a:rPr lang="en-GB" sz="2400" dirty="0">
                <a:latin typeface="Comic Sans MS" panose="030F0702030302020204" pitchFamily="66" charset="0"/>
                <a:ea typeface="Times New Roman" panose="02020603050405020304" pitchFamily="18" charset="0"/>
                <a:cs typeface="Arial" panose="020B0604020202020204" pitchFamily="34" charset="0"/>
              </a:rPr>
              <a:t>writing appropriately</a:t>
            </a:r>
            <a:endParaRPr lang="en-GB" sz="2400" dirty="0" smtClean="0">
              <a:effectLst/>
              <a:latin typeface="Comic Sans MS" panose="030F0702030302020204" pitchFamily="66" charset="0"/>
              <a:ea typeface="Times New Roman" panose="02020603050405020304" pitchFamily="18" charset="0"/>
            </a:endParaRPr>
          </a:p>
          <a:p>
            <a:pPr algn="ctr">
              <a:spcAft>
                <a:spcPts val="1000"/>
              </a:spcAft>
            </a:pPr>
            <a:r>
              <a:rPr lang="en-GB" sz="2400" dirty="0">
                <a:latin typeface="Comic Sans MS" panose="030F0702030302020204" pitchFamily="66" charset="0"/>
                <a:ea typeface="Cambria" panose="02040503050406030204" pitchFamily="18" charset="0"/>
                <a:cs typeface="Times New Roman" panose="02020603050405020304" pitchFamily="18" charset="0"/>
              </a:rPr>
              <a:t> </a:t>
            </a:r>
            <a:endParaRPr lang="en-GB" sz="2400" dirty="0" smtClean="0">
              <a:effectLst/>
              <a:latin typeface="Comic Sans MS" panose="030F0702030302020204" pitchFamily="66" charset="0"/>
              <a:ea typeface="Cambria" panose="02040503050406030204" pitchFamily="18" charset="0"/>
              <a:cs typeface="Times New Roman" panose="02020603050405020304" pitchFamily="18" charset="0"/>
            </a:endParaRPr>
          </a:p>
          <a:p>
            <a:pPr algn="ctr" fontAlgn="base">
              <a:spcAft>
                <a:spcPts val="0"/>
              </a:spcAft>
            </a:pPr>
            <a:r>
              <a:rPr lang="en-GB" sz="2400"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Link with History</a:t>
            </a:r>
            <a:endParaRPr lang="en-GB" sz="2400" dirty="0" smtClean="0">
              <a:effectLst/>
              <a:latin typeface="Comic Sans MS" panose="030F0702030302020204" pitchFamily="66" charset="0"/>
              <a:ea typeface="Times New Roman" panose="02020603050405020304" pitchFamily="18" charset="0"/>
            </a:endParaRPr>
          </a:p>
          <a:p>
            <a:pPr algn="ctr" fontAlgn="base">
              <a:spcAft>
                <a:spcPts val="0"/>
              </a:spcAft>
            </a:pPr>
            <a:r>
              <a:rPr lang="en-GB" sz="2400" dirty="0" smtClean="0">
                <a:latin typeface="Comic Sans MS" panose="030F0702030302020204" pitchFamily="66" charset="0"/>
                <a:ea typeface="Times New Roman" panose="02020603050405020304" pitchFamily="18" charset="0"/>
                <a:cs typeface="Arial" panose="020B0604020202020204" pitchFamily="34" charset="0"/>
              </a:rPr>
              <a:t>                Build </a:t>
            </a:r>
            <a:r>
              <a:rPr lang="en-GB" sz="2400" dirty="0">
                <a:latin typeface="Comic Sans MS" panose="030F0702030302020204" pitchFamily="66" charset="0"/>
                <a:ea typeface="Times New Roman" panose="02020603050405020304" pitchFamily="18" charset="0"/>
                <a:cs typeface="Arial" panose="020B0604020202020204" pitchFamily="34" charset="0"/>
              </a:rPr>
              <a:t>an overview of world history </a:t>
            </a:r>
            <a:endParaRPr lang="en-GB" sz="2400" dirty="0" smtClean="0">
              <a:effectLst/>
              <a:latin typeface="Comic Sans MS" panose="030F0702030302020204" pitchFamily="66" charset="0"/>
              <a:ea typeface="Times New Roman" panose="02020603050405020304" pitchFamily="18" charset="0"/>
            </a:endParaRPr>
          </a:p>
          <a:p>
            <a:pPr algn="ct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 </a:t>
            </a:r>
            <a:endParaRPr lang="en-GB" sz="2400" dirty="0" smtClean="0">
              <a:effectLst/>
              <a:latin typeface="Comic Sans MS" panose="030F0702030302020204" pitchFamily="66" charset="0"/>
              <a:ea typeface="Times New Roman" panose="02020603050405020304" pitchFamily="18" charset="0"/>
            </a:endParaRPr>
          </a:p>
          <a:p>
            <a:r>
              <a:rPr lang="en-US" sz="2400" dirty="0" smtClean="0">
                <a:latin typeface="Comic Sans MS" panose="030F0702030302020204" pitchFamily="66" charset="0"/>
                <a:ea typeface="Cambria" panose="02040503050406030204" pitchFamily="18" charset="0"/>
                <a:cs typeface="Times New Roman" panose="02020603050405020304" pitchFamily="18" charset="0"/>
              </a:rPr>
              <a:t>                                C</a:t>
            </a:r>
            <a:r>
              <a:rPr lang="en-US" sz="2400" dirty="0">
                <a:latin typeface="Comic Sans MS" panose="030F0702030302020204" pitchFamily="66" charset="0"/>
                <a:ea typeface="Cambria" panose="02040503050406030204" pitchFamily="18" charset="0"/>
                <a:cs typeface="Times New Roman" panose="02020603050405020304" pitchFamily="18" charset="0"/>
              </a:rPr>
              <a:t>: Non-Chronological </a:t>
            </a:r>
            <a:r>
              <a:rPr lang="en-US" sz="2400" dirty="0" smtClean="0">
                <a:latin typeface="Comic Sans MS" panose="030F0702030302020204" pitchFamily="66" charset="0"/>
                <a:ea typeface="Cambria" panose="02040503050406030204" pitchFamily="18" charset="0"/>
                <a:cs typeface="Times New Roman" panose="02020603050405020304" pitchFamily="18" charset="0"/>
              </a:rPr>
              <a:t>Report</a:t>
            </a:r>
            <a:endParaRPr lang="en-GB" sz="2400" dirty="0">
              <a:latin typeface="Comic Sans MS" panose="030F0702030302020204" pitchFamily="66" charset="0"/>
            </a:endParaRPr>
          </a:p>
        </p:txBody>
      </p:sp>
      <p:pic>
        <p:nvPicPr>
          <p:cNvPr id="1026" name="Picture 2" descr="Image result for non chronological report carto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886" y="221932"/>
            <a:ext cx="3682555" cy="3682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9908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30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2087418" y="480291"/>
            <a:ext cx="3417455" cy="1533236"/>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7430" y="926907"/>
            <a:ext cx="4379479" cy="4442739"/>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385455" y="831273"/>
            <a:ext cx="4470400" cy="646331"/>
          </a:xfrm>
          <a:prstGeom prst="rect">
            <a:avLst/>
          </a:prstGeom>
          <a:noFill/>
        </p:spPr>
        <p:txBody>
          <a:bodyPr wrap="square" rtlCol="0">
            <a:spAutoFit/>
          </a:bodyPr>
          <a:lstStyle/>
          <a:p>
            <a:pPr algn="ctr"/>
            <a:r>
              <a:rPr lang="en-GB" sz="3600" dirty="0" smtClean="0">
                <a:latin typeface="Comic Sans MS" panose="030F0702030302020204" pitchFamily="66" charset="0"/>
              </a:rPr>
              <a:t>Starter</a:t>
            </a:r>
            <a:endParaRPr lang="en-GB" sz="3600" dirty="0">
              <a:latin typeface="Comic Sans MS" panose="030F0702030302020204" pitchFamily="66" charset="0"/>
            </a:endParaRPr>
          </a:p>
        </p:txBody>
      </p:sp>
      <p:sp>
        <p:nvSpPr>
          <p:cNvPr id="4" name="TextBox 3"/>
          <p:cNvSpPr txBox="1"/>
          <p:nvPr/>
        </p:nvSpPr>
        <p:spPr>
          <a:xfrm>
            <a:off x="876900" y="2533165"/>
            <a:ext cx="5985164" cy="3046988"/>
          </a:xfrm>
          <a:prstGeom prst="rect">
            <a:avLst/>
          </a:prstGeom>
          <a:noFill/>
        </p:spPr>
        <p:txBody>
          <a:bodyPr wrap="square" rtlCol="0">
            <a:spAutoFit/>
          </a:bodyPr>
          <a:lstStyle/>
          <a:p>
            <a:pPr algn="ctr"/>
            <a:r>
              <a:rPr lang="en-GB" sz="2800" u="sng" dirty="0" smtClean="0">
                <a:latin typeface="Comic Sans MS" panose="030F0702030302020204" pitchFamily="66" charset="0"/>
              </a:rPr>
              <a:t>Capital letter and punctuation detectives.</a:t>
            </a:r>
          </a:p>
          <a:p>
            <a:endParaRPr lang="en-GB" sz="2400" dirty="0">
              <a:latin typeface="Comic Sans MS" panose="030F0702030302020204" pitchFamily="66" charset="0"/>
            </a:endParaRPr>
          </a:p>
          <a:p>
            <a:r>
              <a:rPr lang="en-GB" sz="2800" dirty="0" smtClean="0">
                <a:latin typeface="Comic Sans MS" panose="030F0702030302020204" pitchFamily="66" charset="0"/>
              </a:rPr>
              <a:t>TSP: Spot the mistakes in the following paragraph. </a:t>
            </a:r>
            <a:r>
              <a:rPr lang="en-GB" sz="2800" dirty="0" smtClean="0">
                <a:latin typeface="Comic Sans MS" panose="030F0702030302020204" pitchFamily="66" charset="0"/>
              </a:rPr>
              <a:t>Write the </a:t>
            </a:r>
            <a:r>
              <a:rPr lang="en-GB" sz="2800" dirty="0" smtClean="0">
                <a:latin typeface="Comic Sans MS" panose="030F0702030302020204" pitchFamily="66" charset="0"/>
              </a:rPr>
              <a:t>correct sentences onto your whiteboard.  </a:t>
            </a:r>
          </a:p>
        </p:txBody>
      </p:sp>
    </p:spTree>
    <p:extLst>
      <p:ext uri="{BB962C8B-B14F-4D97-AF65-F5344CB8AC3E}">
        <p14:creationId xmlns:p14="http://schemas.microsoft.com/office/powerpoint/2010/main" val="626925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30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1261872" y="768096"/>
            <a:ext cx="9857232" cy="55778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700784" y="1124712"/>
            <a:ext cx="9208008" cy="4524315"/>
          </a:xfrm>
          <a:prstGeom prst="rect">
            <a:avLst/>
          </a:prstGeom>
          <a:noFill/>
        </p:spPr>
        <p:txBody>
          <a:bodyPr wrap="square" rtlCol="0">
            <a:spAutoFit/>
          </a:bodyPr>
          <a:lstStyle/>
          <a:p>
            <a:r>
              <a:rPr lang="en-GB" sz="3200" dirty="0" smtClean="0">
                <a:latin typeface="Comic Sans MS" panose="030F0702030302020204" pitchFamily="66" charset="0"/>
              </a:rPr>
              <a:t>the roman army were extremely organised strong dedicated and ambitious </a:t>
            </a:r>
          </a:p>
          <a:p>
            <a:r>
              <a:rPr lang="en-GB" sz="3200" dirty="0" smtClean="0">
                <a:latin typeface="Comic Sans MS" panose="030F0702030302020204" pitchFamily="66" charset="0"/>
              </a:rPr>
              <a:t>roman soldier armour was useful because it covered the entire body and was made from durable overlapping iron strips</a:t>
            </a:r>
            <a:endParaRPr lang="en-GB" sz="3200" dirty="0">
              <a:latin typeface="Comic Sans MS" panose="030F0702030302020204" pitchFamily="66" charset="0"/>
            </a:endParaRPr>
          </a:p>
          <a:p>
            <a:r>
              <a:rPr lang="en-GB" sz="3200" dirty="0">
                <a:latin typeface="Comic Sans MS" panose="030F0702030302020204" pitchFamily="66" charset="0"/>
              </a:rPr>
              <a:t>a</a:t>
            </a:r>
            <a:r>
              <a:rPr lang="en-GB" sz="3200" dirty="0" smtClean="0">
                <a:latin typeface="Comic Sans MS" panose="030F0702030302020204" pitchFamily="66" charset="0"/>
              </a:rPr>
              <a:t>fter years of many taxes some </a:t>
            </a:r>
            <a:r>
              <a:rPr lang="en-GB" sz="3200" dirty="0" err="1" smtClean="0">
                <a:latin typeface="Comic Sans MS" panose="030F0702030302020204" pitchFamily="66" charset="0"/>
              </a:rPr>
              <a:t>celtic</a:t>
            </a:r>
            <a:r>
              <a:rPr lang="en-GB" sz="3200" dirty="0" smtClean="0">
                <a:latin typeface="Comic Sans MS" panose="030F0702030302020204" pitchFamily="66" charset="0"/>
              </a:rPr>
              <a:t> tribes were desperate for revenge </a:t>
            </a:r>
          </a:p>
          <a:p>
            <a:r>
              <a:rPr lang="en-GB" sz="3200" dirty="0" err="1">
                <a:latin typeface="Comic Sans MS" panose="030F0702030302020204" pitchFamily="66" charset="0"/>
              </a:rPr>
              <a:t>b</a:t>
            </a:r>
            <a:r>
              <a:rPr lang="en-GB" sz="3200" dirty="0" err="1" smtClean="0">
                <a:latin typeface="Comic Sans MS" panose="030F0702030302020204" pitchFamily="66" charset="0"/>
              </a:rPr>
              <a:t>oudicca</a:t>
            </a:r>
            <a:r>
              <a:rPr lang="en-GB" sz="3200" dirty="0" smtClean="0">
                <a:latin typeface="Comic Sans MS" panose="030F0702030302020204" pitchFamily="66" charset="0"/>
              </a:rPr>
              <a:t> led the </a:t>
            </a:r>
            <a:r>
              <a:rPr lang="en-GB" sz="3200" dirty="0" err="1" smtClean="0">
                <a:latin typeface="Comic Sans MS" panose="030F0702030302020204" pitchFamily="66" charset="0"/>
              </a:rPr>
              <a:t>iceni</a:t>
            </a:r>
            <a:r>
              <a:rPr lang="en-GB" sz="3200" dirty="0" smtClean="0">
                <a:latin typeface="Comic Sans MS" panose="030F0702030302020204" pitchFamily="66" charset="0"/>
              </a:rPr>
              <a:t> tribe into battle to fight for their land and freedom</a:t>
            </a:r>
            <a:endParaRPr lang="en-GB" sz="3200" dirty="0">
              <a:latin typeface="Comic Sans MS" panose="030F0702030302020204" pitchFamily="66" charset="0"/>
            </a:endParaRPr>
          </a:p>
        </p:txBody>
      </p:sp>
    </p:spTree>
    <p:extLst>
      <p:ext uri="{BB962C8B-B14F-4D97-AF65-F5344CB8AC3E}">
        <p14:creationId xmlns:p14="http://schemas.microsoft.com/office/powerpoint/2010/main" val="1364713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30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886968" y="1245360"/>
            <a:ext cx="10104120" cy="2811026"/>
          </a:xfrm>
          <a:prstGeom prst="rect">
            <a:avLst/>
          </a:prstGeom>
        </p:spPr>
        <p:txBody>
          <a:bodyPr wrap="square">
            <a:spAutoFit/>
          </a:bodyPr>
          <a:lstStyle/>
          <a:p>
            <a:pPr algn="ctr">
              <a:spcAft>
                <a:spcPts val="1000"/>
              </a:spcAft>
            </a:pPr>
            <a:r>
              <a:rPr lang="en-GB" sz="3200" dirty="0">
                <a:latin typeface="Comic Sans MS" panose="030F0702030302020204" pitchFamily="66" charset="0"/>
                <a:ea typeface="Cambria" panose="02040503050406030204" pitchFamily="18" charset="0"/>
                <a:cs typeface="Times New Roman" panose="02020603050405020304" pitchFamily="18" charset="0"/>
              </a:rPr>
              <a:t>Today we will be writing the introduction for our Non-Chronological Report.</a:t>
            </a:r>
            <a:endParaRPr lang="en-GB" sz="3200" dirty="0" smtClean="0">
              <a:effectLst/>
              <a:latin typeface="Cambria" panose="02040503050406030204" pitchFamily="18" charset="0"/>
              <a:ea typeface="Cambria" panose="02040503050406030204" pitchFamily="18" charset="0"/>
              <a:cs typeface="Times New Roman" panose="02020603050405020304" pitchFamily="18" charset="0"/>
            </a:endParaRPr>
          </a:p>
          <a:p>
            <a:pPr algn="ctr">
              <a:spcAft>
                <a:spcPts val="1000"/>
              </a:spcAft>
            </a:pPr>
            <a:r>
              <a:rPr lang="en-GB" sz="3200" dirty="0">
                <a:latin typeface="Comic Sans MS" panose="030F0702030302020204" pitchFamily="66" charset="0"/>
                <a:ea typeface="Cambria" panose="02040503050406030204" pitchFamily="18" charset="0"/>
                <a:cs typeface="Times New Roman" panose="02020603050405020304" pitchFamily="18" charset="0"/>
              </a:rPr>
              <a:t> </a:t>
            </a:r>
            <a:endParaRPr lang="en-GB" sz="3200" dirty="0" smtClean="0">
              <a:effectLst/>
              <a:latin typeface="Cambria" panose="02040503050406030204" pitchFamily="18" charset="0"/>
              <a:ea typeface="Cambria" panose="02040503050406030204" pitchFamily="18" charset="0"/>
              <a:cs typeface="Times New Roman" panose="02020603050405020304" pitchFamily="18" charset="0"/>
            </a:endParaRPr>
          </a:p>
          <a:p>
            <a:pPr algn="ctr">
              <a:spcAft>
                <a:spcPts val="1000"/>
              </a:spcAft>
            </a:pPr>
            <a:r>
              <a:rPr lang="en-GB" sz="3200" dirty="0">
                <a:latin typeface="Comic Sans MS" panose="030F0702030302020204" pitchFamily="66" charset="0"/>
                <a:ea typeface="Cambria" panose="02040503050406030204" pitchFamily="18" charset="0"/>
                <a:cs typeface="Times New Roman" panose="02020603050405020304" pitchFamily="18" charset="0"/>
              </a:rPr>
              <a:t>We will then write our report out neatly over the next couple of days, using our plans from last week. </a:t>
            </a:r>
            <a:endParaRPr lang="en-GB" sz="3200" dirty="0">
              <a:effectLst/>
              <a:latin typeface="Cambria" panose="02040503050406030204" pitchFamily="18"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1129086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30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607127" y="1175902"/>
            <a:ext cx="9236364" cy="5262979"/>
          </a:xfrm>
          <a:prstGeom prst="rect">
            <a:avLst/>
          </a:prstGeom>
        </p:spPr>
        <p:txBody>
          <a:bodyPr wrap="square">
            <a:spAutoFit/>
          </a:bodyPr>
          <a:lstStyle/>
          <a:p>
            <a:pPr fontAlgn="base">
              <a:buFont typeface="Arial" panose="020B0604020202020204" pitchFamily="34" charset="0"/>
              <a:buChar char="•"/>
            </a:pPr>
            <a:r>
              <a:rPr lang="en-GB" sz="2800" b="0" i="0" u="none" strike="noStrike" dirty="0" smtClean="0">
                <a:solidFill>
                  <a:srgbClr val="404040"/>
                </a:solidFill>
                <a:effectLst/>
                <a:latin typeface="Comic Sans MS" panose="030F0702030302020204" pitchFamily="66" charset="0"/>
              </a:rPr>
              <a:t>- </a:t>
            </a:r>
            <a:r>
              <a:rPr lang="en-GB" sz="2800" b="0" i="0" u="none" strike="noStrike" dirty="0" smtClean="0">
                <a:effectLst/>
                <a:latin typeface="Comic Sans MS" panose="030F0702030302020204" pitchFamily="66" charset="0"/>
              </a:rPr>
              <a:t>a topic title which covers the whole subject</a:t>
            </a:r>
            <a:r>
              <a:rPr lang="en-US" sz="2800" b="0" i="0" dirty="0" smtClean="0">
                <a:effectLst/>
                <a:latin typeface="Comic Sans MS" panose="030F0702030302020204" pitchFamily="66" charset="0"/>
              </a:rPr>
              <a:t>​</a:t>
            </a:r>
          </a:p>
          <a:p>
            <a:pPr fontAlgn="base">
              <a:buFont typeface="Arial" panose="020B0604020202020204" pitchFamily="34" charset="0"/>
              <a:buChar char="•"/>
            </a:pPr>
            <a:r>
              <a:rPr lang="en-GB" sz="2800" b="0" i="0" u="none" strike="noStrike" dirty="0" smtClean="0">
                <a:effectLst/>
                <a:latin typeface="Comic Sans MS" panose="030F0702030302020204" pitchFamily="66" charset="0"/>
              </a:rPr>
              <a:t>- a brief introductory paragraph which gives a who/what/where overview</a:t>
            </a:r>
            <a:r>
              <a:rPr lang="en-US" sz="2800" b="0" i="0" dirty="0" smtClean="0">
                <a:effectLst/>
                <a:latin typeface="Comic Sans MS" panose="030F0702030302020204" pitchFamily="66" charset="0"/>
              </a:rPr>
              <a:t>​</a:t>
            </a:r>
          </a:p>
          <a:p>
            <a:pPr fontAlgn="base">
              <a:buFont typeface="Arial" panose="020B0604020202020204" pitchFamily="34" charset="0"/>
              <a:buChar char="•"/>
            </a:pPr>
            <a:r>
              <a:rPr lang="en-GB" sz="2800" b="0" i="0" u="none" strike="noStrike" dirty="0" smtClean="0">
                <a:effectLst/>
                <a:latin typeface="Comic Sans MS" panose="030F0702030302020204" pitchFamily="66" charset="0"/>
              </a:rPr>
              <a:t>- information grouped into paragraphs, with </a:t>
            </a:r>
            <a:r>
              <a:rPr lang="en-GB" sz="2800" b="0" i="0" u="none" strike="noStrike" dirty="0" smtClean="0">
                <a:solidFill>
                  <a:srgbClr val="FF0000"/>
                </a:solidFill>
                <a:effectLst/>
                <a:latin typeface="Comic Sans MS" panose="030F0702030302020204" pitchFamily="66" charset="0"/>
              </a:rPr>
              <a:t>sub-headings</a:t>
            </a:r>
            <a:r>
              <a:rPr lang="en-US" sz="2800" b="0" i="0" dirty="0" smtClean="0">
                <a:solidFill>
                  <a:srgbClr val="FF0000"/>
                </a:solidFill>
                <a:effectLst/>
                <a:latin typeface="Comic Sans MS" panose="030F0702030302020204" pitchFamily="66" charset="0"/>
              </a:rPr>
              <a:t>​</a:t>
            </a:r>
          </a:p>
          <a:p>
            <a:pPr fontAlgn="base">
              <a:buFont typeface="Arial" panose="020B0604020202020204" pitchFamily="34" charset="0"/>
              <a:buChar char="•"/>
            </a:pPr>
            <a:r>
              <a:rPr lang="en-GB" sz="2800" b="0" i="0" u="none" strike="noStrike" dirty="0" smtClean="0">
                <a:effectLst/>
                <a:latin typeface="Comic Sans MS" panose="030F0702030302020204" pitchFamily="66" charset="0"/>
              </a:rPr>
              <a:t>- individual points supported by extra detail and examples or evidence</a:t>
            </a:r>
            <a:r>
              <a:rPr lang="en-US" sz="2800" b="0" i="0" dirty="0" smtClean="0">
                <a:effectLst/>
                <a:latin typeface="Comic Sans MS" panose="030F0702030302020204" pitchFamily="66" charset="0"/>
              </a:rPr>
              <a:t>​</a:t>
            </a:r>
          </a:p>
          <a:p>
            <a:pPr fontAlgn="base">
              <a:buFont typeface="Arial" panose="020B0604020202020204" pitchFamily="34" charset="0"/>
              <a:buChar char="•"/>
            </a:pPr>
            <a:r>
              <a:rPr lang="en-GB" sz="2800" b="0" i="0" u="none" strike="noStrike" dirty="0" smtClean="0">
                <a:effectLst/>
                <a:latin typeface="Comic Sans MS" panose="030F0702030302020204" pitchFamily="66" charset="0"/>
              </a:rPr>
              <a:t>- written in the </a:t>
            </a:r>
            <a:r>
              <a:rPr lang="en-GB" sz="2800" b="0" i="0" u="none" strike="noStrike" dirty="0" smtClean="0">
                <a:solidFill>
                  <a:srgbClr val="FF0000"/>
                </a:solidFill>
                <a:effectLst/>
                <a:latin typeface="Comic Sans MS" panose="030F0702030302020204" pitchFamily="66" charset="0"/>
              </a:rPr>
              <a:t>present tense</a:t>
            </a:r>
            <a:r>
              <a:rPr lang="en-GB" sz="2800" b="0" i="0" u="none" strike="noStrike" dirty="0" smtClean="0">
                <a:effectLst/>
                <a:latin typeface="Comic Sans MS" panose="030F0702030302020204" pitchFamily="66" charset="0"/>
              </a:rPr>
              <a:t>, unless the report is historical</a:t>
            </a:r>
            <a:r>
              <a:rPr lang="en-US" sz="2800" b="0" i="0" dirty="0" smtClean="0">
                <a:effectLst/>
                <a:latin typeface="Comic Sans MS" panose="030F0702030302020204" pitchFamily="66" charset="0"/>
              </a:rPr>
              <a:t>​</a:t>
            </a:r>
          </a:p>
          <a:p>
            <a:pPr fontAlgn="base">
              <a:buFont typeface="Arial" panose="020B0604020202020204" pitchFamily="34" charset="0"/>
              <a:buChar char="•"/>
            </a:pPr>
            <a:r>
              <a:rPr lang="en-GB" sz="2800" b="0" i="0" u="none" strike="noStrike" dirty="0" smtClean="0">
                <a:effectLst/>
                <a:latin typeface="Comic Sans MS" panose="030F0702030302020204" pitchFamily="66" charset="0"/>
              </a:rPr>
              <a:t>- written in the </a:t>
            </a:r>
            <a:r>
              <a:rPr lang="en-GB" sz="2800" b="0" i="0" u="none" strike="noStrike" dirty="0" smtClean="0">
                <a:solidFill>
                  <a:srgbClr val="FF0000"/>
                </a:solidFill>
                <a:effectLst/>
                <a:latin typeface="Comic Sans MS" panose="030F0702030302020204" pitchFamily="66" charset="0"/>
              </a:rPr>
              <a:t>third person</a:t>
            </a:r>
            <a:r>
              <a:rPr lang="en-US" sz="2800" b="0" i="0" dirty="0" smtClean="0">
                <a:solidFill>
                  <a:srgbClr val="000000"/>
                </a:solidFill>
                <a:effectLst/>
                <a:latin typeface="Comic Sans MS" panose="030F0702030302020204" pitchFamily="66" charset="0"/>
              </a:rPr>
              <a:t>​- using pronouns like </a:t>
            </a:r>
            <a:r>
              <a:rPr lang="en-US" sz="2800" b="0" i="0" dirty="0" smtClean="0">
                <a:effectLst/>
                <a:latin typeface="Comic Sans MS" panose="030F0702030302020204" pitchFamily="66" charset="0"/>
              </a:rPr>
              <a:t>he/she/it or they</a:t>
            </a:r>
          </a:p>
          <a:p>
            <a:pPr fontAlgn="base">
              <a:buFont typeface="Arial" panose="020B0604020202020204" pitchFamily="34" charset="0"/>
              <a:buChar char="•"/>
            </a:pPr>
            <a:r>
              <a:rPr lang="en-GB" sz="2800" b="0" i="0" u="none" strike="noStrike" dirty="0" smtClean="0">
                <a:effectLst/>
                <a:latin typeface="Comic Sans MS" panose="030F0702030302020204" pitchFamily="66" charset="0"/>
              </a:rPr>
              <a:t>- </a:t>
            </a:r>
            <a:r>
              <a:rPr lang="en-GB" sz="2800" b="0" i="0" u="none" strike="noStrike" dirty="0" smtClean="0">
                <a:solidFill>
                  <a:srgbClr val="FF0000"/>
                </a:solidFill>
                <a:effectLst/>
                <a:latin typeface="Comic Sans MS" panose="030F0702030302020204" pitchFamily="66" charset="0"/>
              </a:rPr>
              <a:t>formal tone </a:t>
            </a:r>
            <a:endParaRPr lang="en-US" sz="2800" b="0" i="0" dirty="0">
              <a:solidFill>
                <a:srgbClr val="FF0000"/>
              </a:solidFill>
              <a:effectLst/>
              <a:latin typeface="Comic Sans MS" panose="030F0702030302020204" pitchFamily="66" charset="0"/>
            </a:endParaRPr>
          </a:p>
        </p:txBody>
      </p:sp>
      <p:sp>
        <p:nvSpPr>
          <p:cNvPr id="3" name="TextBox 2"/>
          <p:cNvSpPr txBox="1"/>
          <p:nvPr/>
        </p:nvSpPr>
        <p:spPr>
          <a:xfrm>
            <a:off x="1893455" y="371671"/>
            <a:ext cx="8950036" cy="584775"/>
          </a:xfrm>
          <a:prstGeom prst="rect">
            <a:avLst/>
          </a:prstGeom>
          <a:noFill/>
        </p:spPr>
        <p:txBody>
          <a:bodyPr wrap="square" rtlCol="0">
            <a:spAutoFit/>
          </a:bodyPr>
          <a:lstStyle/>
          <a:p>
            <a:r>
              <a:rPr lang="en-GB" sz="3200" b="1" u="sng" dirty="0" smtClean="0">
                <a:solidFill>
                  <a:srgbClr val="0070C0"/>
                </a:solidFill>
                <a:latin typeface="Comic Sans MS" panose="030F0702030302020204" pitchFamily="66" charset="0"/>
              </a:rPr>
              <a:t>Features of a non-chronological report</a:t>
            </a:r>
            <a:endParaRPr lang="en-GB" sz="32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687927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30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953153" y="548128"/>
            <a:ext cx="10680192" cy="954107"/>
          </a:xfrm>
          <a:prstGeom prst="rect">
            <a:avLst/>
          </a:prstGeom>
        </p:spPr>
        <p:txBody>
          <a:bodyPr wrap="square">
            <a:spAutoFit/>
          </a:bodyPr>
          <a:lstStyle/>
          <a:p>
            <a:pPr fontAlgn="base">
              <a:spcAft>
                <a:spcPts val="0"/>
              </a:spcAft>
            </a:pPr>
            <a:r>
              <a:rPr lang="en-GB" sz="2800" b="1" u="sng" dirty="0">
                <a:solidFill>
                  <a:srgbClr val="0070C0"/>
                </a:solidFill>
                <a:latin typeface="Comic Sans MS" panose="030F0702030302020204" pitchFamily="66" charset="0"/>
                <a:ea typeface="Times New Roman" panose="02020603050405020304" pitchFamily="18" charset="0"/>
                <a:cs typeface="Comic Sans MS" panose="030F0702030302020204" pitchFamily="66" charset="0"/>
              </a:rPr>
              <a:t>Why were the Romans so successful and why did they invaded Britain?</a:t>
            </a:r>
            <a:endParaRPr lang="en-GB" sz="2800" b="1" dirty="0">
              <a:solidFill>
                <a:srgbClr val="0070C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1626761" y="1945854"/>
            <a:ext cx="10094976" cy="830997"/>
          </a:xfrm>
          <a:prstGeom prst="rect">
            <a:avLst/>
          </a:prstGeom>
        </p:spPr>
        <p:txBody>
          <a:bodyPr wrap="square">
            <a:spAutoFit/>
          </a:bodyPr>
          <a:lstStyle/>
          <a:p>
            <a:pPr fontAlgn="base">
              <a:spcAft>
                <a:spcPts val="0"/>
              </a:spcAft>
            </a:pPr>
            <a:r>
              <a:rPr lang="en-GB" sz="2400" u="sng" dirty="0">
                <a:latin typeface="Comic Sans MS" panose="030F0702030302020204" pitchFamily="66" charset="0"/>
                <a:ea typeface="Times New Roman" panose="02020603050405020304" pitchFamily="18" charset="0"/>
                <a:cs typeface="Comic Sans MS" panose="030F0702030302020204" pitchFamily="66" charset="0"/>
              </a:rPr>
              <a:t>Subheadings- How organised were the Romans?</a:t>
            </a:r>
            <a:r>
              <a:rPr lang="en-GB" sz="2400" dirty="0">
                <a:latin typeface="Comic Sans MS" panose="030F0702030302020204" pitchFamily="66" charset="0"/>
                <a:ea typeface="Times New Roman" panose="02020603050405020304" pitchFamily="18" charset="0"/>
                <a:cs typeface="Comic Sans MS" panose="030F0702030302020204" pitchFamily="66" charset="0"/>
              </a:rPr>
              <a:t> </a:t>
            </a:r>
            <a:r>
              <a:rPr lang="en-GB" sz="2400" u="sng" dirty="0" smtClean="0">
                <a:latin typeface="Comic Sans MS" panose="030F0702030302020204" pitchFamily="66" charset="0"/>
                <a:ea typeface="Times New Roman" panose="02020603050405020304" pitchFamily="18" charset="0"/>
                <a:cs typeface="Comic Sans MS" panose="030F0702030302020204" pitchFamily="66" charset="0"/>
              </a:rPr>
              <a:t>Resistance.</a:t>
            </a:r>
          </a:p>
          <a:p>
            <a:pPr fontAlgn="base">
              <a:spcAft>
                <a:spcPts val="0"/>
              </a:spcAft>
            </a:pPr>
            <a:r>
              <a:rPr lang="en-GB" sz="2400" u="sng" dirty="0" smtClean="0">
                <a:latin typeface="Comic Sans MS" panose="030F0702030302020204" pitchFamily="66" charset="0"/>
                <a:ea typeface="Times New Roman" panose="02020603050405020304" pitchFamily="18" charset="0"/>
                <a:cs typeface="Comic Sans MS" panose="030F0702030302020204" pitchFamily="66" charset="0"/>
              </a:rPr>
              <a:t> </a:t>
            </a:r>
            <a:r>
              <a:rPr lang="en-GB" sz="2400" u="sng" dirty="0">
                <a:latin typeface="Comic Sans MS" panose="030F0702030302020204" pitchFamily="66" charset="0"/>
                <a:ea typeface="Times New Roman" panose="02020603050405020304" pitchFamily="18" charset="0"/>
                <a:cs typeface="Comic Sans MS" panose="030F0702030302020204" pitchFamily="66" charset="0"/>
              </a:rPr>
              <a:t>Why did the Romans invade Britain?</a:t>
            </a:r>
            <a:endParaRPr lang="en-GB" sz="24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1273193" y="3876186"/>
            <a:ext cx="9528048" cy="1815882"/>
          </a:xfrm>
          <a:prstGeom prst="rect">
            <a:avLst/>
          </a:prstGeom>
          <a:noFill/>
        </p:spPr>
        <p:txBody>
          <a:bodyPr wrap="square" rtlCol="0">
            <a:spAutoFit/>
          </a:bodyPr>
          <a:lstStyle/>
          <a:p>
            <a:r>
              <a:rPr lang="en-GB" sz="2800" b="1" u="sng" dirty="0" smtClean="0">
                <a:solidFill>
                  <a:srgbClr val="0070C0"/>
                </a:solidFill>
                <a:latin typeface="Comic Sans MS" panose="030F0702030302020204" pitchFamily="66" charset="0"/>
              </a:rPr>
              <a:t>Introduction: Who, what, where</a:t>
            </a:r>
          </a:p>
          <a:p>
            <a:endParaRPr lang="en-GB" sz="2800" dirty="0">
              <a:latin typeface="Comic Sans MS" panose="030F0702030302020204" pitchFamily="66" charset="0"/>
            </a:endParaRPr>
          </a:p>
          <a:p>
            <a:r>
              <a:rPr lang="en-GB" sz="2800" dirty="0" smtClean="0">
                <a:latin typeface="Comic Sans MS" panose="030F0702030302020204" pitchFamily="66" charset="0"/>
              </a:rPr>
              <a:t>TSP: How could we introduce the topic without writing too much information?  </a:t>
            </a:r>
            <a:endParaRPr lang="en-GB" sz="2800" dirty="0">
              <a:latin typeface="Comic Sans MS" panose="030F0702030302020204" pitchFamily="66" charset="0"/>
            </a:endParaRPr>
          </a:p>
        </p:txBody>
      </p:sp>
    </p:spTree>
    <p:extLst>
      <p:ext uri="{BB962C8B-B14F-4D97-AF65-F5344CB8AC3E}">
        <p14:creationId xmlns:p14="http://schemas.microsoft.com/office/powerpoint/2010/main" val="1483554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30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1188285" y="1183590"/>
            <a:ext cx="10314432" cy="4992624"/>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391194" y="1571696"/>
            <a:ext cx="10314432" cy="4216411"/>
          </a:xfrm>
          <a:prstGeom prst="rect">
            <a:avLst/>
          </a:prstGeom>
        </p:spPr>
        <p:txBody>
          <a:bodyPr wrap="square">
            <a:spAutoFit/>
          </a:bodyPr>
          <a:lstStyle/>
          <a:p>
            <a:pPr>
              <a:lnSpc>
                <a:spcPct val="107000"/>
              </a:lnSpc>
              <a:spcAft>
                <a:spcPts val="800"/>
              </a:spcAft>
            </a:pPr>
            <a:r>
              <a:rPr lang="en-GB" sz="2800" dirty="0" smtClean="0">
                <a:solidFill>
                  <a:srgbClr val="231F20"/>
                </a:solidFill>
                <a:effectLst/>
                <a:latin typeface="Comic Sans MS" panose="030F0702030302020204" pitchFamily="66" charset="0"/>
                <a:ea typeface="Calibri" panose="020F0502020204030204" pitchFamily="34" charset="0"/>
                <a:cs typeface="Arial" panose="020B0604020202020204" pitchFamily="34" charset="0"/>
              </a:rPr>
              <a:t>Around 2,000 years ago, Britain was ruled by tribes of people called the </a:t>
            </a:r>
            <a:r>
              <a:rPr lang="en-GB" sz="2800" b="1" dirty="0">
                <a:latin typeface="Comic Sans MS" panose="030F0702030302020204" pitchFamily="66" charset="0"/>
                <a:ea typeface="Calibri" panose="020F0502020204030204" pitchFamily="34" charset="0"/>
                <a:cs typeface="Arial" panose="020B0604020202020204" pitchFamily="34" charset="0"/>
              </a:rPr>
              <a:t>Celts</a:t>
            </a:r>
            <a:r>
              <a:rPr lang="en-GB" sz="2800" dirty="0">
                <a:latin typeface="Comic Sans MS" panose="030F0702030302020204" pitchFamily="66" charset="0"/>
                <a:ea typeface="Calibri" panose="020F0502020204030204" pitchFamily="34" charset="0"/>
                <a:cs typeface="Times New Roman" panose="02020603050405020304" pitchFamily="18" charset="0"/>
              </a:rPr>
              <a:t>. But this was about to change. For around a century, the Roman army had been building an Empire across Europe. Now it was coming for Britain! </a:t>
            </a:r>
            <a:r>
              <a:rPr lang="en-GB" sz="2800" dirty="0" smtClean="0">
                <a:solidFill>
                  <a:srgbClr val="231F20"/>
                </a:solidFill>
                <a:effectLst/>
                <a:latin typeface="Comic Sans MS" panose="030F0702030302020204" pitchFamily="66" charset="0"/>
                <a:ea typeface="Calibri" panose="020F0502020204030204" pitchFamily="34" charset="0"/>
                <a:cs typeface="Arial" panose="020B0604020202020204" pitchFamily="34" charset="0"/>
              </a:rPr>
              <a:t>In </a:t>
            </a:r>
            <a:r>
              <a:rPr lang="en-GB" sz="2800" b="1" dirty="0">
                <a:latin typeface="Comic Sans MS" panose="030F0702030302020204" pitchFamily="66" charset="0"/>
                <a:ea typeface="Calibri" panose="020F0502020204030204" pitchFamily="34" charset="0"/>
                <a:cs typeface="Arial" panose="020B0604020202020204" pitchFamily="34" charset="0"/>
              </a:rPr>
              <a:t>AD43</a:t>
            </a:r>
            <a:r>
              <a:rPr lang="en-GB" sz="2800" dirty="0">
                <a:latin typeface="Comic Sans MS" panose="030F0702030302020204" pitchFamily="66" charset="0"/>
                <a:ea typeface="Calibri" panose="020F0502020204030204" pitchFamily="34" charset="0"/>
                <a:cs typeface="Times New Roman" panose="02020603050405020304" pitchFamily="18" charset="0"/>
              </a:rPr>
              <a:t>, the full might of the Roman army landed on the beaches in Kent. Over the next year it battled inland, storming through hillforts and chopping down anyone who stood in their way. It took around 30 years of fighting for the Romans to control most of southern Britain.</a:t>
            </a:r>
          </a:p>
        </p:txBody>
      </p:sp>
    </p:spTree>
    <p:extLst>
      <p:ext uri="{BB962C8B-B14F-4D97-AF65-F5344CB8AC3E}">
        <p14:creationId xmlns:p14="http://schemas.microsoft.com/office/powerpoint/2010/main" val="3883702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30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1060704" y="960120"/>
            <a:ext cx="9281160" cy="4401205"/>
          </a:xfrm>
          <a:prstGeom prst="rect">
            <a:avLst/>
          </a:prstGeom>
          <a:noFill/>
        </p:spPr>
        <p:txBody>
          <a:bodyPr wrap="square" rtlCol="0">
            <a:spAutoFit/>
          </a:bodyPr>
          <a:lstStyle/>
          <a:p>
            <a:r>
              <a:rPr lang="en-GB" sz="2800" u="sng" dirty="0" smtClean="0"/>
              <a:t>Now write your introduction. </a:t>
            </a:r>
          </a:p>
          <a:p>
            <a:r>
              <a:rPr lang="en-GB" sz="2800" dirty="0" smtClean="0"/>
              <a:t>Remember who, what and where. Do not give away too much information, as we do not want repetition within our reports. </a:t>
            </a:r>
          </a:p>
          <a:p>
            <a:endParaRPr lang="en-GB" sz="2800" dirty="0"/>
          </a:p>
          <a:p>
            <a:r>
              <a:rPr lang="en-GB" sz="2800" dirty="0" smtClean="0"/>
              <a:t>Once you have written your introduction, read over it again to check that your sentences make sense and that you have included the correct punctuation. Check for capital letters. Have you used fronted adverbials and have you included conjunctions to make your sentences flow beautifully? Look at your success criteria and tick off what your have included. </a:t>
            </a:r>
            <a:endParaRPr lang="en-GB" sz="2800" dirty="0"/>
          </a:p>
        </p:txBody>
      </p:sp>
    </p:spTree>
    <p:extLst>
      <p:ext uri="{BB962C8B-B14F-4D97-AF65-F5344CB8AC3E}">
        <p14:creationId xmlns:p14="http://schemas.microsoft.com/office/powerpoint/2010/main" val="1654194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4705582" y="916771"/>
            <a:ext cx="6728125" cy="646331"/>
          </a:xfrm>
          <a:prstGeom prst="rect">
            <a:avLst/>
          </a:prstGeom>
        </p:spPr>
        <p:txBody>
          <a:bodyPr wrap="none">
            <a:spAutoFit/>
          </a:bodyPr>
          <a:lstStyle/>
          <a:p>
            <a:pPr algn="just"/>
            <a:r>
              <a:rPr lang="en-GB" sz="3600" u="sng" dirty="0" smtClean="0">
                <a:latin typeface="Comic Sans MS" panose="030F0702030302020204" pitchFamily="66" charset="0"/>
              </a:rPr>
              <a:t>Wednesday  8 December </a:t>
            </a:r>
            <a:r>
              <a:rPr lang="en-GB" sz="3600" u="sng" dirty="0">
                <a:latin typeface="Comic Sans MS" panose="030F0702030302020204" pitchFamily="66" charset="0"/>
              </a:rPr>
              <a:t>2021</a:t>
            </a:r>
          </a:p>
        </p:txBody>
      </p:sp>
      <p:sp>
        <p:nvSpPr>
          <p:cNvPr id="3" name="Rectangle 2"/>
          <p:cNvSpPr/>
          <p:nvPr/>
        </p:nvSpPr>
        <p:spPr>
          <a:xfrm>
            <a:off x="3801093" y="2681930"/>
            <a:ext cx="6096000" cy="2436564"/>
          </a:xfrm>
          <a:prstGeom prst="rect">
            <a:avLst/>
          </a:prstGeom>
        </p:spPr>
        <p:txBody>
          <a:bodyPr>
            <a:spAutoFit/>
          </a:bodyPr>
          <a:lstStyle/>
          <a:p>
            <a:pPr algn="ct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To write </a:t>
            </a:r>
            <a:r>
              <a:rPr lang="en-GB" sz="2400" dirty="0" smtClean="0">
                <a:latin typeface="Comic Sans MS" panose="030F0702030302020204" pitchFamily="66" charset="0"/>
                <a:ea typeface="Times New Roman" panose="02020603050405020304" pitchFamily="18" charset="0"/>
                <a:cs typeface="Arial" panose="020B0604020202020204" pitchFamily="34" charset="0"/>
              </a:rPr>
              <a:t>with purpose</a:t>
            </a:r>
            <a:endParaRPr lang="en-GB" sz="2400" dirty="0" smtClean="0">
              <a:effectLst/>
              <a:latin typeface="Times New Roman" panose="02020603050405020304" pitchFamily="18" charset="0"/>
              <a:ea typeface="Times New Roman" panose="02020603050405020304" pitchFamily="18" charset="0"/>
            </a:endParaRPr>
          </a:p>
          <a:p>
            <a:pPr algn="ctr">
              <a:spcAft>
                <a:spcPts val="1000"/>
              </a:spcAft>
            </a:pPr>
            <a:r>
              <a:rPr lang="en-GB" sz="2400" dirty="0">
                <a:latin typeface="Comic Sans MS" panose="030F0702030302020204" pitchFamily="66" charset="0"/>
                <a:ea typeface="Cambria" panose="02040503050406030204" pitchFamily="18" charset="0"/>
                <a:cs typeface="Times New Roman" panose="02020603050405020304" pitchFamily="18" charset="0"/>
              </a:rPr>
              <a:t> </a:t>
            </a:r>
            <a:endParaRPr lang="en-GB" sz="2400" dirty="0" smtClean="0">
              <a:effectLst/>
              <a:latin typeface="Cambria" panose="02040503050406030204" pitchFamily="18" charset="0"/>
              <a:ea typeface="Cambria" panose="02040503050406030204" pitchFamily="18" charset="0"/>
              <a:cs typeface="Times New Roman" panose="02020603050405020304" pitchFamily="18" charset="0"/>
            </a:endParaRPr>
          </a:p>
          <a:p>
            <a:pPr algn="ctr" fontAlgn="base">
              <a:spcAft>
                <a:spcPts val="0"/>
              </a:spcAft>
            </a:pPr>
            <a:r>
              <a:rPr lang="en-GB" sz="2400"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Link with History</a:t>
            </a:r>
            <a:endParaRPr lang="en-GB" sz="2400" dirty="0" smtClean="0">
              <a:effectLst/>
              <a:latin typeface="Times New Roman" panose="02020603050405020304" pitchFamily="18" charset="0"/>
              <a:ea typeface="Times New Roman" panose="02020603050405020304" pitchFamily="18" charset="0"/>
            </a:endParaRPr>
          </a:p>
          <a:p>
            <a:pPr algn="ctr" fontAlgn="base">
              <a:spcAft>
                <a:spcPts val="0"/>
              </a:spcAft>
            </a:pPr>
            <a:r>
              <a:rPr lang="en-GB" sz="2400" dirty="0" smtClean="0">
                <a:latin typeface="Comic Sans MS" panose="030F0702030302020204" pitchFamily="66" charset="0"/>
                <a:ea typeface="Times New Roman" panose="02020603050405020304" pitchFamily="18" charset="0"/>
                <a:cs typeface="Arial" panose="020B0604020202020204" pitchFamily="34" charset="0"/>
              </a:rPr>
              <a:t>     Build </a:t>
            </a:r>
            <a:r>
              <a:rPr lang="en-GB" sz="2400" dirty="0">
                <a:latin typeface="Comic Sans MS" panose="030F0702030302020204" pitchFamily="66" charset="0"/>
                <a:ea typeface="Times New Roman" panose="02020603050405020304" pitchFamily="18" charset="0"/>
                <a:cs typeface="Arial" panose="020B0604020202020204" pitchFamily="34" charset="0"/>
              </a:rPr>
              <a:t>an overview of world history </a:t>
            </a:r>
            <a:endParaRPr lang="en-GB" sz="2400" dirty="0" smtClean="0">
              <a:effectLst/>
              <a:latin typeface="Times New Roman" panose="02020603050405020304" pitchFamily="18" charset="0"/>
              <a:ea typeface="Times New Roman" panose="02020603050405020304" pitchFamily="18" charset="0"/>
            </a:endParaRPr>
          </a:p>
          <a:p>
            <a:pPr algn="ct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 </a:t>
            </a:r>
            <a:endParaRPr lang="en-GB" sz="2400" dirty="0" smtClean="0">
              <a:effectLst/>
              <a:latin typeface="Times New Roman" panose="02020603050405020304" pitchFamily="18" charset="0"/>
              <a:ea typeface="Times New Roman" panose="02020603050405020304" pitchFamily="18" charset="0"/>
            </a:endParaRPr>
          </a:p>
          <a:p>
            <a:pPr fontAlgn="base">
              <a:spcAft>
                <a:spcPts val="0"/>
              </a:spcAft>
            </a:pPr>
            <a:r>
              <a:rPr lang="en-GB" sz="2400" dirty="0" smtClean="0">
                <a:latin typeface="Comic Sans MS" panose="030F0702030302020204" pitchFamily="66" charset="0"/>
                <a:ea typeface="Times New Roman" panose="02020603050405020304" pitchFamily="18" charset="0"/>
              </a:rPr>
              <a:t>              C</a:t>
            </a:r>
            <a:r>
              <a:rPr lang="en-GB" sz="2400" dirty="0">
                <a:latin typeface="Comic Sans MS" panose="030F0702030302020204" pitchFamily="66" charset="0"/>
                <a:ea typeface="Times New Roman" panose="02020603050405020304" pitchFamily="18" charset="0"/>
              </a:rPr>
              <a:t>: Non-Chronological </a:t>
            </a:r>
            <a:r>
              <a:rPr lang="en-GB" sz="2400" dirty="0" smtClean="0">
                <a:latin typeface="Comic Sans MS" panose="030F0702030302020204" pitchFamily="66" charset="0"/>
                <a:ea typeface="Times New Roman" panose="02020603050405020304" pitchFamily="18" charset="0"/>
              </a:rPr>
              <a:t>Report</a:t>
            </a:r>
            <a:endParaRPr lang="en-GB" sz="2400" dirty="0">
              <a:effectLst/>
              <a:latin typeface="Times New Roman" panose="02020603050405020304" pitchFamily="18" charset="0"/>
              <a:ea typeface="Times New Roman" panose="02020603050405020304" pitchFamily="18" charset="0"/>
            </a:endParaRPr>
          </a:p>
        </p:txBody>
      </p:sp>
      <p:pic>
        <p:nvPicPr>
          <p:cNvPr id="307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175" y="1700212"/>
            <a:ext cx="3333750" cy="2505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704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3102429" y="1110342"/>
            <a:ext cx="8284028" cy="646331"/>
          </a:xfrm>
          <a:prstGeom prst="rect">
            <a:avLst/>
          </a:prstGeom>
          <a:noFill/>
        </p:spPr>
        <p:txBody>
          <a:bodyPr wrap="square" rtlCol="0">
            <a:spAutoFit/>
          </a:bodyPr>
          <a:lstStyle/>
          <a:p>
            <a:pPr algn="ctr"/>
            <a:r>
              <a:rPr lang="en-GB" sz="3600" b="1" dirty="0" smtClean="0">
                <a:solidFill>
                  <a:srgbClr val="0070C0"/>
                </a:solidFill>
                <a:latin typeface="Comic Sans MS" panose="030F0702030302020204" pitchFamily="66" charset="0"/>
              </a:rPr>
              <a:t>Starter: Fronted adverbials</a:t>
            </a:r>
            <a:endParaRPr lang="en-GB" sz="3600" b="1" dirty="0">
              <a:solidFill>
                <a:srgbClr val="0070C0"/>
              </a:solidFill>
              <a:latin typeface="Comic Sans MS" panose="030F0702030302020204" pitchFamily="66" charset="0"/>
            </a:endParaRPr>
          </a:p>
        </p:txBody>
      </p:sp>
      <p:sp>
        <p:nvSpPr>
          <p:cNvPr id="3" name="Rectangle 2"/>
          <p:cNvSpPr/>
          <p:nvPr/>
        </p:nvSpPr>
        <p:spPr>
          <a:xfrm>
            <a:off x="1709057" y="2866863"/>
            <a:ext cx="9078685" cy="523220"/>
          </a:xfrm>
          <a:prstGeom prst="rect">
            <a:avLst/>
          </a:prstGeom>
        </p:spPr>
        <p:txBody>
          <a:bodyPr wrap="square">
            <a:spAutoFit/>
          </a:bodyPr>
          <a:lstStyle/>
          <a:p>
            <a:pPr fontAlgn="base">
              <a:spcAft>
                <a:spcPts val="0"/>
              </a:spcAft>
            </a:pPr>
            <a:r>
              <a:rPr lang="en-US" sz="2800" dirty="0" smtClean="0">
                <a:solidFill>
                  <a:srgbClr val="0000FF"/>
                </a:solidFill>
                <a:effectLst/>
                <a:latin typeface="Cambria" panose="02040503050406030204" pitchFamily="18" charset="0"/>
                <a:ea typeface="Cambria" panose="02040503050406030204" pitchFamily="18" charset="0"/>
                <a:cs typeface="Times New Roman" panose="02020603050405020304" pitchFamily="18" charset="0"/>
                <a:hlinkClick r:id="rId2"/>
              </a:rPr>
              <a:t>Fronted adverbial starters - Random wheel (wordwall.net)</a:t>
            </a:r>
            <a:endParaRPr lang="en-GB" sz="2800" dirty="0">
              <a:effectLst/>
              <a:latin typeface="Times New Roman" panose="02020603050405020304" pitchFamily="18" charset="0"/>
              <a:ea typeface="Times New Roman" panose="02020603050405020304" pitchFamily="18" charset="0"/>
            </a:endParaRPr>
          </a:p>
        </p:txBody>
      </p:sp>
      <p:sp>
        <p:nvSpPr>
          <p:cNvPr id="4" name="Rectangle 3"/>
          <p:cNvSpPr/>
          <p:nvPr/>
        </p:nvSpPr>
        <p:spPr>
          <a:xfrm>
            <a:off x="1937656" y="4034134"/>
            <a:ext cx="9089571" cy="2062103"/>
          </a:xfrm>
          <a:prstGeom prst="rect">
            <a:avLst/>
          </a:prstGeom>
        </p:spPr>
        <p:txBody>
          <a:bodyPr wrap="square">
            <a:spAutoFit/>
          </a:bodyPr>
          <a:lstStyle/>
          <a:p>
            <a:r>
              <a:rPr lang="en-GB" sz="3200" dirty="0" smtClean="0">
                <a:latin typeface="Comic Sans MS" panose="030F0702030302020204" pitchFamily="66" charset="0"/>
                <a:ea typeface="Times New Roman" panose="02020603050405020304" pitchFamily="18" charset="0"/>
                <a:cs typeface="Comic Sans MS" panose="030F0702030302020204" pitchFamily="66" charset="0"/>
              </a:rPr>
              <a:t>Spin the wheel. </a:t>
            </a:r>
            <a:r>
              <a:rPr lang="en-GB" sz="3200" dirty="0" smtClean="0">
                <a:latin typeface="Comic Sans MS" panose="030F0702030302020204" pitchFamily="66" charset="0"/>
                <a:ea typeface="Times New Roman" panose="02020603050405020304" pitchFamily="18" charset="0"/>
                <a:cs typeface="Comic Sans MS" panose="030F0702030302020204" pitchFamily="66" charset="0"/>
              </a:rPr>
              <a:t>Say a </a:t>
            </a:r>
            <a:r>
              <a:rPr lang="en-GB" sz="3200" dirty="0" smtClean="0">
                <a:latin typeface="Comic Sans MS" panose="030F0702030302020204" pitchFamily="66" charset="0"/>
                <a:ea typeface="Times New Roman" panose="02020603050405020304" pitchFamily="18" charset="0"/>
                <a:cs typeface="Comic Sans MS" panose="030F0702030302020204" pitchFamily="66" charset="0"/>
              </a:rPr>
              <a:t>sentence starting with the given fronted adverbial. Write the sentence on your whiteboard. </a:t>
            </a:r>
          </a:p>
          <a:p>
            <a:r>
              <a:rPr lang="en-GB" sz="3200" dirty="0" smtClean="0">
                <a:latin typeface="Comic Sans MS" panose="030F0702030302020204" pitchFamily="66" charset="0"/>
                <a:ea typeface="Times New Roman" panose="02020603050405020304" pitchFamily="18" charset="0"/>
                <a:cs typeface="Comic Sans MS" panose="030F0702030302020204" pitchFamily="66" charset="0"/>
              </a:rPr>
              <a:t>(10 minutes) </a:t>
            </a:r>
            <a:endParaRPr lang="en-GB" sz="3200" dirty="0"/>
          </a:p>
        </p:txBody>
      </p:sp>
      <p:pic>
        <p:nvPicPr>
          <p:cNvPr id="5" name="Picture 4"/>
          <p:cNvPicPr>
            <a:picLocks noChangeAspect="1"/>
          </p:cNvPicPr>
          <p:nvPr/>
        </p:nvPicPr>
        <p:blipFill>
          <a:blip r:embed="rId3"/>
          <a:stretch>
            <a:fillRect/>
          </a:stretch>
        </p:blipFill>
        <p:spPr>
          <a:xfrm>
            <a:off x="575583" y="163541"/>
            <a:ext cx="3147332" cy="2299650"/>
          </a:xfrm>
          <a:prstGeom prst="rect">
            <a:avLst/>
          </a:prstGeom>
        </p:spPr>
      </p:pic>
    </p:spTree>
    <p:extLst>
      <p:ext uri="{BB962C8B-B14F-4D97-AF65-F5344CB8AC3E}">
        <p14:creationId xmlns:p14="http://schemas.microsoft.com/office/powerpoint/2010/main" val="2541990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31372" y="624399"/>
            <a:ext cx="11201400" cy="5262979"/>
          </a:xfrm>
          <a:prstGeom prst="rect">
            <a:avLst/>
          </a:prstGeom>
        </p:spPr>
        <p:txBody>
          <a:bodyPr wrap="square">
            <a:spAutoFit/>
          </a:bodyPr>
          <a:lstStyle/>
          <a:p>
            <a:pPr fontAlgn="base">
              <a:spcAft>
                <a:spcPts val="0"/>
              </a:spcAft>
            </a:pP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Look through the </a:t>
            </a:r>
            <a:r>
              <a:rPr lang="en-GB" sz="2400" dirty="0" err="1" smtClean="0">
                <a:latin typeface="Comic Sans MS" panose="030F0702030302020204" pitchFamily="66" charset="0"/>
                <a:ea typeface="Times New Roman" panose="02020603050405020304" pitchFamily="18" charset="0"/>
                <a:cs typeface="Comic Sans MS" panose="030F0702030302020204" pitchFamily="66" charset="0"/>
              </a:rPr>
              <a:t>powerpoint</a:t>
            </a: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 from last Friday to remind you of why the Romans invaded Britain. Try to recall what you wrote in class and have a go at writing the paragraph out again. </a:t>
            </a:r>
          </a:p>
          <a:p>
            <a:pPr fontAlgn="base">
              <a:spcAft>
                <a:spcPts val="0"/>
              </a:spcAft>
            </a:pPr>
            <a:endParaRPr lang="en-GB" sz="2400"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Look back on the information from last week about how organised the Romans were. Try to remember what you wrote. Write a paragraph including all the points we discussed last week.</a:t>
            </a:r>
          </a:p>
          <a:p>
            <a:pPr fontAlgn="base">
              <a:spcAft>
                <a:spcPts val="0"/>
              </a:spcAft>
            </a:pPr>
            <a:endParaRPr lang="en-GB" sz="2400"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Subheadings: </a:t>
            </a:r>
            <a:r>
              <a:rPr lang="en-GB" sz="2400" u="sng" dirty="0" smtClean="0">
                <a:latin typeface="Comic Sans MS" panose="030F0702030302020204" pitchFamily="66" charset="0"/>
                <a:ea typeface="Times New Roman" panose="02020603050405020304" pitchFamily="18" charset="0"/>
                <a:cs typeface="Comic Sans MS" panose="030F0702030302020204" pitchFamily="66" charset="0"/>
              </a:rPr>
              <a:t>Why did the Romans invade Britain? How organised were the Romans?</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endParaRPr lang="en-GB" sz="2400"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400" dirty="0">
                <a:latin typeface="Comic Sans MS" panose="030F0702030302020204" pitchFamily="66" charset="0"/>
                <a:ea typeface="Times New Roman" panose="02020603050405020304" pitchFamily="18" charset="0"/>
                <a:cs typeface="Comic Sans MS" panose="030F0702030302020204" pitchFamily="66" charset="0"/>
              </a:rPr>
              <a:t> </a:t>
            </a:r>
            <a:endParaRPr lang="en-GB" sz="2400" dirty="0" smtClean="0">
              <a:effectLst/>
              <a:latin typeface="Comic Sans MS" panose="030F0702030302020204" pitchFamily="66" charset="0"/>
              <a:ea typeface="Times New Roman" panose="02020603050405020304" pitchFamily="18" charset="0"/>
            </a:endParaRPr>
          </a:p>
          <a:p>
            <a:pPr fontAlgn="base">
              <a:spcAft>
                <a:spcPts val="0"/>
              </a:spcAft>
            </a:pP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Write </a:t>
            </a:r>
            <a:r>
              <a:rPr lang="en-GB" sz="2400" dirty="0">
                <a:latin typeface="Comic Sans MS" panose="030F0702030302020204" pitchFamily="66" charset="0"/>
                <a:ea typeface="Times New Roman" panose="02020603050405020304" pitchFamily="18" charset="0"/>
                <a:cs typeface="Comic Sans MS" panose="030F0702030302020204" pitchFamily="66" charset="0"/>
              </a:rPr>
              <a:t>out your paragraphs under the subheadings</a:t>
            </a:r>
            <a:r>
              <a:rPr lang="en-GB" sz="2400" dirty="0" smtClean="0">
                <a:latin typeface="Comic Sans MS" panose="030F0702030302020204" pitchFamily="66" charset="0"/>
                <a:ea typeface="Times New Roman" panose="02020603050405020304" pitchFamily="18" charset="0"/>
                <a:cs typeface="Comic Sans MS" panose="030F0702030302020204" pitchFamily="66" charset="0"/>
              </a:rPr>
              <a:t>. Remember your best handwriting!</a:t>
            </a:r>
            <a:endParaRPr lang="en-GB" sz="2400" dirty="0">
              <a:effectLst/>
              <a:latin typeface="Comic Sans MS" panose="030F0702030302020204" pitchFamily="66" charset="0"/>
              <a:ea typeface="Times New Roman" panose="02020603050405020304" pitchFamily="18" charset="0"/>
            </a:endParaRPr>
          </a:p>
        </p:txBody>
      </p:sp>
    </p:spTree>
    <p:extLst>
      <p:ext uri="{BB962C8B-B14F-4D97-AF65-F5344CB8AC3E}">
        <p14:creationId xmlns:p14="http://schemas.microsoft.com/office/powerpoint/2010/main" val="2063492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5401897" y="805934"/>
            <a:ext cx="6133410" cy="646331"/>
          </a:xfrm>
          <a:prstGeom prst="rect">
            <a:avLst/>
          </a:prstGeom>
        </p:spPr>
        <p:txBody>
          <a:bodyPr wrap="none">
            <a:spAutoFit/>
          </a:bodyPr>
          <a:lstStyle/>
          <a:p>
            <a:pPr algn="r"/>
            <a:r>
              <a:rPr lang="en-GB" sz="3600" u="sng" dirty="0" smtClean="0">
                <a:latin typeface="Comic Sans MS" panose="030F0702030302020204" pitchFamily="66" charset="0"/>
              </a:rPr>
              <a:t>Thursday 9 December </a:t>
            </a:r>
            <a:r>
              <a:rPr lang="en-GB" sz="3600" u="sng" dirty="0">
                <a:latin typeface="Comic Sans MS" panose="030F0702030302020204" pitchFamily="66" charset="0"/>
              </a:rPr>
              <a:t>2021</a:t>
            </a:r>
          </a:p>
        </p:txBody>
      </p:sp>
      <p:sp>
        <p:nvSpPr>
          <p:cNvPr id="3" name="Rectangle 2"/>
          <p:cNvSpPr/>
          <p:nvPr/>
        </p:nvSpPr>
        <p:spPr>
          <a:xfrm>
            <a:off x="4713514" y="2169836"/>
            <a:ext cx="6096000" cy="3236784"/>
          </a:xfrm>
          <a:prstGeom prst="rect">
            <a:avLst/>
          </a:prstGeom>
        </p:spPr>
        <p:txBody>
          <a:bodyPr>
            <a:spAutoFit/>
          </a:bodyPr>
          <a:lstStyle/>
          <a:p>
            <a:pPr algn="ctr" fontAlgn="base">
              <a:spcAft>
                <a:spcPts val="0"/>
              </a:spcAft>
            </a:pPr>
            <a:r>
              <a:rPr lang="en-GB" sz="2800" dirty="0">
                <a:latin typeface="Comic Sans MS" panose="030F0702030302020204" pitchFamily="66" charset="0"/>
                <a:ea typeface="Times New Roman" panose="02020603050405020304" pitchFamily="18" charset="0"/>
                <a:cs typeface="Arial" panose="020B0604020202020204" pitchFamily="34" charset="0"/>
              </a:rPr>
              <a:t>To write with purpose</a:t>
            </a:r>
            <a:endParaRPr lang="en-GB" sz="2800" dirty="0">
              <a:latin typeface="Times New Roman" panose="02020603050405020304" pitchFamily="18" charset="0"/>
              <a:ea typeface="Times New Roman" panose="02020603050405020304" pitchFamily="18" charset="0"/>
            </a:endParaRPr>
          </a:p>
          <a:p>
            <a:pPr algn="ctr">
              <a:spcAft>
                <a:spcPts val="1000"/>
              </a:spcAft>
            </a:pPr>
            <a:r>
              <a:rPr lang="en-GB" sz="2800" dirty="0">
                <a:latin typeface="Comic Sans MS" panose="030F0702030302020204" pitchFamily="66" charset="0"/>
                <a:ea typeface="Cambria" panose="02040503050406030204" pitchFamily="18" charset="0"/>
                <a:cs typeface="Times New Roman" panose="02020603050405020304" pitchFamily="18" charset="0"/>
              </a:rPr>
              <a:t> </a:t>
            </a:r>
            <a:endParaRPr lang="en-GB" sz="2800" dirty="0">
              <a:latin typeface="Cambria" panose="02040503050406030204" pitchFamily="18" charset="0"/>
              <a:ea typeface="Cambria" panose="02040503050406030204" pitchFamily="18" charset="0"/>
              <a:cs typeface="Times New Roman" panose="02020603050405020304" pitchFamily="18" charset="0"/>
            </a:endParaRPr>
          </a:p>
          <a:p>
            <a:pPr algn="ctr" fontAlgn="base">
              <a:spcAft>
                <a:spcPts val="0"/>
              </a:spcAft>
            </a:pPr>
            <a:r>
              <a:rPr lang="en-GB" sz="2800"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Link with History</a:t>
            </a:r>
            <a:endParaRPr lang="en-GB" sz="2800" dirty="0">
              <a:latin typeface="Times New Roman" panose="02020603050405020304" pitchFamily="18" charset="0"/>
              <a:ea typeface="Times New Roman" panose="02020603050405020304" pitchFamily="18" charset="0"/>
            </a:endParaRPr>
          </a:p>
          <a:p>
            <a:pPr algn="ctr" fontAlgn="base">
              <a:spcAft>
                <a:spcPts val="0"/>
              </a:spcAft>
            </a:pPr>
            <a:r>
              <a:rPr lang="en-GB" sz="2800" dirty="0">
                <a:latin typeface="Comic Sans MS" panose="030F0702030302020204" pitchFamily="66" charset="0"/>
                <a:ea typeface="Times New Roman" panose="02020603050405020304" pitchFamily="18" charset="0"/>
                <a:cs typeface="Arial" panose="020B0604020202020204" pitchFamily="34" charset="0"/>
              </a:rPr>
              <a:t>     Build an overview of world history </a:t>
            </a:r>
            <a:endParaRPr lang="en-GB" sz="2800" dirty="0">
              <a:latin typeface="Times New Roman" panose="02020603050405020304" pitchFamily="18" charset="0"/>
              <a:ea typeface="Times New Roman" panose="02020603050405020304" pitchFamily="18" charset="0"/>
            </a:endParaRPr>
          </a:p>
          <a:p>
            <a:pPr algn="ctr" fontAlgn="base">
              <a:spcAft>
                <a:spcPts val="0"/>
              </a:spcAft>
            </a:pPr>
            <a:r>
              <a:rPr lang="en-GB" sz="2800" dirty="0">
                <a:latin typeface="Comic Sans MS" panose="030F0702030302020204" pitchFamily="66" charset="0"/>
                <a:ea typeface="Times New Roman" panose="02020603050405020304" pitchFamily="18" charset="0"/>
                <a:cs typeface="Arial" panose="020B0604020202020204" pitchFamily="34" charset="0"/>
              </a:rPr>
              <a:t> </a:t>
            </a:r>
            <a:endParaRPr lang="en-GB" sz="2800" dirty="0">
              <a:latin typeface="Times New Roman" panose="02020603050405020304" pitchFamily="18" charset="0"/>
              <a:ea typeface="Times New Roman" panose="02020603050405020304" pitchFamily="18" charset="0"/>
            </a:endParaRPr>
          </a:p>
          <a:p>
            <a:pPr fontAlgn="base">
              <a:spcAft>
                <a:spcPts val="0"/>
              </a:spcAft>
            </a:pPr>
            <a:r>
              <a:rPr lang="en-GB" sz="2800" dirty="0">
                <a:latin typeface="Comic Sans MS" panose="030F0702030302020204" pitchFamily="66" charset="0"/>
                <a:ea typeface="Times New Roman" panose="02020603050405020304" pitchFamily="18" charset="0"/>
              </a:rPr>
              <a:t>      </a:t>
            </a:r>
            <a:r>
              <a:rPr lang="en-GB" sz="2800" dirty="0" smtClean="0">
                <a:latin typeface="Comic Sans MS" panose="030F0702030302020204" pitchFamily="66" charset="0"/>
                <a:ea typeface="Times New Roman" panose="02020603050405020304" pitchFamily="18" charset="0"/>
              </a:rPr>
              <a:t> </a:t>
            </a:r>
            <a:r>
              <a:rPr lang="en-GB" sz="2800" dirty="0">
                <a:latin typeface="Comic Sans MS" panose="030F0702030302020204" pitchFamily="66" charset="0"/>
                <a:ea typeface="Times New Roman" panose="02020603050405020304" pitchFamily="18" charset="0"/>
              </a:rPr>
              <a:t>C: Non-Chronological Report</a:t>
            </a:r>
            <a:endParaRPr lang="en-GB" sz="2800" dirty="0">
              <a:latin typeface="Times New Roman" panose="02020603050405020304" pitchFamily="18" charset="0"/>
              <a:ea typeface="Times New Roman" panose="02020603050405020304" pitchFamily="18" charset="0"/>
            </a:endParaRPr>
          </a:p>
        </p:txBody>
      </p:sp>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957" y="468085"/>
            <a:ext cx="4692469" cy="3320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8356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1284514" y="772886"/>
            <a:ext cx="9927772" cy="534488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284514" y="928025"/>
            <a:ext cx="9579429" cy="5262979"/>
          </a:xfrm>
          <a:prstGeom prst="rect">
            <a:avLst/>
          </a:prstGeom>
        </p:spPr>
        <p:txBody>
          <a:bodyPr wrap="square">
            <a:spAutoFit/>
          </a:bodyPr>
          <a:lstStyle/>
          <a:p>
            <a:pPr algn="ctr" fontAlgn="base">
              <a:spcAft>
                <a:spcPts val="0"/>
              </a:spcAft>
            </a:pPr>
            <a:r>
              <a:rPr lang="en-GB" sz="2800" dirty="0">
                <a:latin typeface="Comic Sans MS" panose="030F0702030302020204" pitchFamily="66" charset="0"/>
                <a:ea typeface="Times New Roman" panose="02020603050405020304" pitchFamily="18" charset="0"/>
                <a:cs typeface="Comic Sans MS" panose="030F0702030302020204" pitchFamily="66" charset="0"/>
              </a:rPr>
              <a:t>Starter: Read your introduction and first two </a:t>
            </a: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paragraphs. Check against </a:t>
            </a:r>
            <a:r>
              <a:rPr lang="en-GB" sz="2800" dirty="0">
                <a:latin typeface="Comic Sans MS" panose="030F0702030302020204" pitchFamily="66" charset="0"/>
                <a:ea typeface="Times New Roman" panose="02020603050405020304" pitchFamily="18" charset="0"/>
                <a:cs typeface="Comic Sans MS" panose="030F0702030302020204" pitchFamily="66" charset="0"/>
              </a:rPr>
              <a:t>success criteria. </a:t>
            </a:r>
            <a:endParaRPr lang="en-GB" sz="2800" dirty="0" smtClean="0">
              <a:effectLst/>
              <a:latin typeface="Comic Sans MS" panose="030F0702030302020204" pitchFamily="66" charset="0"/>
              <a:ea typeface="Times New Roman" panose="02020603050405020304" pitchFamily="18" charset="0"/>
            </a:endParaRPr>
          </a:p>
          <a:p>
            <a:pPr algn="ctr" fontAlgn="base">
              <a:spcAft>
                <a:spcPts val="0"/>
              </a:spcAft>
            </a:pPr>
            <a:r>
              <a:rPr lang="en-GB" sz="2800" dirty="0">
                <a:latin typeface="Comic Sans MS" panose="030F0702030302020204" pitchFamily="66" charset="0"/>
                <a:ea typeface="Times New Roman" panose="02020603050405020304" pitchFamily="18" charset="0"/>
                <a:cs typeface="Comic Sans MS" panose="030F0702030302020204" pitchFamily="66" charset="0"/>
              </a:rPr>
              <a:t> </a:t>
            </a:r>
            <a:endParaRPr lang="en-GB" sz="2800" dirty="0" smtClean="0">
              <a:effectLst/>
              <a:latin typeface="Comic Sans MS" panose="030F0702030302020204" pitchFamily="66" charset="0"/>
              <a:ea typeface="Times New Roman" panose="02020603050405020304" pitchFamily="18" charset="0"/>
            </a:endParaRPr>
          </a:p>
          <a:p>
            <a:pPr algn="ctr" fontAlgn="base">
              <a:spcAft>
                <a:spcPts val="0"/>
              </a:spcAft>
            </a:pP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Last week, we discussed the resistance between Boudicca, the Celts and the Romans.</a:t>
            </a:r>
          </a:p>
          <a:p>
            <a:pPr algn="ctr" fontAlgn="base">
              <a:spcAft>
                <a:spcPts val="0"/>
              </a:spcAft>
            </a:pPr>
            <a:endParaRPr lang="en-GB" sz="2800" dirty="0" smtClean="0">
              <a:effectLst/>
              <a:latin typeface="Comic Sans MS" panose="030F0702030302020204" pitchFamily="66" charset="0"/>
              <a:ea typeface="Times New Roman" panose="02020603050405020304" pitchFamily="18" charset="0"/>
            </a:endParaRPr>
          </a:p>
          <a:p>
            <a:pPr algn="ctr" fontAlgn="base">
              <a:spcAft>
                <a:spcPts val="0"/>
              </a:spcAft>
            </a:pP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Look back on the videos from last week to help you recall what you wrote as your paragraph under the subheading ‘resistance’.</a:t>
            </a:r>
            <a:endParaRPr lang="en-GB" sz="2800" dirty="0" smtClean="0">
              <a:latin typeface="Comic Sans MS" panose="030F0702030302020204" pitchFamily="66" charset="0"/>
              <a:ea typeface="Times New Roman" panose="02020603050405020304" pitchFamily="18" charset="0"/>
              <a:cs typeface="Comic Sans MS" panose="030F0702030302020204" pitchFamily="66" charset="0"/>
            </a:endParaRPr>
          </a:p>
          <a:p>
            <a:pPr algn="ctr" fontAlgn="base">
              <a:spcAft>
                <a:spcPts val="0"/>
              </a:spcAft>
            </a:pPr>
            <a:endParaRPr lang="en-GB" sz="2800" dirty="0">
              <a:effectLst/>
              <a:latin typeface="Comic Sans MS" panose="030F0702030302020204" pitchFamily="66" charset="0"/>
              <a:ea typeface="Times New Roman" panose="02020603050405020304" pitchFamily="18" charset="0"/>
            </a:endParaRPr>
          </a:p>
          <a:p>
            <a:pPr algn="ctr" fontAlgn="base">
              <a:spcAft>
                <a:spcPts val="0"/>
              </a:spcAft>
            </a:pPr>
            <a:r>
              <a:rPr lang="en-GB" sz="2800" dirty="0" smtClean="0">
                <a:latin typeface="Comic Sans MS" panose="030F0702030302020204" pitchFamily="66" charset="0"/>
                <a:ea typeface="Times New Roman" panose="02020603050405020304" pitchFamily="18" charset="0"/>
              </a:rPr>
              <a:t>Complete your non-chronological report with a concluding summary.</a:t>
            </a:r>
            <a:endParaRPr lang="en-GB" sz="2800" dirty="0">
              <a:effectLst/>
              <a:latin typeface="Comic Sans MS" panose="030F0702030302020204" pitchFamily="66" charset="0"/>
              <a:ea typeface="Times New Roman" panose="02020603050405020304" pitchFamily="18" charset="0"/>
            </a:endParaRPr>
          </a:p>
        </p:txBody>
      </p:sp>
    </p:spTree>
    <p:extLst>
      <p:ext uri="{BB962C8B-B14F-4D97-AF65-F5344CB8AC3E}">
        <p14:creationId xmlns:p14="http://schemas.microsoft.com/office/powerpoint/2010/main" val="1234329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3000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2579914" y="881743"/>
            <a:ext cx="7032172" cy="1807028"/>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055914" y="1360714"/>
            <a:ext cx="9927772" cy="923330"/>
          </a:xfrm>
          <a:prstGeom prst="rect">
            <a:avLst/>
          </a:prstGeom>
          <a:noFill/>
        </p:spPr>
        <p:txBody>
          <a:bodyPr wrap="square" rtlCol="0">
            <a:spAutoFit/>
          </a:bodyPr>
          <a:lstStyle/>
          <a:p>
            <a:pPr algn="ctr"/>
            <a:r>
              <a:rPr lang="en-GB" sz="3600" u="sng" dirty="0" smtClean="0">
                <a:latin typeface="Comic Sans MS" panose="030F0702030302020204" pitchFamily="66" charset="0"/>
              </a:rPr>
              <a:t>Concluding Summary</a:t>
            </a:r>
            <a:r>
              <a:rPr lang="en-GB" u="sng" dirty="0" smtClean="0">
                <a:latin typeface="Comic Sans MS" panose="030F0702030302020204" pitchFamily="66" charset="0"/>
              </a:rPr>
              <a:t>:</a:t>
            </a:r>
          </a:p>
          <a:p>
            <a:endParaRPr lang="en-GB" dirty="0"/>
          </a:p>
        </p:txBody>
      </p:sp>
      <p:sp>
        <p:nvSpPr>
          <p:cNvPr id="3" name="TextBox 2"/>
          <p:cNvSpPr txBox="1"/>
          <p:nvPr/>
        </p:nvSpPr>
        <p:spPr>
          <a:xfrm>
            <a:off x="1709057" y="2601685"/>
            <a:ext cx="9546772" cy="3108543"/>
          </a:xfrm>
          <a:prstGeom prst="rect">
            <a:avLst/>
          </a:prstGeom>
          <a:noFill/>
        </p:spPr>
        <p:txBody>
          <a:bodyPr wrap="square" rtlCol="0">
            <a:spAutoFit/>
          </a:bodyPr>
          <a:lstStyle/>
          <a:p>
            <a:endParaRPr lang="en-GB" dirty="0" smtClean="0"/>
          </a:p>
          <a:p>
            <a:r>
              <a:rPr lang="en-GB" sz="3200" dirty="0" smtClean="0">
                <a:latin typeface="Comic Sans MS" panose="030F0702030302020204" pitchFamily="66" charset="0"/>
              </a:rPr>
              <a:t>Summarise the main points in your article.</a:t>
            </a:r>
          </a:p>
          <a:p>
            <a:r>
              <a:rPr lang="en-GB" sz="3200" dirty="0" smtClean="0">
                <a:latin typeface="Comic Sans MS" panose="030F0702030302020204" pitchFamily="66" charset="0"/>
              </a:rPr>
              <a:t>Do not include any new information, fact or evidence. Draw to a close.</a:t>
            </a:r>
          </a:p>
          <a:p>
            <a:endParaRPr lang="en-GB" sz="3200" dirty="0">
              <a:latin typeface="Comic Sans MS" panose="030F0702030302020204" pitchFamily="66" charset="0"/>
            </a:endParaRPr>
          </a:p>
          <a:p>
            <a:endParaRPr lang="en-GB" sz="32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3047659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3000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1712232" y="1070757"/>
            <a:ext cx="8675915" cy="2123658"/>
          </a:xfrm>
          <a:prstGeom prst="rect">
            <a:avLst/>
          </a:prstGeom>
          <a:noFill/>
        </p:spPr>
        <p:txBody>
          <a:bodyPr wrap="square" rtlCol="0">
            <a:spAutoFit/>
          </a:bodyPr>
          <a:lstStyle/>
          <a:p>
            <a:pPr algn="ctr"/>
            <a:r>
              <a:rPr lang="en-GB" sz="4400" dirty="0" smtClean="0">
                <a:latin typeface="Comic Sans MS" panose="030F0702030302020204" pitchFamily="66" charset="0"/>
              </a:rPr>
              <a:t>I hope you had fun writing your historical non-chronological report this week.</a:t>
            </a:r>
            <a:endParaRPr lang="en-GB" sz="4400" dirty="0">
              <a:latin typeface="Comic Sans MS" panose="030F0702030302020204" pitchFamily="66" charset="0"/>
            </a:endParaRPr>
          </a:p>
        </p:txBody>
      </p:sp>
      <p:pic>
        <p:nvPicPr>
          <p:cNvPr id="5122"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2090" y="3582342"/>
            <a:ext cx="38481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8494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TotalTime>
  <Words>530</Words>
  <Application>Microsoft Office PowerPoint</Application>
  <PresentationFormat>Widescreen</PresentationFormat>
  <Paragraphs>78</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7</cp:revision>
  <dcterms:created xsi:type="dcterms:W3CDTF">2021-12-05T19:47:17Z</dcterms:created>
  <dcterms:modified xsi:type="dcterms:W3CDTF">2021-12-05T22:11:05Z</dcterms:modified>
</cp:coreProperties>
</file>