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5"/>
  </p:notesMasterIdLst>
  <p:sldIdLst>
    <p:sldId id="296" r:id="rId11"/>
    <p:sldId id="316" r:id="rId12"/>
    <p:sldId id="317" r:id="rId13"/>
    <p:sldId id="297" r:id="rId14"/>
    <p:sldId id="313" r:id="rId15"/>
    <p:sldId id="314" r:id="rId16"/>
    <p:sldId id="299" r:id="rId17"/>
    <p:sldId id="300" r:id="rId18"/>
    <p:sldId id="304" r:id="rId19"/>
    <p:sldId id="318" r:id="rId20"/>
    <p:sldId id="319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2" r:id="rId31"/>
    <p:sldId id="333" r:id="rId32"/>
    <p:sldId id="334" r:id="rId33"/>
    <p:sldId id="335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4472C4"/>
    <a:srgbClr val="8FAAD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91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3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5C9-4EF9-9518-3B408E0591EB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5C9-4EF9-9518-3B408E0591EB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5C9-4EF9-9518-3B408E0591EB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5C9-4EF9-9518-3B408E0591EB}"/>
              </c:ext>
            </c:extLst>
          </c:dPt>
          <c:dPt>
            <c:idx val="4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5C9-4EF9-9518-3B408E0591EB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5C9-4EF9-9518-3B408E0591EB}"/>
              </c:ext>
            </c:extLst>
          </c:dPt>
          <c:cat>
            <c:numRef>
              <c:f>Sheet1!$A$2:$A$7</c:f>
              <c:numCache>
                <c:formatCode>General</c:formatCode>
                <c:ptCount val="6"/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5C9-4EF9-9518-3B408E0591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B47-42B4-998D-AD3D880F2B31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B47-42B4-998D-AD3D880F2B31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B47-42B4-998D-AD3D880F2B31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B47-42B4-998D-AD3D880F2B31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B47-42B4-998D-AD3D880F2B31}"/>
              </c:ext>
            </c:extLst>
          </c:dPt>
          <c:dPt>
            <c:idx val="5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B47-42B4-998D-AD3D880F2B31}"/>
              </c:ext>
            </c:extLst>
          </c:dPt>
          <c:cat>
            <c:numRef>
              <c:f>Sheet1!$A$2:$A$7</c:f>
              <c:numCache>
                <c:formatCode>General</c:formatCode>
                <c:ptCount val="6"/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DB47-42B4-998D-AD3D880F2B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3C5-4B48-86A2-353CE24D7BC5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3C5-4B48-86A2-353CE24D7BC5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3C5-4B48-86A2-353CE24D7BC5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3C5-4B48-86A2-353CE24D7BC5}"/>
              </c:ext>
            </c:extLst>
          </c:dPt>
          <c:dPt>
            <c:idx val="4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3C5-4B48-86A2-353CE24D7BC5}"/>
              </c:ext>
            </c:extLst>
          </c:dPt>
          <c:dPt>
            <c:idx val="5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3C5-4B48-86A2-353CE24D7BC5}"/>
              </c:ext>
            </c:extLst>
          </c:dPt>
          <c:cat>
            <c:numRef>
              <c:f>Sheet1!$A$2:$A$7</c:f>
              <c:numCache>
                <c:formatCode>General</c:formatCode>
                <c:ptCount val="6"/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3C5-4B48-86A2-353CE24D7B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F33-43E3-910F-039719A3DAE6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F33-43E3-910F-039719A3DAE6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F33-43E3-910F-039719A3DAE6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F33-43E3-910F-039719A3DAE6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F33-43E3-910F-039719A3DAE6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4F33-43E3-910F-039719A3DAE6}"/>
              </c:ext>
            </c:extLst>
          </c:dPt>
          <c:cat>
            <c:numRef>
              <c:f>Sheet1!$A$2:$A$7</c:f>
              <c:numCache>
                <c:formatCode>General</c:formatCode>
                <c:ptCount val="6"/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F33-43E3-910F-039719A3DA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254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0.png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0.png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chart" Target="../charts/chart4.xml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12" Type="http://schemas.openxmlformats.org/officeDocument/2006/relationships/chart" Target="../charts/chart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11" Type="http://schemas.openxmlformats.org/officeDocument/2006/relationships/chart" Target="../charts/chart2.xml"/><Relationship Id="rId10" Type="http://schemas.openxmlformats.org/officeDocument/2006/relationships/chart" Target="../charts/chart1.xml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2193" y="2507032"/>
            <a:ext cx="66513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2192" y="-95742"/>
            <a:ext cx="10088383" cy="704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083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6008" y="-48110"/>
            <a:ext cx="10136015" cy="695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001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equivalent fractions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875320" y="4509352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860745" y="2710666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919210"/>
              </p:ext>
            </p:extLst>
          </p:nvPr>
        </p:nvGraphicFramePr>
        <p:xfrm>
          <a:off x="4275244" y="34235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128602"/>
              </p:ext>
            </p:extLst>
          </p:nvPr>
        </p:nvGraphicFramePr>
        <p:xfrm>
          <a:off x="4275244" y="2655554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117082"/>
              </p:ext>
            </p:extLst>
          </p:nvPr>
        </p:nvGraphicFramePr>
        <p:xfrm>
          <a:off x="4275244" y="5124878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64752"/>
              </p:ext>
            </p:extLst>
          </p:nvPr>
        </p:nvGraphicFramePr>
        <p:xfrm>
          <a:off x="4275244" y="43569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860745" y="1141087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72717"/>
              </p:ext>
            </p:extLst>
          </p:nvPr>
        </p:nvGraphicFramePr>
        <p:xfrm>
          <a:off x="4275244" y="1808217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821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632488665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46852893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54316444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32757646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424998562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54988571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172819417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8791"/>
              </p:ext>
            </p:extLst>
          </p:nvPr>
        </p:nvGraphicFramePr>
        <p:xfrm>
          <a:off x="4275244" y="1040255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6535923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3427806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235134463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71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4275244" y="2660766"/>
            <a:ext cx="793145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275340" y="3428728"/>
            <a:ext cx="793049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275340" y="4356916"/>
            <a:ext cx="2372172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275340" y="5124769"/>
            <a:ext cx="2372172" cy="583510"/>
          </a:xfrm>
          <a:prstGeom prst="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equivalent fractions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719" y="4568504"/>
                <a:ext cx="4556628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875320" y="4509352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88" y="2786226"/>
                <a:ext cx="4556628" cy="71102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860745" y="2710666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919210"/>
              </p:ext>
            </p:extLst>
          </p:nvPr>
        </p:nvGraphicFramePr>
        <p:xfrm>
          <a:off x="4275244" y="34235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128602"/>
              </p:ext>
            </p:extLst>
          </p:nvPr>
        </p:nvGraphicFramePr>
        <p:xfrm>
          <a:off x="4275244" y="2655554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117082"/>
              </p:ext>
            </p:extLst>
          </p:nvPr>
        </p:nvGraphicFramePr>
        <p:xfrm>
          <a:off x="4275244" y="5124878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214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150709831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422487085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52991145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22715801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917371417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3306658735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10318364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533038562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54429123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1478592718"/>
                    </a:ext>
                  </a:extLst>
                </a:gridCol>
                <a:gridCol w="265214">
                  <a:extLst>
                    <a:ext uri="{9D8B030D-6E8A-4147-A177-3AD203B41FA5}">
                      <a16:colId xmlns:a16="http://schemas.microsoft.com/office/drawing/2014/main" val="2456659654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64752"/>
              </p:ext>
            </p:extLst>
          </p:nvPr>
        </p:nvGraphicFramePr>
        <p:xfrm>
          <a:off x="4275244" y="4356916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305263548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73194472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987112321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 smtClean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04" y="1226504"/>
                <a:ext cx="4556628" cy="71102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860745" y="1141087"/>
            <a:ext cx="404948" cy="431074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72717"/>
              </p:ext>
            </p:extLst>
          </p:nvPr>
        </p:nvGraphicFramePr>
        <p:xfrm>
          <a:off x="4275244" y="1808217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821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632488665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46852893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54316444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3327576460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424998562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1549885713"/>
                    </a:ext>
                  </a:extLst>
                </a:gridCol>
                <a:gridCol w="397821">
                  <a:extLst>
                    <a:ext uri="{9D8B030D-6E8A-4147-A177-3AD203B41FA5}">
                      <a16:colId xmlns:a16="http://schemas.microsoft.com/office/drawing/2014/main" val="2172819417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8791"/>
              </p:ext>
            </p:extLst>
          </p:nvPr>
        </p:nvGraphicFramePr>
        <p:xfrm>
          <a:off x="4275244" y="1040255"/>
          <a:ext cx="3182568" cy="583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5642">
                  <a:extLst>
                    <a:ext uri="{9D8B030D-6E8A-4147-A177-3AD203B41FA5}">
                      <a16:colId xmlns:a16="http://schemas.microsoft.com/office/drawing/2014/main" val="49247928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6535923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1342780651"/>
                    </a:ext>
                  </a:extLst>
                </a:gridCol>
                <a:gridCol w="795642">
                  <a:extLst>
                    <a:ext uri="{9D8B030D-6E8A-4147-A177-3AD203B41FA5}">
                      <a16:colId xmlns:a16="http://schemas.microsoft.com/office/drawing/2014/main" val="4235134463"/>
                    </a:ext>
                  </a:extLst>
                </a:gridCol>
              </a:tblGrid>
              <a:tr h="5835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789661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7237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3" grpId="0" animBg="1"/>
      <p:bldP spid="11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106275" y="556058"/>
                <a:ext cx="4556628" cy="882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 smtClean="0"/>
                  <a:t>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 smtClean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6275" y="556058"/>
                <a:ext cx="4556628" cy="88287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/>
          <p:cNvSpPr/>
          <p:nvPr/>
        </p:nvSpPr>
        <p:spPr>
          <a:xfrm>
            <a:off x="4092729" y="71124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088192" y="679743"/>
                <a:ext cx="63511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8192" y="679743"/>
                <a:ext cx="63511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336391" y="1919058"/>
            <a:ext cx="5364000" cy="6240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336391" y="3047965"/>
            <a:ext cx="3549118" cy="64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350768"/>
              </p:ext>
            </p:extLst>
          </p:nvPr>
        </p:nvGraphicFramePr>
        <p:xfrm>
          <a:off x="1336391" y="1919058"/>
          <a:ext cx="6266190" cy="6612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7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926836350"/>
                    </a:ext>
                  </a:extLst>
                </a:gridCol>
              </a:tblGrid>
              <a:tr h="66121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070076"/>
              </p:ext>
            </p:extLst>
          </p:nvPr>
        </p:nvGraphicFramePr>
        <p:xfrm>
          <a:off x="1336391" y="3043184"/>
          <a:ext cx="626619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7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92683635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895460" y="3907847"/>
            <a:ext cx="70885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2800" dirty="0"/>
          </a:p>
          <a:p>
            <a:pPr algn="ctr"/>
            <a:r>
              <a:rPr lang="en-GB" sz="2800" dirty="0" smtClean="0"/>
              <a:t>When </a:t>
            </a:r>
            <a:r>
              <a:rPr lang="en-GB" sz="2800" dirty="0"/>
              <a:t>the denominators are the same, </a:t>
            </a:r>
            <a:endParaRPr lang="en-GB" sz="2800" dirty="0" smtClean="0"/>
          </a:p>
          <a:p>
            <a:pPr algn="ctr"/>
            <a:r>
              <a:rPr lang="en-GB" sz="2800" dirty="0" smtClean="0"/>
              <a:t>the</a:t>
            </a:r>
            <a:r>
              <a:rPr lang="en-GB" sz="2800" u="sng" dirty="0"/>
              <a:t>			</a:t>
            </a:r>
            <a:r>
              <a:rPr lang="en-GB" sz="2800" dirty="0"/>
              <a:t> the numerator, the </a:t>
            </a:r>
            <a:r>
              <a:rPr lang="en-GB" sz="2800" u="sng" dirty="0"/>
              <a:t>			</a:t>
            </a:r>
            <a:r>
              <a:rPr lang="en-GB" sz="2800" dirty="0"/>
              <a:t> the fraction.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69506" y="4699420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07352" y="4699420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3740" y="4762484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07352" y="4762484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2" grpId="0"/>
      <p:bldP spid="12" grpId="1"/>
      <p:bldP spid="13" grpId="0"/>
      <p:bldP spid="13" grpId="1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524454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3872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7827" y="384656"/>
            <a:ext cx="7781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Put the fractions in order from smallest to greatest.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87465" y="1456654"/>
                <a:ext cx="977856" cy="7092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7465" y="1456654"/>
                <a:ext cx="977856" cy="7092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444800" y="1456654"/>
                <a:ext cx="977856" cy="712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4800" y="1456654"/>
                <a:ext cx="977856" cy="7125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002135" y="1456654"/>
                <a:ext cx="977856" cy="712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2135" y="1456654"/>
                <a:ext cx="977856" cy="71243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492801" y="1456654"/>
                <a:ext cx="977856" cy="7108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 smtClean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2801" y="1456654"/>
                <a:ext cx="977856" cy="71083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2779891252"/>
              </p:ext>
            </p:extLst>
          </p:nvPr>
        </p:nvGraphicFramePr>
        <p:xfrm>
          <a:off x="1411341" y="2338594"/>
          <a:ext cx="1930105" cy="1286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902400895"/>
              </p:ext>
            </p:extLst>
          </p:nvPr>
        </p:nvGraphicFramePr>
        <p:xfrm>
          <a:off x="2968676" y="2338594"/>
          <a:ext cx="1930105" cy="1286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617065725"/>
              </p:ext>
            </p:extLst>
          </p:nvPr>
        </p:nvGraphicFramePr>
        <p:xfrm>
          <a:off x="4526011" y="2360926"/>
          <a:ext cx="1930105" cy="1286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3277717935"/>
              </p:ext>
            </p:extLst>
          </p:nvPr>
        </p:nvGraphicFramePr>
        <p:xfrm>
          <a:off x="6016677" y="2405590"/>
          <a:ext cx="1930105" cy="1286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88274" y="2256449"/>
            <a:ext cx="7173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When the denominators are the same, the </a:t>
            </a:r>
            <a:r>
              <a:rPr lang="en-GB" sz="2800" u="sng" dirty="0" smtClean="0"/>
              <a:t>greater</a:t>
            </a:r>
            <a:r>
              <a:rPr lang="en-GB" sz="2800" dirty="0" smtClean="0"/>
              <a:t> the numerator, the </a:t>
            </a:r>
            <a:r>
              <a:rPr lang="en-GB" sz="2800" u="sng" dirty="0" smtClean="0"/>
              <a:t>greater</a:t>
            </a:r>
            <a:r>
              <a:rPr lang="en-GB" sz="2800" dirty="0" smtClean="0"/>
              <a:t>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50295 0.3460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56" y="1729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49479 0.3590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40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00191 0.3557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777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00139 0.356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0.33906 0.3557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44" y="17778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34045 0.3590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16198 0.35324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0" y="1766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16163 0.356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8" grpId="0"/>
      <p:bldP spid="9" grpId="0"/>
      <p:bldP spid="10" grpId="0"/>
      <p:bldGraphic spid="11" grpId="0">
        <p:bldAsOne/>
      </p:bldGraphic>
      <p:bldGraphic spid="11" grpId="1">
        <p:bldAsOne/>
      </p:bldGraphic>
      <p:bldGraphic spid="12" grpId="0">
        <p:bldAsOne/>
      </p:bldGraphic>
      <p:bldGraphic spid="12" grpId="1">
        <p:bldAsOne/>
      </p:bldGraphic>
      <p:bldGraphic spid="13" grpId="0">
        <p:bldAsOne/>
      </p:bldGraphic>
      <p:bldGraphic spid="13" grpId="1">
        <p:bldAsOne/>
      </p:bldGraphic>
      <p:bldGraphic spid="14" grpId="0">
        <p:bldAsOne/>
      </p:bldGraphic>
      <p:bldGraphic spid="14" grpId="1">
        <p:bldAsOne/>
      </p:bldGraphic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150" y="1622102"/>
            <a:ext cx="7662432" cy="341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47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98" y="1695123"/>
            <a:ext cx="7668065" cy="34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28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numerators from these ordered fractions.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32A878-08AF-490B-A0CA-63D9E695CBE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63" y="2118980"/>
          <a:ext cx="6090075" cy="1451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4376827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409317256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5547538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R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011533C5-272A-4FFA-B443-2F9E0673B1CC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15" name="TextBox 8">
              <a:extLst>
                <a:ext uri="{FF2B5EF4-FFF2-40B4-BE49-F238E27FC236}">
                  <a16:creationId xmlns:a16="http://schemas.microsoft.com/office/drawing/2014/main" id="{E5625F35-1E92-421C-A5E7-CAF4E3B0DAF1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7A9C0D2-28B6-4D4B-8CC6-69B647C933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6221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numerators from these ordered fractions.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32A878-08AF-490B-A0CA-63D9E695CBE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63" y="2118980"/>
          <a:ext cx="6090075" cy="1451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4376827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409317256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5547538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R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15D56AAB-007B-4221-BC74-0B009ACE24A8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FD286D65-18DB-4C1D-B18C-789B32EBD6DC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0AC51D6-BEA3-4624-97C3-EB1EF386A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88694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fractions in ascending order.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32A878-08AF-490B-A0CA-63D9E695CBE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1374328"/>
          <a:ext cx="4736725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DD22BB4-1F54-41D0-9408-C99EFCA6BDF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2898316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34E324E-B595-4209-BDF5-A9DDE95B80C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57233" y="2898315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96C0FEC-798B-423B-A385-E80D96EA41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10829" y="2898314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CF8C0E3-54A3-47EA-B774-1F4FD6876CF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64425" y="2898314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8CF96EF9-2D96-4E28-8FC6-D86E2BC7F915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C303ACFC-8932-41E5-AB6E-C19F895FBF96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910A10-1155-4B60-8CD5-8CC66AC884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2839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fractions in ascending order.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32A878-08AF-490B-A0CA-63D9E695CBE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1374328"/>
          <a:ext cx="4736725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DD22BB4-1F54-41D0-9408-C99EFCA6BDF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2898316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34E324E-B595-4209-BDF5-A9DDE95B80C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12039" y="2898315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96C0FEC-798B-423B-A385-E80D96EA41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66241" y="2898314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CF8C0E3-54A3-47EA-B774-1F4FD6876CF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57838" y="2898314"/>
          <a:ext cx="765031" cy="183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031">
                  <a:extLst>
                    <a:ext uri="{9D8B030D-6E8A-4147-A177-3AD203B41FA5}">
                      <a16:colId xmlns:a16="http://schemas.microsoft.com/office/drawing/2014/main" val="1949569719"/>
                    </a:ext>
                  </a:extLst>
                </a:gridCol>
              </a:tblGrid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5278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07954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954520"/>
                  </a:ext>
                </a:extLst>
              </a:tr>
              <a:tr h="367305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T="50292" marB="5029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201417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13036358-B479-4C4A-8EE5-A52E573496D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4878382"/>
          <a:ext cx="4825821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9403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89403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89403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89403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89403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89403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89403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E2843A7E-3F67-4918-BC07-D596CE98D40E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2C932C8A-9A2E-4BB2-87CA-5D1D46E3D71C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8E5372C-08F5-485A-B332-721EC6EA5F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5740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fractions in descending order.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DA3C673-62BE-47F5-B144-BF6A5CB940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1500148"/>
          <a:ext cx="4736725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7C062C8-A3B6-4764-87A7-EF6759C3E61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3261037"/>
          <a:ext cx="4736725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B6D339AA-6BEC-4222-BDA9-484C67936BED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DA35335D-611B-4B1C-A279-6BD17E7C46EC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A226F07-2A5C-48BB-9625-F293DD33B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6185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fractions in descending order.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DA3C673-62BE-47F5-B144-BF6A5CB940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1500148"/>
          <a:ext cx="4736725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7C062C8-A3B6-4764-87A7-EF6759C3E61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3637" y="3261037"/>
          <a:ext cx="4736725" cy="13077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6675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740272261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355391955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54942856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1966657584"/>
                    </a:ext>
                  </a:extLst>
                </a:gridCol>
                <a:gridCol w="676675">
                  <a:extLst>
                    <a:ext uri="{9D8B030D-6E8A-4147-A177-3AD203B41FA5}">
                      <a16:colId xmlns:a16="http://schemas.microsoft.com/office/drawing/2014/main" val="3481109247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660069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41804DAD-3696-4145-8F8A-7A103F3F47D9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6312BD34-5CA8-4682-B796-8F2417F81B69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1A6A4EC-EA54-4026-A76C-B2E7A7B7D8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66680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missing fraction in this sequence?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AE1E6FF-BEE9-46C8-A7A2-378B86911C5F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33A71E92-FE1F-4A82-9E2D-1D61F9FECF5C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BCC99F9-A033-4E9D-8338-BE0EE7796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E9924168-272E-4022-A360-6907B3F96D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482" t="34409" r="43710" b="23085"/>
          <a:stretch/>
        </p:blipFill>
        <p:spPr>
          <a:xfrm>
            <a:off x="647508" y="1454267"/>
            <a:ext cx="1878184" cy="185543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0700363-9A08-4554-B057-4136074FA0A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544" t="35306" r="43683" b="24019"/>
          <a:stretch/>
        </p:blipFill>
        <p:spPr>
          <a:xfrm>
            <a:off x="3649952" y="1494216"/>
            <a:ext cx="1878184" cy="177553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9ABAB7A-5CE3-467B-8526-624E9A0B054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370" t="34095" r="44417" b="23398"/>
          <a:stretch/>
        </p:blipFill>
        <p:spPr>
          <a:xfrm>
            <a:off x="6652395" y="1454267"/>
            <a:ext cx="1844097" cy="185543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16A1A85-A6CE-447D-BA39-5BDC954189C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450" t="36428" r="44574" b="23665"/>
          <a:stretch/>
        </p:blipFill>
        <p:spPr>
          <a:xfrm>
            <a:off x="788157" y="3557175"/>
            <a:ext cx="1737535" cy="170451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599755A-A453-46D3-8AE6-4E9360360D3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122" t="34878" r="43682" b="22556"/>
          <a:stretch/>
        </p:blipFill>
        <p:spPr>
          <a:xfrm>
            <a:off x="3683055" y="3406254"/>
            <a:ext cx="1845081" cy="185543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B477F7F-4797-4508-B0BD-0E7933CA09E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4277" t="34958" r="43510" b="22477"/>
          <a:stretch/>
        </p:blipFill>
        <p:spPr>
          <a:xfrm>
            <a:off x="6652395" y="3406254"/>
            <a:ext cx="1844097" cy="185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67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missing fraction in this sequence?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3DBC4F83-6AE0-4180-9FBF-2A81C3CD177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92000" y="5415232"/>
          <a:ext cx="360000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87377394"/>
                    </a:ext>
                  </a:extLst>
                </a:gridCol>
              </a:tblGrid>
              <a:tr h="27759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R>
                      <a:noFill/>
                    </a:lnR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27759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R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9C1086E1-2F88-4FC9-BBA3-B060A62CD48B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F7A2953A-1E5C-4450-8044-605018050290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ADDEEBF-65CF-4D2D-8549-420350B54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25EAF3A8-F075-49EC-9BBF-DF49D1A696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482" t="34409" r="43710" b="23085"/>
          <a:stretch/>
        </p:blipFill>
        <p:spPr>
          <a:xfrm>
            <a:off x="647508" y="1454267"/>
            <a:ext cx="1878184" cy="18554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3BC145F-5F4F-49B1-9E3C-C24600D617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544" t="35306" r="43683" b="24019"/>
          <a:stretch/>
        </p:blipFill>
        <p:spPr>
          <a:xfrm>
            <a:off x="3649952" y="1494216"/>
            <a:ext cx="1878184" cy="17755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F95942D-0798-4F94-AFEA-9C3BA41143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370" t="34095" r="44417" b="23398"/>
          <a:stretch/>
        </p:blipFill>
        <p:spPr>
          <a:xfrm>
            <a:off x="6652395" y="1454267"/>
            <a:ext cx="1844097" cy="185543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E559BA6-F32D-4644-A190-92B7E1291BE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450" t="36428" r="44574" b="23665"/>
          <a:stretch/>
        </p:blipFill>
        <p:spPr>
          <a:xfrm>
            <a:off x="788157" y="3557175"/>
            <a:ext cx="1737535" cy="170451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8EA3F65-6DE3-426E-9AE2-9B040312E74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122" t="34878" r="43682" b="22556"/>
          <a:stretch/>
        </p:blipFill>
        <p:spPr>
          <a:xfrm>
            <a:off x="3683055" y="3406254"/>
            <a:ext cx="1845081" cy="185543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F47AA1D-B0C3-4862-9710-964AAC155EF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4277" t="34958" r="43510" b="22477"/>
          <a:stretch/>
        </p:blipFill>
        <p:spPr>
          <a:xfrm>
            <a:off x="6652395" y="3406254"/>
            <a:ext cx="1844097" cy="185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649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CC0167-5327-4F5C-88D0-1A3AF0949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8D36C47-49DB-4F62-B92E-E041E723701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Sally has put these fractions in order from smallest to largest. Is she correct?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87BC9B-D698-416E-A7C7-F4AACCD3394C}"/>
              </a:ext>
            </a:extLst>
          </p:cNvPr>
          <p:cNvSpPr txBox="1"/>
          <p:nvPr/>
        </p:nvSpPr>
        <p:spPr>
          <a:xfrm flipH="1">
            <a:off x="483996" y="1756306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1EEA1D-2B56-428A-8F09-C00B59A60A02}"/>
              </a:ext>
            </a:extLst>
          </p:cNvPr>
          <p:cNvSpPr txBox="1"/>
          <p:nvPr/>
        </p:nvSpPr>
        <p:spPr>
          <a:xfrm flipH="1">
            <a:off x="2769728" y="1756306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44A1A5-11C2-49EA-9691-427ECA304534}"/>
              </a:ext>
            </a:extLst>
          </p:cNvPr>
          <p:cNvSpPr txBox="1"/>
          <p:nvPr/>
        </p:nvSpPr>
        <p:spPr>
          <a:xfrm flipH="1">
            <a:off x="6797727" y="1756306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DC40298-3E97-48DC-83B1-5BBF434E0E44}"/>
              </a:ext>
            </a:extLst>
          </p:cNvPr>
          <p:cNvSpPr txBox="1"/>
          <p:nvPr/>
        </p:nvSpPr>
        <p:spPr>
          <a:xfrm flipH="1">
            <a:off x="4874305" y="1756306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3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9516558-47EB-45FF-AA0D-1562DFE4EA86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0EDCF8F8-7373-444D-8B3A-9522B4928F25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1D6A105-A41C-4879-821C-556DA308A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7476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images to help you complete the fractions.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is the next fraction in this sequence?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C7178C3-DDE8-4E88-BFE6-1B12A6DE1C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5150" y="1934608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B4AD2238-AA0E-477C-A0F2-AB58AA381A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46422" y="1934608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39D3351-2E0A-424F-BEC3-0030F6CC00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27694" y="1934608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6ADC0CD6-3675-43AA-9D52-52C7EBD6780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31937" y="4698006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9D0B1721-38BE-486C-8F35-6527706918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39726" y="4382889"/>
          <a:ext cx="648000" cy="16377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547538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0956658"/>
                  </a:ext>
                </a:extLst>
              </a:tr>
            </a:tbl>
          </a:graphicData>
        </a:graphic>
      </p:graphicFrame>
      <p:grpSp>
        <p:nvGrpSpPr>
          <p:cNvPr id="28" name="Group 27">
            <a:extLst>
              <a:ext uri="{FF2B5EF4-FFF2-40B4-BE49-F238E27FC236}">
                <a16:creationId xmlns:a16="http://schemas.microsoft.com/office/drawing/2014/main" id="{795CF6B4-3322-441D-A21D-A0A12BC086E6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29" name="TextBox 8">
              <a:extLst>
                <a:ext uri="{FF2B5EF4-FFF2-40B4-BE49-F238E27FC236}">
                  <a16:creationId xmlns:a16="http://schemas.microsoft.com/office/drawing/2014/main" id="{0390D9FE-9AE6-42FA-8CE5-888577E7D0C8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30" name="Picture 2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3AE7499-A2D1-481C-8A7D-E0BEFDB153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9545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images to help you complete the fractions.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is the next fraction in this sequence?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C7178C3-DDE8-4E88-BFE6-1B12A6DE1C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5150" y="1934608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B4AD2238-AA0E-477C-A0F2-AB58AA381A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46422" y="1934608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39D3351-2E0A-424F-BEC3-0030F6CC00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27694" y="1934608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6ADC0CD6-3675-43AA-9D52-52C7EBD6780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31937" y="4698006"/>
          <a:ext cx="2051156" cy="95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69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4054118731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051332294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47937793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4083173241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237031619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57263282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3944625287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2360246402"/>
                    </a:ext>
                  </a:extLst>
                </a:gridCol>
                <a:gridCol w="186468">
                  <a:extLst>
                    <a:ext uri="{9D8B030D-6E8A-4147-A177-3AD203B41FA5}">
                      <a16:colId xmlns:a16="http://schemas.microsoft.com/office/drawing/2014/main" val="1218232946"/>
                    </a:ext>
                  </a:extLst>
                </a:gridCol>
                <a:gridCol w="186469">
                  <a:extLst>
                    <a:ext uri="{9D8B030D-6E8A-4147-A177-3AD203B41FA5}">
                      <a16:colId xmlns:a16="http://schemas.microsoft.com/office/drawing/2014/main" val="1838202902"/>
                    </a:ext>
                  </a:extLst>
                </a:gridCol>
              </a:tblGrid>
              <a:tr h="95650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9D0B1721-38BE-486C-8F35-6527706918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39726" y="4382889"/>
          <a:ext cx="648000" cy="1619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3613998246"/>
                    </a:ext>
                  </a:extLst>
                </a:gridCol>
              </a:tblGrid>
              <a:tr h="64763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547538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1459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213274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0956658"/>
                  </a:ext>
                </a:extLst>
              </a:tr>
            </a:tbl>
          </a:graphicData>
        </a:graphic>
      </p:graphicFrame>
      <p:grpSp>
        <p:nvGrpSpPr>
          <p:cNvPr id="13" name="Group 12">
            <a:extLst>
              <a:ext uri="{FF2B5EF4-FFF2-40B4-BE49-F238E27FC236}">
                <a16:creationId xmlns:a16="http://schemas.microsoft.com/office/drawing/2014/main" id="{A7C36128-77E6-4C61-AAB6-C87BDABFB35B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B7912843-8EEB-4CF9-9B97-C9CF5B9A463E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8995048-73FE-47B6-AB3D-C4EC31314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9230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incorrect fraction in this sequence?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C7178C3-DDE8-4E88-BFE6-1B12A6DE1C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5149" y="1934608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27FBF2A-DA8C-4336-A132-A6D356129F15}"/>
              </a:ext>
            </a:extLst>
          </p:cNvPr>
          <p:cNvSpPr txBox="1"/>
          <p:nvPr/>
        </p:nvSpPr>
        <p:spPr>
          <a:xfrm flipH="1">
            <a:off x="302840" y="1524278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1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26FD76C-EC8D-4C9B-8FCA-60EBB3C0C5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45006" y="1934608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EE74D25-0F84-490D-A5EB-19B9C71CBF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24863" y="1934608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F6172E3-CE0E-4D94-B16C-6A122B4F45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81124" y="4239016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320C7362-61E5-4295-B014-FC1766E8F7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60981" y="4239016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87BE12A5-9F2E-4544-9C13-347F999E85AC}"/>
              </a:ext>
            </a:extLst>
          </p:cNvPr>
          <p:cNvSpPr txBox="1"/>
          <p:nvPr/>
        </p:nvSpPr>
        <p:spPr>
          <a:xfrm flipH="1">
            <a:off x="3182697" y="1586144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EE8E4C-7AB1-4A58-B779-E377B358E1DB}"/>
              </a:ext>
            </a:extLst>
          </p:cNvPr>
          <p:cNvSpPr txBox="1"/>
          <p:nvPr/>
        </p:nvSpPr>
        <p:spPr>
          <a:xfrm flipH="1">
            <a:off x="6035017" y="1586352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A16821-398C-403B-BFBD-FB41CDC3DAA9}"/>
              </a:ext>
            </a:extLst>
          </p:cNvPr>
          <p:cNvSpPr txBox="1"/>
          <p:nvPr/>
        </p:nvSpPr>
        <p:spPr>
          <a:xfrm flipH="1">
            <a:off x="1791278" y="3779952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55BBDC3-E628-4BFD-A05B-3D3E49C6CFA6}"/>
              </a:ext>
            </a:extLst>
          </p:cNvPr>
          <p:cNvSpPr txBox="1"/>
          <p:nvPr/>
        </p:nvSpPr>
        <p:spPr>
          <a:xfrm flipH="1">
            <a:off x="4692837" y="3957888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5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0871D29-B0F8-4EFC-B0D5-A591437E121B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33" name="TextBox 8">
              <a:extLst>
                <a:ext uri="{FF2B5EF4-FFF2-40B4-BE49-F238E27FC236}">
                  <a16:creationId xmlns:a16="http://schemas.microsoft.com/office/drawing/2014/main" id="{D6A764C5-8EE9-4BC3-873C-E7756B4B2029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34" name="Picture 3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2BB56A3-1FF4-4771-9F53-ED44A28FC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41980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incorrect fraction in this sequence?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C7178C3-DDE8-4E88-BFE6-1B12A6DE1C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5149" y="1934608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27FBF2A-DA8C-4336-A132-A6D356129F15}"/>
              </a:ext>
            </a:extLst>
          </p:cNvPr>
          <p:cNvSpPr txBox="1"/>
          <p:nvPr/>
        </p:nvSpPr>
        <p:spPr>
          <a:xfrm flipH="1">
            <a:off x="302840" y="1524278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1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26FD76C-EC8D-4C9B-8FCA-60EBB3C0C5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45006" y="1934608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EE74D25-0F84-490D-A5EB-19B9C71CBF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24863" y="1934608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F6172E3-CE0E-4D94-B16C-6A122B4F45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81124" y="4239016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320C7362-61E5-4295-B014-FC1766E8F7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60981" y="4239016"/>
          <a:ext cx="2053988" cy="16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97">
                  <a:extLst>
                    <a:ext uri="{9D8B030D-6E8A-4147-A177-3AD203B41FA5}">
                      <a16:colId xmlns:a16="http://schemas.microsoft.com/office/drawing/2014/main" val="3463853388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285587197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1501663036"/>
                    </a:ext>
                  </a:extLst>
                </a:gridCol>
                <a:gridCol w="513497">
                  <a:extLst>
                    <a:ext uri="{9D8B030D-6E8A-4147-A177-3AD203B41FA5}">
                      <a16:colId xmlns:a16="http://schemas.microsoft.com/office/drawing/2014/main" val="488446751"/>
                    </a:ext>
                  </a:extLst>
                </a:gridCol>
              </a:tblGrid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92066"/>
                  </a:ext>
                </a:extLst>
              </a:tr>
              <a:tr h="83141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9635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87BE12A5-9F2E-4544-9C13-347F999E85AC}"/>
              </a:ext>
            </a:extLst>
          </p:cNvPr>
          <p:cNvSpPr txBox="1"/>
          <p:nvPr/>
        </p:nvSpPr>
        <p:spPr>
          <a:xfrm flipH="1">
            <a:off x="3182697" y="1586144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EE8E4C-7AB1-4A58-B779-E377B358E1DB}"/>
              </a:ext>
            </a:extLst>
          </p:cNvPr>
          <p:cNvSpPr txBox="1"/>
          <p:nvPr/>
        </p:nvSpPr>
        <p:spPr>
          <a:xfrm flipH="1">
            <a:off x="6035017" y="1586352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A16821-398C-403B-BFBD-FB41CDC3DAA9}"/>
              </a:ext>
            </a:extLst>
          </p:cNvPr>
          <p:cNvSpPr txBox="1"/>
          <p:nvPr/>
        </p:nvSpPr>
        <p:spPr>
          <a:xfrm flipH="1">
            <a:off x="1791278" y="3779952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55BBDC3-E628-4BFD-A05B-3D3E49C6CFA6}"/>
              </a:ext>
            </a:extLst>
          </p:cNvPr>
          <p:cNvSpPr txBox="1"/>
          <p:nvPr/>
        </p:nvSpPr>
        <p:spPr>
          <a:xfrm flipH="1">
            <a:off x="4692837" y="3957888"/>
            <a:ext cx="36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283F5F0-CDC9-4F95-A888-8D6B8F8D8981}"/>
              </a:ext>
            </a:extLst>
          </p:cNvPr>
          <p:cNvSpPr/>
          <p:nvPr/>
        </p:nvSpPr>
        <p:spPr>
          <a:xfrm>
            <a:off x="4343947" y="3662110"/>
            <a:ext cx="3416422" cy="256901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FD89414-C17F-4794-872B-21499D055585}"/>
              </a:ext>
            </a:extLst>
          </p:cNvPr>
          <p:cNvGrpSpPr/>
          <p:nvPr/>
        </p:nvGrpSpPr>
        <p:grpSpPr>
          <a:xfrm>
            <a:off x="13764" y="6454317"/>
            <a:ext cx="1238400" cy="403587"/>
            <a:chOff x="22310" y="6454317"/>
            <a:chExt cx="1238400" cy="403587"/>
          </a:xfrm>
        </p:grpSpPr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93D44886-1C1C-4AC9-914A-696B527DABC9}"/>
                </a:ext>
              </a:extLst>
            </p:cNvPr>
            <p:cNvSpPr txBox="1"/>
            <p:nvPr/>
          </p:nvSpPr>
          <p:spPr>
            <a:xfrm>
              <a:off x="22310" y="6688627"/>
              <a:ext cx="12384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FB9AFA3-C936-4164-A880-55200757D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4345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12.6|1.1|4.8|19.6|2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1.1|1.6|0.6|6.8|0.9|3.2|2.1|3.1|4.1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4.7|4.1|1.7|0.6|0.5|10|2.2|1.7|2.2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C03ABC-928C-4BD8-A01A-0BF32D851F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10261</TotalTime>
  <Words>390</Words>
  <Application>Microsoft Office PowerPoint</Application>
  <PresentationFormat>On-screen Show (4:3)</PresentationFormat>
  <Paragraphs>232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24</vt:i4>
      </vt:variant>
    </vt:vector>
  </HeadingPairs>
  <TitlesOfParts>
    <vt:vector size="40" baseType="lpstr">
      <vt:lpstr>Arial</vt:lpstr>
      <vt:lpstr>Calibri</vt:lpstr>
      <vt:lpstr>Calibri Light</vt:lpstr>
      <vt:lpstr>Cambria Math</vt:lpstr>
      <vt:lpstr>Century Gothic</vt:lpstr>
      <vt:lpstr>Comic Sans MS</vt:lpstr>
      <vt:lpstr>KG Primary Penmanship</vt:lpstr>
      <vt:lpstr>SassoonCRInfantMedium</vt:lpstr>
      <vt:lpstr>Wingdings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236</cp:revision>
  <dcterms:created xsi:type="dcterms:W3CDTF">2019-07-05T11:02:13Z</dcterms:created>
  <dcterms:modified xsi:type="dcterms:W3CDTF">2021-06-27T11:23:39Z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