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2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68" r:id="rId10"/>
    <p:sldId id="269" r:id="rId11"/>
    <p:sldId id="270" r:id="rId12"/>
    <p:sldId id="271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867" autoAdjust="0"/>
    <p:restoredTop sz="94568"/>
  </p:normalViewPr>
  <p:slideViewPr>
    <p:cSldViewPr snapToGrid="0" snapToObjects="1">
      <p:cViewPr varScale="1">
        <p:scale>
          <a:sx n="69" d="100"/>
          <a:sy n="69" d="100"/>
        </p:scale>
        <p:origin x="160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hk82hv/articles/zcmdwxs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Lesson 4 – Time to the half hour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946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Watch the video again to remind yourselves about how to tell the time.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www.bbc.co.uk/bitesize/topics/zhk82hv/articles/zcmdwxs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2338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2"/>
          <p:cNvSpPr>
            <a:spLocks noGrp="1"/>
          </p:cNvSpPr>
          <p:nvPr>
            <p:ph idx="1"/>
          </p:nvPr>
        </p:nvSpPr>
        <p:spPr bwMode="auto">
          <a:xfrm>
            <a:off x="457200" y="773113"/>
            <a:ext cx="8220075" cy="439737"/>
          </a:xfrm>
          <a:prstGeom prst="roundRect">
            <a:avLst>
              <a:gd name="adj" fmla="val 2583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numCol="1" anchor="ctr" anchorCtr="0" compatLnSpc="1">
            <a:prstTxWarp prst="textNoShape">
              <a:avLst/>
            </a:prstTxWarp>
            <a:normAutofit fontScale="47500" lnSpcReduction="20000"/>
          </a:bodyPr>
          <a:lstStyle/>
          <a:p>
            <a:pPr algn="ctr" eaLnBrk="1" hangingPunct="1">
              <a:spcBef>
                <a:spcPct val="0"/>
              </a:spcBef>
            </a:pPr>
            <a:r>
              <a:rPr lang="en-GB" altLang="en-US" smtClean="0">
                <a:latin typeface="Sassoon Infant Md" pitchFamily="50" charset="0"/>
              </a:rPr>
              <a:t>A clock face is a full circle which is made up of 2 halves.</a:t>
            </a:r>
            <a:endParaRPr lang="en-GB" altLang="en-US" b="1" smtClean="0">
              <a:solidFill>
                <a:srgbClr val="92D050"/>
              </a:solidFill>
              <a:latin typeface="Sassoon Infant Md" pitchFamily="50" charset="0"/>
            </a:endParaRPr>
          </a:p>
        </p:txBody>
      </p:sp>
      <p:sp>
        <p:nvSpPr>
          <p:cNvPr id="5" name="Content Placeholder 2"/>
          <p:cNvSpPr>
            <a:spLocks/>
          </p:cNvSpPr>
          <p:nvPr/>
        </p:nvSpPr>
        <p:spPr bwMode="auto">
          <a:xfrm>
            <a:off x="457200" y="5600700"/>
            <a:ext cx="8220075" cy="43973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1C1C1C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How many minutes make up half of an hour?</a:t>
            </a:r>
            <a:endParaRPr lang="en-GB" altLang="en-US" b="1">
              <a:solidFill>
                <a:srgbClr val="92D050"/>
              </a:solidFill>
              <a:latin typeface="Sassoon Infant Md" pitchFamily="50" charset="0"/>
              <a:ea typeface="Sassoon Infant Rg" pitchFamily="50" charset="0"/>
              <a:cs typeface="Sassoon Infant Rg" pitchFamily="50" charset="0"/>
            </a:endParaRPr>
          </a:p>
        </p:txBody>
      </p:sp>
      <p:pic>
        <p:nvPicPr>
          <p:cNvPr id="17412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7963" y="1552575"/>
            <a:ext cx="3648075" cy="364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/>
        </p:nvCxnSpPr>
        <p:spPr>
          <a:xfrm>
            <a:off x="4567238" y="1819275"/>
            <a:ext cx="0" cy="3148013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ie 11"/>
          <p:cNvSpPr/>
          <p:nvPr/>
        </p:nvSpPr>
        <p:spPr>
          <a:xfrm rot="16200000">
            <a:off x="3121025" y="1898650"/>
            <a:ext cx="2971800" cy="2971800"/>
          </a:xfrm>
          <a:prstGeom prst="pie">
            <a:avLst>
              <a:gd name="adj1" fmla="val 0"/>
              <a:gd name="adj2" fmla="val 10823334"/>
            </a:avLst>
          </a:prstGeom>
          <a:solidFill>
            <a:srgbClr val="21A6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>
              <a:solidFill>
                <a:schemeClr val="tx1"/>
              </a:solidFill>
            </a:endParaRPr>
          </a:p>
        </p:txBody>
      </p:sp>
      <p:sp>
        <p:nvSpPr>
          <p:cNvPr id="13" name="Pie 12"/>
          <p:cNvSpPr/>
          <p:nvPr/>
        </p:nvSpPr>
        <p:spPr>
          <a:xfrm rot="5400000">
            <a:off x="3086100" y="1898650"/>
            <a:ext cx="2971800" cy="2971800"/>
          </a:xfrm>
          <a:prstGeom prst="pie">
            <a:avLst>
              <a:gd name="adj1" fmla="val 0"/>
              <a:gd name="adj2" fmla="val 10823334"/>
            </a:avLst>
          </a:prstGeom>
          <a:solidFill>
            <a:srgbClr val="21A6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185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2"/>
          <p:cNvSpPr>
            <a:spLocks noGrp="1"/>
          </p:cNvSpPr>
          <p:nvPr>
            <p:ph idx="1"/>
          </p:nvPr>
        </p:nvSpPr>
        <p:spPr bwMode="auto">
          <a:xfrm>
            <a:off x="457200" y="773113"/>
            <a:ext cx="8220075" cy="439737"/>
          </a:xfrm>
          <a:prstGeom prst="roundRect">
            <a:avLst>
              <a:gd name="adj" fmla="val 2583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numCol="1" anchor="ctr" anchorCtr="0" compatLnSpc="1">
            <a:prstTxWarp prst="textNoShape">
              <a:avLst/>
            </a:prstTxWarp>
            <a:normAutofit fontScale="77500" lnSpcReduction="20000"/>
          </a:bodyPr>
          <a:lstStyle/>
          <a:p>
            <a:pPr algn="ctr" eaLnBrk="1" hangingPunct="1">
              <a:spcBef>
                <a:spcPct val="0"/>
              </a:spcBef>
            </a:pPr>
            <a:r>
              <a:rPr lang="en-GB" altLang="en-US" smtClean="0">
                <a:latin typeface="Sassoon Infant Md" pitchFamily="50" charset="0"/>
              </a:rPr>
              <a:t>There are 30 minutes in half of an hour.</a:t>
            </a:r>
            <a:endParaRPr lang="en-GB" altLang="en-US" b="1" smtClean="0">
              <a:solidFill>
                <a:srgbClr val="92D050"/>
              </a:solidFill>
              <a:latin typeface="Sassoon Infant Md" pitchFamily="50" charset="0"/>
            </a:endParaRPr>
          </a:p>
        </p:txBody>
      </p:sp>
      <p:pic>
        <p:nvPicPr>
          <p:cNvPr id="1843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7963" y="1552575"/>
            <a:ext cx="3648075" cy="364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/>
        </p:nvCxnSpPr>
        <p:spPr>
          <a:xfrm>
            <a:off x="4567238" y="1819275"/>
            <a:ext cx="0" cy="3148013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ie 11"/>
          <p:cNvSpPr/>
          <p:nvPr/>
        </p:nvSpPr>
        <p:spPr>
          <a:xfrm rot="16200000">
            <a:off x="3121025" y="1898650"/>
            <a:ext cx="2971800" cy="2971800"/>
          </a:xfrm>
          <a:prstGeom prst="pie">
            <a:avLst>
              <a:gd name="adj1" fmla="val 0"/>
              <a:gd name="adj2" fmla="val 10823334"/>
            </a:avLst>
          </a:prstGeom>
          <a:solidFill>
            <a:srgbClr val="21A6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033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ontent Placeholder 2"/>
          <p:cNvSpPr>
            <a:spLocks noGrp="1"/>
          </p:cNvSpPr>
          <p:nvPr>
            <p:ph idx="1"/>
          </p:nvPr>
        </p:nvSpPr>
        <p:spPr bwMode="auto">
          <a:xfrm>
            <a:off x="457200" y="773113"/>
            <a:ext cx="8220075" cy="439737"/>
          </a:xfrm>
          <a:prstGeom prst="roundRect">
            <a:avLst>
              <a:gd name="adj" fmla="val 2583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numCol="1" anchor="ctr" anchorCtr="0" compatLnSpc="1">
            <a:prstTxWarp prst="textNoShape">
              <a:avLst/>
            </a:prstTxWarp>
            <a:normAutofit fontScale="47500" lnSpcReduction="20000"/>
          </a:bodyPr>
          <a:lstStyle/>
          <a:p>
            <a:pPr algn="ctr" eaLnBrk="1" hangingPunct="1">
              <a:spcBef>
                <a:spcPct val="0"/>
              </a:spcBef>
            </a:pPr>
            <a:r>
              <a:rPr lang="en-GB" altLang="en-US" smtClean="0">
                <a:latin typeface="Sassoon Infant Md" pitchFamily="50" charset="0"/>
              </a:rPr>
              <a:t>When it is 30 minutes past the hour we say ‘</a:t>
            </a:r>
            <a:r>
              <a:rPr lang="en-GB" altLang="en-US" b="1" smtClean="0">
                <a:solidFill>
                  <a:srgbClr val="FF0000"/>
                </a:solidFill>
                <a:latin typeface="Sassoon Infant Md" pitchFamily="50" charset="0"/>
              </a:rPr>
              <a:t>half past</a:t>
            </a:r>
            <a:r>
              <a:rPr lang="en-GB" altLang="en-US" smtClean="0">
                <a:latin typeface="Sassoon Infant Md" pitchFamily="50" charset="0"/>
              </a:rPr>
              <a:t>’ the hour.</a:t>
            </a:r>
            <a:endParaRPr lang="en-GB" altLang="en-US" b="1" smtClean="0">
              <a:solidFill>
                <a:srgbClr val="92D050"/>
              </a:solidFill>
              <a:latin typeface="Sassoon Infant Md" pitchFamily="50" charset="0"/>
            </a:endParaRPr>
          </a:p>
        </p:txBody>
      </p:sp>
      <p:pic>
        <p:nvPicPr>
          <p:cNvPr id="19459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819275"/>
            <a:ext cx="3648075" cy="3649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/>
        </p:nvCxnSpPr>
        <p:spPr>
          <a:xfrm>
            <a:off x="4572000" y="2070100"/>
            <a:ext cx="0" cy="3148013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61" name="Content Placeholder 2"/>
          <p:cNvSpPr>
            <a:spLocks/>
          </p:cNvSpPr>
          <p:nvPr/>
        </p:nvSpPr>
        <p:spPr bwMode="auto">
          <a:xfrm>
            <a:off x="457200" y="1381125"/>
            <a:ext cx="8220075" cy="4381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1C1C1C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o’clock</a:t>
            </a:r>
            <a:endParaRPr lang="en-GB" altLang="en-US" b="1">
              <a:solidFill>
                <a:srgbClr val="92D050"/>
              </a:solidFill>
              <a:latin typeface="Sassoon Infant Md" pitchFamily="50" charset="0"/>
              <a:ea typeface="Sassoon Infant Rg" pitchFamily="50" charset="0"/>
              <a:cs typeface="Sassoon Infant Rg" pitchFamily="50" charset="0"/>
            </a:endParaRPr>
          </a:p>
        </p:txBody>
      </p:sp>
      <p:sp>
        <p:nvSpPr>
          <p:cNvPr id="19462" name="Content Placeholder 2"/>
          <p:cNvSpPr>
            <a:spLocks/>
          </p:cNvSpPr>
          <p:nvPr/>
        </p:nvSpPr>
        <p:spPr bwMode="auto">
          <a:xfrm>
            <a:off x="457200" y="5499100"/>
            <a:ext cx="8220075" cy="43973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1C1C1C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half past</a:t>
            </a:r>
            <a:endParaRPr lang="en-GB" altLang="en-US" b="1">
              <a:solidFill>
                <a:srgbClr val="92D050"/>
              </a:solidFill>
              <a:latin typeface="Sassoon Infant Md" pitchFamily="50" charset="0"/>
              <a:ea typeface="Sassoon Infant Rg" pitchFamily="50" charset="0"/>
              <a:cs typeface="Sassoon Infant Rg" pitchFamily="50" charset="0"/>
            </a:endParaRPr>
          </a:p>
        </p:txBody>
      </p:sp>
      <p:sp>
        <p:nvSpPr>
          <p:cNvPr id="4" name="Circular Arrow 3"/>
          <p:cNvSpPr/>
          <p:nvPr/>
        </p:nvSpPr>
        <p:spPr>
          <a:xfrm rot="5400000">
            <a:off x="3979069" y="2639219"/>
            <a:ext cx="4813300" cy="2297112"/>
          </a:xfrm>
          <a:custGeom>
            <a:avLst/>
            <a:gdLst>
              <a:gd name="connsiteX0" fmla="*/ 328063 w 5249009"/>
              <a:gd name="connsiteY0" fmla="*/ 2624505 h 5249009"/>
              <a:gd name="connsiteX1" fmla="*/ 2300206 w 5249009"/>
              <a:gd name="connsiteY1" fmla="*/ 351078 h 5249009"/>
              <a:gd name="connsiteX2" fmla="*/ 4829352 w 5249009"/>
              <a:gd name="connsiteY2" fmla="*/ 1982409 h 5249009"/>
              <a:gd name="connsiteX3" fmla="*/ 5141336 w 5249009"/>
              <a:gd name="connsiteY3" fmla="*/ 1982408 h 5249009"/>
              <a:gd name="connsiteX4" fmla="*/ 4592883 w 5249009"/>
              <a:gd name="connsiteY4" fmla="*/ 2624504 h 5249009"/>
              <a:gd name="connsiteX5" fmla="*/ 3829084 w 5249009"/>
              <a:gd name="connsiteY5" fmla="*/ 1982408 h 5249009"/>
              <a:gd name="connsiteX6" fmla="*/ 4133924 w 5249009"/>
              <a:gd name="connsiteY6" fmla="*/ 1982408 h 5249009"/>
              <a:gd name="connsiteX7" fmla="*/ 2296854 w 5249009"/>
              <a:gd name="connsiteY7" fmla="*/ 1017247 h 5249009"/>
              <a:gd name="connsiteX8" fmla="*/ 984190 w 5249009"/>
              <a:gd name="connsiteY8" fmla="*/ 2624505 h 5249009"/>
              <a:gd name="connsiteX9" fmla="*/ 328063 w 5249009"/>
              <a:gd name="connsiteY9" fmla="*/ 2624505 h 5249009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3805861 w 4813273"/>
              <a:gd name="connsiteY6" fmla="*/ 1654533 h 2296630"/>
              <a:gd name="connsiteX7" fmla="*/ 1968791 w 4813273"/>
              <a:gd name="connsiteY7" fmla="*/ 68937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4157555 w 4813273"/>
              <a:gd name="connsiteY6" fmla="*/ 1663326 h 2296630"/>
              <a:gd name="connsiteX7" fmla="*/ 1968791 w 4813273"/>
              <a:gd name="connsiteY7" fmla="*/ 68937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4157555 w 4813273"/>
              <a:gd name="connsiteY6" fmla="*/ 1663326 h 2296630"/>
              <a:gd name="connsiteX7" fmla="*/ 2030341 w 4813273"/>
              <a:gd name="connsiteY7" fmla="*/ 31130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4157555 w 4813273"/>
              <a:gd name="connsiteY6" fmla="*/ 1663326 h 2296630"/>
              <a:gd name="connsiteX7" fmla="*/ 2030341 w 4813273"/>
              <a:gd name="connsiteY7" fmla="*/ 31130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4157555 w 4813273"/>
              <a:gd name="connsiteY6" fmla="*/ 1663326 h 2296630"/>
              <a:gd name="connsiteX7" fmla="*/ 2030341 w 4813273"/>
              <a:gd name="connsiteY7" fmla="*/ 31130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773585 w 4813273"/>
              <a:gd name="connsiteY5" fmla="*/ 1654533 h 2296630"/>
              <a:gd name="connsiteX6" fmla="*/ 4157555 w 4813273"/>
              <a:gd name="connsiteY6" fmla="*/ 1663326 h 2296630"/>
              <a:gd name="connsiteX7" fmla="*/ 2030341 w 4813273"/>
              <a:gd name="connsiteY7" fmla="*/ 31130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813273" h="2296630">
                <a:moveTo>
                  <a:pt x="0" y="2296630"/>
                </a:moveTo>
                <a:cubicBezTo>
                  <a:pt x="0" y="1153626"/>
                  <a:pt x="840593" y="184615"/>
                  <a:pt x="1972143" y="23203"/>
                </a:cubicBezTo>
                <a:cubicBezTo>
                  <a:pt x="3103693" y="-138209"/>
                  <a:pt x="4181699" y="557118"/>
                  <a:pt x="4501289" y="1654534"/>
                </a:cubicBezTo>
                <a:lnTo>
                  <a:pt x="4813273" y="1654533"/>
                </a:lnTo>
                <a:lnTo>
                  <a:pt x="4264820" y="2296629"/>
                </a:lnTo>
                <a:lnTo>
                  <a:pt x="3773585" y="1654533"/>
                </a:lnTo>
                <a:lnTo>
                  <a:pt x="4157555" y="1663326"/>
                </a:lnTo>
                <a:cubicBezTo>
                  <a:pt x="3852374" y="945917"/>
                  <a:pt x="3163531" y="146781"/>
                  <a:pt x="2030341" y="311302"/>
                </a:cubicBezTo>
                <a:cubicBezTo>
                  <a:pt x="1081794" y="352731"/>
                  <a:pt x="242888" y="1508216"/>
                  <a:pt x="242888" y="2287838"/>
                </a:cubicBezTo>
                <a:cubicBezTo>
                  <a:pt x="24179" y="2287838"/>
                  <a:pt x="218709" y="2296630"/>
                  <a:pt x="0" y="22966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Circular Arrow 3"/>
          <p:cNvSpPr/>
          <p:nvPr/>
        </p:nvSpPr>
        <p:spPr>
          <a:xfrm rot="16200000">
            <a:off x="337344" y="2383632"/>
            <a:ext cx="4813300" cy="2297112"/>
          </a:xfrm>
          <a:custGeom>
            <a:avLst/>
            <a:gdLst>
              <a:gd name="connsiteX0" fmla="*/ 328063 w 5249009"/>
              <a:gd name="connsiteY0" fmla="*/ 2624505 h 5249009"/>
              <a:gd name="connsiteX1" fmla="*/ 2300206 w 5249009"/>
              <a:gd name="connsiteY1" fmla="*/ 351078 h 5249009"/>
              <a:gd name="connsiteX2" fmla="*/ 4829352 w 5249009"/>
              <a:gd name="connsiteY2" fmla="*/ 1982409 h 5249009"/>
              <a:gd name="connsiteX3" fmla="*/ 5141336 w 5249009"/>
              <a:gd name="connsiteY3" fmla="*/ 1982408 h 5249009"/>
              <a:gd name="connsiteX4" fmla="*/ 4592883 w 5249009"/>
              <a:gd name="connsiteY4" fmla="*/ 2624504 h 5249009"/>
              <a:gd name="connsiteX5" fmla="*/ 3829084 w 5249009"/>
              <a:gd name="connsiteY5" fmla="*/ 1982408 h 5249009"/>
              <a:gd name="connsiteX6" fmla="*/ 4133924 w 5249009"/>
              <a:gd name="connsiteY6" fmla="*/ 1982408 h 5249009"/>
              <a:gd name="connsiteX7" fmla="*/ 2296854 w 5249009"/>
              <a:gd name="connsiteY7" fmla="*/ 1017247 h 5249009"/>
              <a:gd name="connsiteX8" fmla="*/ 984190 w 5249009"/>
              <a:gd name="connsiteY8" fmla="*/ 2624505 h 5249009"/>
              <a:gd name="connsiteX9" fmla="*/ 328063 w 5249009"/>
              <a:gd name="connsiteY9" fmla="*/ 2624505 h 5249009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3805861 w 4813273"/>
              <a:gd name="connsiteY6" fmla="*/ 1654533 h 2296630"/>
              <a:gd name="connsiteX7" fmla="*/ 1968791 w 4813273"/>
              <a:gd name="connsiteY7" fmla="*/ 68937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4157555 w 4813273"/>
              <a:gd name="connsiteY6" fmla="*/ 1663326 h 2296630"/>
              <a:gd name="connsiteX7" fmla="*/ 1968791 w 4813273"/>
              <a:gd name="connsiteY7" fmla="*/ 68937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4157555 w 4813273"/>
              <a:gd name="connsiteY6" fmla="*/ 1663326 h 2296630"/>
              <a:gd name="connsiteX7" fmla="*/ 2030341 w 4813273"/>
              <a:gd name="connsiteY7" fmla="*/ 31130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4157555 w 4813273"/>
              <a:gd name="connsiteY6" fmla="*/ 1663326 h 2296630"/>
              <a:gd name="connsiteX7" fmla="*/ 2030341 w 4813273"/>
              <a:gd name="connsiteY7" fmla="*/ 31130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4157555 w 4813273"/>
              <a:gd name="connsiteY6" fmla="*/ 1663326 h 2296630"/>
              <a:gd name="connsiteX7" fmla="*/ 2030341 w 4813273"/>
              <a:gd name="connsiteY7" fmla="*/ 31130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773585 w 4813273"/>
              <a:gd name="connsiteY5" fmla="*/ 1654533 h 2296630"/>
              <a:gd name="connsiteX6" fmla="*/ 4157555 w 4813273"/>
              <a:gd name="connsiteY6" fmla="*/ 1663326 h 2296630"/>
              <a:gd name="connsiteX7" fmla="*/ 2030341 w 4813273"/>
              <a:gd name="connsiteY7" fmla="*/ 31130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813273" h="2296630">
                <a:moveTo>
                  <a:pt x="0" y="2296630"/>
                </a:moveTo>
                <a:cubicBezTo>
                  <a:pt x="0" y="1153626"/>
                  <a:pt x="840593" y="184615"/>
                  <a:pt x="1972143" y="23203"/>
                </a:cubicBezTo>
                <a:cubicBezTo>
                  <a:pt x="3103693" y="-138209"/>
                  <a:pt x="4181699" y="557118"/>
                  <a:pt x="4501289" y="1654534"/>
                </a:cubicBezTo>
                <a:lnTo>
                  <a:pt x="4813273" y="1654533"/>
                </a:lnTo>
                <a:lnTo>
                  <a:pt x="4264820" y="2296629"/>
                </a:lnTo>
                <a:lnTo>
                  <a:pt x="3773585" y="1654533"/>
                </a:lnTo>
                <a:lnTo>
                  <a:pt x="4157555" y="1663326"/>
                </a:lnTo>
                <a:cubicBezTo>
                  <a:pt x="3852374" y="945917"/>
                  <a:pt x="3163531" y="146781"/>
                  <a:pt x="2030341" y="311302"/>
                </a:cubicBezTo>
                <a:cubicBezTo>
                  <a:pt x="1081794" y="352731"/>
                  <a:pt x="242888" y="1508216"/>
                  <a:pt x="242888" y="2287838"/>
                </a:cubicBezTo>
                <a:cubicBezTo>
                  <a:pt x="24179" y="2287838"/>
                  <a:pt x="218709" y="2296630"/>
                  <a:pt x="0" y="229663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87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ontent Placeholder 2"/>
          <p:cNvSpPr>
            <a:spLocks noGrp="1"/>
          </p:cNvSpPr>
          <p:nvPr>
            <p:ph idx="1"/>
          </p:nvPr>
        </p:nvSpPr>
        <p:spPr bwMode="auto">
          <a:xfrm>
            <a:off x="457200" y="773113"/>
            <a:ext cx="8220075" cy="1522412"/>
          </a:xfrm>
          <a:prstGeom prst="roundRect">
            <a:avLst>
              <a:gd name="adj" fmla="val 2583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numCol="1" anchor="ctr" anchorCtr="0" compatLnSpc="1">
            <a:prstTxWarp prst="textNoShape">
              <a:avLst/>
            </a:prstTxWarp>
            <a:normAutofit fontScale="55000" lnSpcReduction="20000"/>
          </a:bodyPr>
          <a:lstStyle/>
          <a:p>
            <a:pPr algn="ctr" eaLnBrk="1" hangingPunct="1">
              <a:spcBef>
                <a:spcPct val="0"/>
              </a:spcBef>
            </a:pPr>
            <a:r>
              <a:rPr lang="en-GB" altLang="en-US" smtClean="0">
                <a:latin typeface="Sassoon Infant Md" pitchFamily="50" charset="0"/>
              </a:rPr>
              <a:t>Look at this time.</a:t>
            </a:r>
          </a:p>
          <a:p>
            <a:pPr algn="ctr" eaLnBrk="1" hangingPunct="1">
              <a:spcBef>
                <a:spcPct val="0"/>
              </a:spcBef>
            </a:pPr>
            <a:r>
              <a:rPr lang="en-GB" altLang="en-US" smtClean="0">
                <a:latin typeface="Sassoon Infant Md" pitchFamily="50" charset="0"/>
              </a:rPr>
              <a:t>The big hand is pointing at 6, which is halfway around the clock.</a:t>
            </a:r>
          </a:p>
          <a:p>
            <a:pPr algn="ctr" eaLnBrk="1" hangingPunct="1">
              <a:spcBef>
                <a:spcPct val="0"/>
              </a:spcBef>
            </a:pPr>
            <a:r>
              <a:rPr lang="en-GB" altLang="en-US" smtClean="0">
                <a:latin typeface="Sassoon Infant Md" pitchFamily="50" charset="0"/>
              </a:rPr>
              <a:t>Where is the small hand pointing? Is it on the number? </a:t>
            </a:r>
          </a:p>
          <a:p>
            <a:pPr algn="ctr" eaLnBrk="1" hangingPunct="1">
              <a:spcBef>
                <a:spcPct val="0"/>
              </a:spcBef>
            </a:pPr>
            <a:r>
              <a:rPr lang="en-GB" altLang="en-US" smtClean="0">
                <a:latin typeface="Sassoon Infant Md" pitchFamily="50" charset="0"/>
              </a:rPr>
              <a:t>It’s half way between </a:t>
            </a:r>
            <a:r>
              <a:rPr lang="en-GB" altLang="en-US" smtClean="0">
                <a:solidFill>
                  <a:srgbClr val="FF0000"/>
                </a:solidFill>
                <a:latin typeface="Sassoon Infant Md" pitchFamily="50" charset="0"/>
              </a:rPr>
              <a:t>1 and 2</a:t>
            </a:r>
            <a:r>
              <a:rPr lang="en-GB" altLang="en-US" smtClean="0">
                <a:latin typeface="Sassoon Infant Md" pitchFamily="50" charset="0"/>
              </a:rPr>
              <a:t>.</a:t>
            </a:r>
          </a:p>
          <a:p>
            <a:pPr algn="ctr" eaLnBrk="1" hangingPunct="1">
              <a:spcBef>
                <a:spcPct val="0"/>
              </a:spcBef>
            </a:pPr>
            <a:endParaRPr lang="en-GB" altLang="en-US" smtClean="0">
              <a:latin typeface="Sassoon Infant Md" pitchFamily="50" charset="0"/>
            </a:endParaRPr>
          </a:p>
          <a:p>
            <a:pPr algn="ctr" eaLnBrk="1" hangingPunct="1">
              <a:spcBef>
                <a:spcPct val="0"/>
              </a:spcBef>
            </a:pPr>
            <a:endParaRPr lang="en-GB" altLang="en-US" smtClean="0">
              <a:latin typeface="Sassoon Infant Md" pitchFamily="50" charset="0"/>
            </a:endParaRPr>
          </a:p>
        </p:txBody>
      </p:sp>
      <p:pic>
        <p:nvPicPr>
          <p:cNvPr id="20483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413" y="2124075"/>
            <a:ext cx="3295650" cy="329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Content Placeholder 2"/>
          <p:cNvSpPr>
            <a:spLocks/>
          </p:cNvSpPr>
          <p:nvPr/>
        </p:nvSpPr>
        <p:spPr bwMode="auto">
          <a:xfrm>
            <a:off x="457200" y="5499100"/>
            <a:ext cx="8220075" cy="43973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1C1C1C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half past</a:t>
            </a:r>
            <a:endParaRPr lang="en-GB" altLang="en-US" b="1">
              <a:solidFill>
                <a:srgbClr val="92D050"/>
              </a:solidFill>
              <a:latin typeface="Sassoon Infant Md" pitchFamily="50" charset="0"/>
              <a:ea typeface="Sassoon Infant Rg" pitchFamily="50" charset="0"/>
              <a:cs typeface="Sassoon Infant Rg" pitchFamily="50" charset="0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567238" y="3771900"/>
            <a:ext cx="0" cy="931863"/>
          </a:xfrm>
          <a:prstGeom prst="straightConnector1">
            <a:avLst/>
          </a:prstGeom>
          <a:ln w="57150">
            <a:solidFill>
              <a:srgbClr val="21A6F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4567238" y="3257550"/>
            <a:ext cx="523875" cy="52387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4494213" y="3698875"/>
            <a:ext cx="146050" cy="14605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901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ontent Placeholder 2"/>
          <p:cNvSpPr>
            <a:spLocks noGrp="1"/>
          </p:cNvSpPr>
          <p:nvPr>
            <p:ph idx="1"/>
          </p:nvPr>
        </p:nvSpPr>
        <p:spPr bwMode="auto">
          <a:xfrm>
            <a:off x="457200" y="773113"/>
            <a:ext cx="8220075" cy="825500"/>
          </a:xfrm>
          <a:prstGeom prst="roundRect">
            <a:avLst>
              <a:gd name="adj" fmla="val 2583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numCol="1" anchor="ctr" anchorCtr="0" compatLnSpc="1">
            <a:prstTxWarp prst="textNoShape">
              <a:avLst/>
            </a:prstTxWarp>
            <a:normAutofit fontScale="92500"/>
          </a:bodyPr>
          <a:lstStyle/>
          <a:p>
            <a:pPr algn="ctr" eaLnBrk="1" hangingPunct="1">
              <a:spcBef>
                <a:spcPct val="0"/>
              </a:spcBef>
            </a:pPr>
            <a:r>
              <a:rPr lang="en-GB" altLang="en-US" smtClean="0">
                <a:latin typeface="Sassoon Infant Md" pitchFamily="50" charset="0"/>
              </a:rPr>
              <a:t>What time is this clock showing?</a:t>
            </a:r>
          </a:p>
        </p:txBody>
      </p:sp>
      <p:pic>
        <p:nvPicPr>
          <p:cNvPr id="21507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413" y="2124075"/>
            <a:ext cx="3295650" cy="329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Content Placeholder 2"/>
          <p:cNvSpPr>
            <a:spLocks/>
          </p:cNvSpPr>
          <p:nvPr/>
        </p:nvSpPr>
        <p:spPr bwMode="auto">
          <a:xfrm>
            <a:off x="457200" y="5499100"/>
            <a:ext cx="8220075" cy="43973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1C1C1C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half past</a:t>
            </a:r>
            <a:endParaRPr lang="en-GB" altLang="en-US" b="1">
              <a:solidFill>
                <a:srgbClr val="92D050"/>
              </a:solidFill>
              <a:latin typeface="Sassoon Infant Md" pitchFamily="50" charset="0"/>
              <a:ea typeface="Sassoon Infant Rg" pitchFamily="50" charset="0"/>
              <a:cs typeface="Sassoon Infant Rg" pitchFamily="50" charset="0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567238" y="3771900"/>
            <a:ext cx="0" cy="931863"/>
          </a:xfrm>
          <a:prstGeom prst="straightConnector1">
            <a:avLst/>
          </a:prstGeom>
          <a:ln w="57150">
            <a:solidFill>
              <a:srgbClr val="21A6F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 flipV="1">
            <a:off x="4413250" y="3173413"/>
            <a:ext cx="153988" cy="60801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4494213" y="3698875"/>
            <a:ext cx="146050" cy="14605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Content Placeholder 2"/>
          <p:cNvSpPr>
            <a:spLocks/>
          </p:cNvSpPr>
          <p:nvPr/>
        </p:nvSpPr>
        <p:spPr bwMode="auto">
          <a:xfrm>
            <a:off x="792163" y="1298575"/>
            <a:ext cx="2303462" cy="11715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1C1C1C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Where is the </a:t>
            </a:r>
            <a:r>
              <a:rPr lang="en-GB" altLang="en-US" b="1">
                <a:solidFill>
                  <a:srgbClr val="FF0000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big hand</a:t>
            </a:r>
            <a:r>
              <a:rPr lang="en-GB" altLang="en-US">
                <a:solidFill>
                  <a:srgbClr val="1C1C1C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 pointing?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92D050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6</a:t>
            </a:r>
          </a:p>
        </p:txBody>
      </p:sp>
      <p:sp>
        <p:nvSpPr>
          <p:cNvPr id="13" name="Content Placeholder 2"/>
          <p:cNvSpPr>
            <a:spLocks/>
          </p:cNvSpPr>
          <p:nvPr/>
        </p:nvSpPr>
        <p:spPr bwMode="auto">
          <a:xfrm>
            <a:off x="5916613" y="1598613"/>
            <a:ext cx="2425700" cy="8255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1C1C1C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Where is the </a:t>
            </a:r>
            <a:r>
              <a:rPr lang="en-GB" altLang="en-US" b="1">
                <a:solidFill>
                  <a:srgbClr val="FF0000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little hand</a:t>
            </a:r>
            <a:r>
              <a:rPr lang="en-GB" altLang="en-US">
                <a:solidFill>
                  <a:srgbClr val="1C1C1C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 pointing?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92D050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halfway between 11 and 12</a:t>
            </a:r>
          </a:p>
        </p:txBody>
      </p:sp>
      <p:sp>
        <p:nvSpPr>
          <p:cNvPr id="15" name="Content Placeholder 2"/>
          <p:cNvSpPr>
            <a:spLocks/>
          </p:cNvSpPr>
          <p:nvPr/>
        </p:nvSpPr>
        <p:spPr bwMode="auto">
          <a:xfrm>
            <a:off x="3354388" y="1298575"/>
            <a:ext cx="2303462" cy="6350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92D050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half past 11</a:t>
            </a:r>
          </a:p>
        </p:txBody>
      </p:sp>
    </p:spTree>
    <p:extLst>
      <p:ext uri="{BB962C8B-B14F-4D97-AF65-F5344CB8AC3E}">
        <p14:creationId xmlns:p14="http://schemas.microsoft.com/office/powerpoint/2010/main" val="2268047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457200" y="598488"/>
            <a:ext cx="8220075" cy="1541462"/>
          </a:xfrm>
          <a:prstGeom prst="roundRect">
            <a:avLst>
              <a:gd name="adj" fmla="val 2583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numCol="1" anchor="ctr" anchorCtr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 eaLnBrk="1" hangingPunct="1">
              <a:spcBef>
                <a:spcPct val="0"/>
              </a:spcBef>
            </a:pPr>
            <a:r>
              <a:rPr lang="en-GB" altLang="en-US" smtClean="0">
                <a:latin typeface="Sassoon Infant Md" pitchFamily="50" charset="0"/>
              </a:rPr>
              <a:t>What do you notice about the small hand?</a:t>
            </a:r>
          </a:p>
          <a:p>
            <a:pPr algn="ctr" eaLnBrk="1" hangingPunct="1">
              <a:spcBef>
                <a:spcPct val="0"/>
              </a:spcBef>
            </a:pPr>
            <a:r>
              <a:rPr lang="en-GB" altLang="en-US" b="1" smtClean="0">
                <a:solidFill>
                  <a:srgbClr val="92D050"/>
                </a:solidFill>
                <a:latin typeface="Sassoon Infant Md" pitchFamily="50" charset="0"/>
              </a:rPr>
              <a:t>It is halfway between 3 and 4.</a:t>
            </a:r>
          </a:p>
          <a:p>
            <a:pPr algn="ctr" eaLnBrk="1" hangingPunct="1">
              <a:spcBef>
                <a:spcPct val="0"/>
              </a:spcBef>
            </a:pPr>
            <a:endParaRPr lang="en-GB" altLang="en-US" smtClean="0">
              <a:latin typeface="Sassoon Infant Md" pitchFamily="50" charset="0"/>
            </a:endParaRPr>
          </a:p>
          <a:p>
            <a:pPr algn="ctr" eaLnBrk="1" hangingPunct="1">
              <a:spcBef>
                <a:spcPct val="0"/>
              </a:spcBef>
            </a:pPr>
            <a:r>
              <a:rPr lang="en-GB" altLang="en-US" smtClean="0">
                <a:latin typeface="Sassoon Infant Md" pitchFamily="50" charset="0"/>
              </a:rPr>
              <a:t>What time is this clock showing?</a:t>
            </a:r>
          </a:p>
          <a:p>
            <a:pPr algn="ctr" eaLnBrk="1" hangingPunct="1">
              <a:spcBef>
                <a:spcPct val="0"/>
              </a:spcBef>
            </a:pPr>
            <a:r>
              <a:rPr lang="en-GB" altLang="en-US" b="1" smtClean="0">
                <a:solidFill>
                  <a:srgbClr val="92D050"/>
                </a:solidFill>
                <a:latin typeface="Sassoon Infant Md" pitchFamily="50" charset="0"/>
              </a:rPr>
              <a:t>Half past three.</a:t>
            </a:r>
          </a:p>
          <a:p>
            <a:pPr algn="ctr" eaLnBrk="1" hangingPunct="1">
              <a:spcBef>
                <a:spcPct val="0"/>
              </a:spcBef>
            </a:pPr>
            <a:endParaRPr lang="en-GB" altLang="en-US" smtClean="0">
              <a:latin typeface="Sassoon Infant Md" pitchFamily="50" charset="0"/>
            </a:endParaRPr>
          </a:p>
        </p:txBody>
      </p:sp>
      <p:pic>
        <p:nvPicPr>
          <p:cNvPr id="22531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413" y="2124075"/>
            <a:ext cx="3295650" cy="329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Content Placeholder 2"/>
          <p:cNvSpPr>
            <a:spLocks/>
          </p:cNvSpPr>
          <p:nvPr/>
        </p:nvSpPr>
        <p:spPr bwMode="auto">
          <a:xfrm>
            <a:off x="457200" y="5499100"/>
            <a:ext cx="8220075" cy="43973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1C1C1C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half past</a:t>
            </a:r>
            <a:endParaRPr lang="en-GB" altLang="en-US" b="1">
              <a:solidFill>
                <a:srgbClr val="92D050"/>
              </a:solidFill>
              <a:latin typeface="Sassoon Infant Md" pitchFamily="50" charset="0"/>
              <a:ea typeface="Sassoon Infant Rg" pitchFamily="50" charset="0"/>
              <a:cs typeface="Sassoon Infant Rg" pitchFamily="50" charset="0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567238" y="3771900"/>
            <a:ext cx="0" cy="931863"/>
          </a:xfrm>
          <a:prstGeom prst="straightConnector1">
            <a:avLst/>
          </a:prstGeom>
          <a:ln w="57150">
            <a:solidFill>
              <a:srgbClr val="21A6F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4567238" y="3781425"/>
            <a:ext cx="784225" cy="1889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4494213" y="3698875"/>
            <a:ext cx="146050" cy="14605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116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8C6FC83-D06A-384E-B1F2-CBB8356D76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7A30427-7B47-FF4D-A1B3-D2A1658804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1DB16E-0D65-6B4F-AB71-1A055B6945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B565CAD-7CE4-9F44-BB4B-F1CD4BA58B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91CDCB8-39EB-455A-A0B4-1A9521AE73B4}"/>
</file>

<file path=customXml/itemProps2.xml><?xml version="1.0" encoding="utf-8"?>
<ds:datastoreItem xmlns:ds="http://schemas.openxmlformats.org/officeDocument/2006/customXml" ds:itemID="{977FD935-FF46-4D81-A560-820CA87BAD3A}"/>
</file>

<file path=customXml/itemProps3.xml><?xml version="1.0" encoding="utf-8"?>
<ds:datastoreItem xmlns:ds="http://schemas.openxmlformats.org/officeDocument/2006/customXml" ds:itemID="{ADB601DC-C13B-453C-A548-4449F5B9AFCE}"/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185</Words>
  <Application>Microsoft Office PowerPoint</Application>
  <PresentationFormat>On-screen Show (4:3)</PresentationFormat>
  <Paragraphs>27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Sassoon Infant Md</vt:lpstr>
      <vt:lpstr>Sassoon Infant Rg</vt:lpstr>
      <vt:lpstr>Office Theme</vt:lpstr>
      <vt:lpstr>Lesson 4 – Time to the half hour</vt:lpstr>
      <vt:lpstr>Watch the video again to remind yourselves about how to tell the time.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Corah</cp:lastModifiedBy>
  <cp:revision>37</cp:revision>
  <dcterms:created xsi:type="dcterms:W3CDTF">2019-07-05T11:02:13Z</dcterms:created>
  <dcterms:modified xsi:type="dcterms:W3CDTF">2020-06-17T13:06:53Z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